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7" r:id="rId1"/>
  </p:sldMasterIdLst>
  <p:notesMasterIdLst>
    <p:notesMasterId r:id="rId24"/>
  </p:notesMasterIdLst>
  <p:sldIdLst>
    <p:sldId id="256" r:id="rId2"/>
    <p:sldId id="307" r:id="rId3"/>
    <p:sldId id="308" r:id="rId4"/>
    <p:sldId id="316" r:id="rId5"/>
    <p:sldId id="318" r:id="rId6"/>
    <p:sldId id="319" r:id="rId7"/>
    <p:sldId id="321" r:id="rId8"/>
    <p:sldId id="322" r:id="rId9"/>
    <p:sldId id="328" r:id="rId10"/>
    <p:sldId id="326" r:id="rId11"/>
    <p:sldId id="330" r:id="rId12"/>
    <p:sldId id="324" r:id="rId13"/>
    <p:sldId id="313" r:id="rId14"/>
    <p:sldId id="331" r:id="rId15"/>
    <p:sldId id="333" r:id="rId16"/>
    <p:sldId id="339" r:id="rId17"/>
    <p:sldId id="335" r:id="rId18"/>
    <p:sldId id="338" r:id="rId19"/>
    <p:sldId id="334" r:id="rId20"/>
    <p:sldId id="336" r:id="rId21"/>
    <p:sldId id="337" r:id="rId22"/>
    <p:sldId id="272" r:id="rId23"/>
  </p:sldIdLst>
  <p:sldSz cx="12192000" cy="6858000"/>
  <p:notesSz cx="6805613" cy="9944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474" autoAdjust="0"/>
    <p:restoredTop sz="95401" autoAdjust="0"/>
  </p:normalViewPr>
  <p:slideViewPr>
    <p:cSldViewPr snapToGrid="0">
      <p:cViewPr varScale="1">
        <p:scale>
          <a:sx n="84" d="100"/>
          <a:sy n="84" d="100"/>
        </p:scale>
        <p:origin x="108" y="762"/>
      </p:cViewPr>
      <p:guideLst/>
    </p:cSldViewPr>
  </p:slideViewPr>
  <p:outlineViewPr>
    <p:cViewPr>
      <p:scale>
        <a:sx n="33" d="100"/>
        <a:sy n="33" d="100"/>
      </p:scale>
      <p:origin x="0" y="-21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325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Hale\Downloads\SONUC%20RAPORU%20ICERIKLERI\Faaliyet%20Takvim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Hale\Downloads\SONUC%20RAPORU%20ICERIKLERI\Faaliyet%20Takvimi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647857424198402"/>
          <c:y val="0.20809962017122399"/>
          <c:w val="0.48345360645130298"/>
          <c:h val="0.51904400208169499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7A8-491A-AFD0-8625ACE1BBCF}"/>
              </c:ext>
            </c:extLst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7A8-491A-AFD0-8625ACE1BBCF}"/>
              </c:ext>
            </c:extLst>
          </c:dPt>
          <c:dPt>
            <c:idx val="2"/>
            <c:bubble3D val="0"/>
            <c:spPr>
              <a:solidFill>
                <a:schemeClr val="tx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7A8-491A-AFD0-8625ACE1BBC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Sheet1!$I$7:$I$9</c:f>
              <c:strCache>
                <c:ptCount val="3"/>
                <c:pt idx="0">
                  <c:v>Çalışan Sayısı 50'nin Altındaki Firmalar </c:v>
                </c:pt>
                <c:pt idx="1">
                  <c:v>Çalışan Sayısı 50 ve 250  Arasındaki Firmalar </c:v>
                </c:pt>
                <c:pt idx="2">
                  <c:v>Çalışan Sayısı 250 ve Üzeri Firmalar </c:v>
                </c:pt>
              </c:strCache>
            </c:strRef>
          </c:cat>
          <c:val>
            <c:numRef>
              <c:f>Sheet1!$J$7:$J$9</c:f>
              <c:numCache>
                <c:formatCode>0%</c:formatCode>
                <c:ptCount val="3"/>
                <c:pt idx="0">
                  <c:v>0.32</c:v>
                </c:pt>
                <c:pt idx="1">
                  <c:v>0.41</c:v>
                </c:pt>
                <c:pt idx="2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7A8-491A-AFD0-8625ACE1BBC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957086799994472"/>
          <c:y val="0.79466472567770652"/>
          <c:w val="0.67108345462121644"/>
          <c:h val="0.181101181894355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605104162936665"/>
          <c:y val="0.18387114277509373"/>
          <c:w val="0.40932647343953399"/>
          <c:h val="0.529199126366386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44A-4258-9E54-7FFBD4AA9B16}"/>
              </c:ext>
            </c:extLst>
          </c:dPt>
          <c:dPt>
            <c:idx val="1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44A-4258-9E54-7FFBD4AA9B16}"/>
              </c:ext>
            </c:extLst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44A-4258-9E54-7FFBD4AA9B16}"/>
              </c:ext>
            </c:extLst>
          </c:dPt>
          <c:dPt>
            <c:idx val="3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44A-4258-9E54-7FFBD4AA9B1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Sheet1!$I$13:$I$16</c:f>
              <c:strCache>
                <c:ptCount val="4"/>
                <c:pt idx="0">
                  <c:v>500.000 adet ve altında</c:v>
                </c:pt>
                <c:pt idx="1">
                  <c:v>600.000-1.000.000 arasında</c:v>
                </c:pt>
                <c:pt idx="2">
                  <c:v>1.000.000-5.000.000 arasında</c:v>
                </c:pt>
                <c:pt idx="3">
                  <c:v>5.000.000-20.000.000 arasında</c:v>
                </c:pt>
              </c:strCache>
            </c:strRef>
          </c:cat>
          <c:val>
            <c:numRef>
              <c:f>Sheet1!$J$13:$J$16</c:f>
              <c:numCache>
                <c:formatCode>0%</c:formatCode>
                <c:ptCount val="4"/>
                <c:pt idx="0">
                  <c:v>0.27</c:v>
                </c:pt>
                <c:pt idx="1">
                  <c:v>0.09</c:v>
                </c:pt>
                <c:pt idx="2">
                  <c:v>0.37</c:v>
                </c:pt>
                <c:pt idx="3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44A-4258-9E54-7FFBD4AA9B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594014441140913"/>
          <c:y val="0.72314066653124076"/>
          <c:w val="0.45664781714432268"/>
          <c:h val="0.245615479921444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819711823063014"/>
          <c:y val="0.18013259742769852"/>
          <c:w val="0.51178582829072727"/>
          <c:h val="0.584026883003261"/>
        </c:manualLayout>
      </c:layout>
      <c:doughnut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Dağılım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C52-4BE8-8292-1F5A37BE9124}"/>
              </c:ext>
            </c:extLst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C52-4BE8-8292-1F5A37BE9124}"/>
              </c:ext>
            </c:extLst>
          </c:dPt>
          <c:dPt>
            <c:idx val="2"/>
            <c:bubble3D val="0"/>
            <c:spPr>
              <a:solidFill>
                <a:schemeClr val="tx2">
                  <a:lumMod val="75000"/>
                </a:schemeClr>
              </a:solidFill>
              <a:ln>
                <a:solidFill>
                  <a:schemeClr val="bg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C52-4BE8-8292-1F5A37BE912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Sayfa1!$A$2:$A$4</c:f>
              <c:strCache>
                <c:ptCount val="3"/>
                <c:pt idx="0">
                  <c:v>500.000 USD altında</c:v>
                </c:pt>
                <c:pt idx="1">
                  <c:v>1 Milyon-5 Milyon Arasında</c:v>
                </c:pt>
                <c:pt idx="2">
                  <c:v>5 Milyon-15 Milyon Arasında</c:v>
                </c:pt>
              </c:strCache>
            </c:strRef>
          </c:cat>
          <c:val>
            <c:numRef>
              <c:f>Sayfa1!$B$2:$B$4</c:f>
              <c:numCache>
                <c:formatCode>General</c:formatCode>
                <c:ptCount val="3"/>
                <c:pt idx="0">
                  <c:v>9</c:v>
                </c:pt>
                <c:pt idx="1">
                  <c:v>5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C52-4BE8-8292-1F5A37BE912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563618814015345"/>
          <c:y val="0.79894371055924807"/>
          <c:w val="0.60080996102028683"/>
          <c:h val="0.155656005504277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2D4E7-7AED-40BB-A461-079DB44DA7B4}" type="datetimeFigureOut">
              <a:rPr lang="tr-TR" smtClean="0"/>
              <a:t>22.02.2017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EA0893-CF3C-4D13-AD2C-C0D84DBE94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2135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>
          <a:xfrm>
            <a:off x="680562" y="4785598"/>
            <a:ext cx="5444490" cy="455946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A0893-CF3C-4D13-AD2C-C0D84DBE94D2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7505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A0893-CF3C-4D13-AD2C-C0D84DBE94D2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1647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dirty="0"/>
              <a:t>Asıl başlık stili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09632"/>
            <a:ext cx="10058400" cy="988987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dirty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91016-F968-410D-988F-E319C74B61A1}" type="datetime1">
              <a:rPr lang="en-US" smtClean="0"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9"/>
          <p:cNvCxnSpPr/>
          <p:nvPr userDrawn="1"/>
        </p:nvCxnSpPr>
        <p:spPr>
          <a:xfrm>
            <a:off x="1097280" y="4436492"/>
            <a:ext cx="10115203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9"/>
          <p:cNvCxnSpPr/>
          <p:nvPr userDrawn="1"/>
        </p:nvCxnSpPr>
        <p:spPr>
          <a:xfrm>
            <a:off x="1097280" y="4563595"/>
            <a:ext cx="5050132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2422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C8BAA-EE72-494E-9944-9F8235D12A8E}" type="datetime1">
              <a:rPr lang="en-US" smtClean="0"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037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923BB-D098-416D-BB5B-06A773F67A93}" type="datetime1">
              <a:rPr lang="en-US" smtClean="0"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349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B16D-E65D-46EE-B564-040F4897132B}" type="datetime1">
              <a:rPr lang="en-US" smtClean="0"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334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ölüm Üst 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64445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dirty="0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09632"/>
            <a:ext cx="10058400" cy="986495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1FF1-D581-4724-B736-0B7BDEEDC126}" type="datetime1">
              <a:rPr lang="en-US" smtClean="0"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97280" y="4436492"/>
            <a:ext cx="10115203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9"/>
          <p:cNvCxnSpPr/>
          <p:nvPr userDrawn="1"/>
        </p:nvCxnSpPr>
        <p:spPr>
          <a:xfrm>
            <a:off x="1097280" y="4563595"/>
            <a:ext cx="5050132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167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67624"/>
          </a:xfrm>
        </p:spPr>
        <p:txBody>
          <a:bodyPr/>
          <a:lstStyle/>
          <a:p>
            <a:r>
              <a:rPr lang="tr-TR" dirty="0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663547"/>
            <a:ext cx="4937760" cy="4205547"/>
          </a:xfrm>
        </p:spPr>
        <p:txBody>
          <a:bodyPr/>
          <a:lstStyle/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663547"/>
            <a:ext cx="4937760" cy="4205548"/>
          </a:xfrm>
        </p:spPr>
        <p:txBody>
          <a:bodyPr/>
          <a:lstStyle/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DAD4-C512-4EF7-8811-95780BD28259}" type="datetime1">
              <a:rPr lang="en-US" smtClean="0"/>
              <a:t>2/22/2017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292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26684"/>
          </a:xfrm>
        </p:spPr>
        <p:txBody>
          <a:bodyPr/>
          <a:lstStyle/>
          <a:p>
            <a:r>
              <a:rPr lang="tr-TR" dirty="0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635906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372188"/>
            <a:ext cx="4937760" cy="3588346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635906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372188"/>
            <a:ext cx="4937760" cy="3588346"/>
          </a:xfrm>
        </p:spPr>
        <p:txBody>
          <a:bodyPr/>
          <a:lstStyle/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DB641-7442-4A4E-A20B-4CFA1CB69A92}" type="datetime1">
              <a:rPr lang="en-US" smtClean="0"/>
              <a:t>2/22/2017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452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7E73E-C749-43E7-9BF4-C18D29A8672A}" type="datetime1">
              <a:rPr lang="en-US" smtClean="0"/>
              <a:t>2/22/2017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121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D6D9-AF8A-4782-8C1A-91D120865903}" type="datetime1">
              <a:rPr lang="en-US" smtClean="0"/>
              <a:t>2/22/2017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845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0BDD720-52BC-4043-94FA-9900A1065E27}" type="datetime1">
              <a:rPr lang="en-US" smtClean="0"/>
              <a:t>2/22/2017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58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28CE1-36B7-4BB9-BC24-999D106F8F5B}" type="datetime1">
              <a:rPr lang="en-US" smtClean="0"/>
              <a:t>2/22/2017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569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863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659043"/>
            <a:ext cx="10058400" cy="454816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393299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9D6169F-78EC-4899-9004-EFDC7CCF83DD}" type="datetime1">
              <a:rPr lang="en-US" smtClean="0"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43655" y="644683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048436" y="0"/>
            <a:ext cx="0" cy="121920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9"/>
          <p:cNvCxnSpPr/>
          <p:nvPr userDrawn="1"/>
        </p:nvCxnSpPr>
        <p:spPr>
          <a:xfrm>
            <a:off x="935101" y="0"/>
            <a:ext cx="0" cy="1659043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Resim 12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5058"/>
          <a:stretch/>
        </p:blipFill>
        <p:spPr>
          <a:xfrm>
            <a:off x="11308198" y="5883867"/>
            <a:ext cx="802332" cy="80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562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hf hdr="0" ft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2766896"/>
            <a:ext cx="3418449" cy="1543572"/>
          </a:xfrm>
          <a:prstGeom prst="rect">
            <a:avLst/>
          </a:prstGeom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D06F8-9E06-42AA-867E-66A4B897E4CD}" type="datetime1">
              <a:rPr lang="en-US" smtClean="0"/>
              <a:t>2/22/2017</a:t>
            </a:fld>
            <a:endParaRPr lang="en-US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6" name="Picture 3"/>
          <p:cNvPicPr>
            <a:picLocks noChangeAspect="1"/>
          </p:cNvPicPr>
          <p:nvPr/>
        </p:nvPicPr>
        <p:blipFill rotWithShape="1">
          <a:blip r:embed="rId3"/>
          <a:srcRect l="17125" t="84977" r="71774" b="7767"/>
          <a:stretch/>
        </p:blipFill>
        <p:spPr>
          <a:xfrm>
            <a:off x="4595224" y="2767856"/>
            <a:ext cx="6612525" cy="1547488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4595224" y="2852005"/>
            <a:ext cx="6560455" cy="1379187"/>
          </a:xfrm>
        </p:spPr>
        <p:txBody>
          <a:bodyPr>
            <a:noAutofit/>
          </a:bodyPr>
          <a:lstStyle/>
          <a:p>
            <a:r>
              <a:rPr lang="tr-TR" sz="4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ÖRME KONFEKSİYON </a:t>
            </a:r>
          </a:p>
          <a:p>
            <a:r>
              <a:rPr lang="tr-TR" sz="4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KÜMESİ</a:t>
            </a:r>
          </a:p>
        </p:txBody>
      </p:sp>
      <p:sp>
        <p:nvSpPr>
          <p:cNvPr id="18" name="Alt Başlık 2"/>
          <p:cNvSpPr txBox="1">
            <a:spLocks/>
          </p:cNvSpPr>
          <p:nvPr/>
        </p:nvSpPr>
        <p:spPr>
          <a:xfrm>
            <a:off x="1100051" y="4609632"/>
            <a:ext cx="10058400" cy="9889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3900" b="1" dirty="0"/>
              <a:t>AB PROJELER ŞUBESİ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2200" i="1" dirty="0"/>
              <a:t>ARALIK, 2016 </a:t>
            </a:r>
          </a:p>
        </p:txBody>
      </p:sp>
    </p:spTree>
    <p:extLst>
      <p:ext uri="{BB962C8B-B14F-4D97-AF65-F5344CB8AC3E}">
        <p14:creationId xmlns:p14="http://schemas.microsoft.com/office/powerpoint/2010/main" val="368627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B16D-E65D-46EE-B564-040F4897132B}" type="datetime1">
              <a:rPr lang="en-US" smtClean="0"/>
              <a:t>2/22/2017</a:t>
            </a:fld>
            <a:endParaRPr lang="en-US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1097280" y="16881"/>
            <a:ext cx="10058400" cy="13166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z="440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Sektörümüz ve Kümemiz </a:t>
            </a:r>
            <a:br>
              <a:rPr lang="tr-TR" sz="440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tr-TR" b="1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KÜME POTANSİYELİ </a:t>
            </a:r>
          </a:p>
        </p:txBody>
      </p:sp>
      <p:sp>
        <p:nvSpPr>
          <p:cNvPr id="162" name="Rectangle 34"/>
          <p:cNvSpPr/>
          <p:nvPr/>
        </p:nvSpPr>
        <p:spPr bwMode="auto">
          <a:xfrm>
            <a:off x="900617" y="1628264"/>
            <a:ext cx="72000" cy="399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" name="Grup 1"/>
          <p:cNvGrpSpPr/>
          <p:nvPr/>
        </p:nvGrpSpPr>
        <p:grpSpPr>
          <a:xfrm>
            <a:off x="1012792" y="1332903"/>
            <a:ext cx="3298741" cy="1848446"/>
            <a:chOff x="1012792" y="1332903"/>
            <a:chExt cx="3298741" cy="1848446"/>
          </a:xfrm>
        </p:grpSpPr>
        <p:sp>
          <p:nvSpPr>
            <p:cNvPr id="78" name="Dikdörtgen 77"/>
            <p:cNvSpPr/>
            <p:nvPr/>
          </p:nvSpPr>
          <p:spPr>
            <a:xfrm>
              <a:off x="1012792" y="1332903"/>
              <a:ext cx="3298741" cy="1848446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Source Sans Pro" pitchFamily="34" charset="0"/>
              </a:endParaRPr>
            </a:p>
          </p:txBody>
        </p:sp>
        <p:grpSp>
          <p:nvGrpSpPr>
            <p:cNvPr id="41" name="Group 12"/>
            <p:cNvGrpSpPr>
              <a:grpSpLocks/>
            </p:cNvGrpSpPr>
            <p:nvPr/>
          </p:nvGrpSpPr>
          <p:grpSpPr bwMode="auto">
            <a:xfrm>
              <a:off x="1541780" y="1523404"/>
              <a:ext cx="2324100" cy="1309707"/>
              <a:chOff x="4343400" y="1454158"/>
              <a:chExt cx="2324100" cy="1309525"/>
            </a:xfrm>
          </p:grpSpPr>
          <p:sp>
            <p:nvSpPr>
              <p:cNvPr id="42" name="Rectangle 5"/>
              <p:cNvSpPr/>
              <p:nvPr/>
            </p:nvSpPr>
            <p:spPr>
              <a:xfrm>
                <a:off x="4343400" y="1809708"/>
                <a:ext cx="2324100" cy="953975"/>
              </a:xfrm>
              <a:prstGeom prst="rect">
                <a:avLst/>
              </a:prstGeom>
            </p:spPr>
            <p:txBody>
              <a:bodyPr wrap="square" spcCol="356616">
                <a:spAutoFit/>
              </a:bodyPr>
              <a:lstStyle/>
              <a:p>
                <a:pPr indent="-457200">
                  <a:defRPr/>
                </a:pPr>
                <a:r>
                  <a:rPr lang="ms-MY" sz="1400" dirty="0">
                    <a:solidFill>
                      <a:schemeClr val="tx2">
                        <a:lumMod val="50000"/>
                      </a:schemeClr>
                    </a:solidFill>
                    <a:latin typeface="Source Sans Pro Light" pitchFamily="34" charset="0"/>
                    <a:ea typeface="Open Sans Light" pitchFamily="34" charset="0"/>
                    <a:cs typeface="Open Sans Light" pitchFamily="34" charset="0"/>
                  </a:rPr>
                  <a:t>22 firmanın tamamı ihracat odaklıdır ve Avrupa pazarları odaklı çalışmaktadır</a:t>
                </a:r>
                <a:r>
                  <a:rPr lang="tr-TR" sz="1400" dirty="0">
                    <a:solidFill>
                      <a:schemeClr val="tx2">
                        <a:lumMod val="50000"/>
                      </a:schemeClr>
                    </a:solidFill>
                    <a:latin typeface="Source Sans Pro Light" pitchFamily="34" charset="0"/>
                    <a:ea typeface="Open Sans Light" pitchFamily="34" charset="0"/>
                    <a:cs typeface="Open Sans Light" pitchFamily="34" charset="0"/>
                  </a:rPr>
                  <a:t>. </a:t>
                </a:r>
                <a:endParaRPr lang="ms-MY" sz="1400" dirty="0">
                  <a:solidFill>
                    <a:schemeClr val="tx2">
                      <a:lumMod val="50000"/>
                    </a:schemeClr>
                  </a:solidFill>
                  <a:latin typeface="Source Sans Pro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sp>
            <p:nvSpPr>
              <p:cNvPr id="43" name="Rectangle 6"/>
              <p:cNvSpPr/>
              <p:nvPr/>
            </p:nvSpPr>
            <p:spPr>
              <a:xfrm>
                <a:off x="4343400" y="1454158"/>
                <a:ext cx="1371600" cy="46160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sz="2400" dirty="0">
                    <a:solidFill>
                      <a:schemeClr val="tx2">
                        <a:lumMod val="50000"/>
                      </a:schemeClr>
                    </a:solidFill>
                    <a:latin typeface="Source Sans Pro" pitchFamily="34" charset="0"/>
                    <a:ea typeface="Open Sans Light" pitchFamily="34" charset="0"/>
                    <a:cs typeface="Open Sans Light" pitchFamily="34" charset="0"/>
                  </a:rPr>
                  <a:t>İhracatçı</a:t>
                </a:r>
                <a:endParaRPr lang="en-US" sz="2400" dirty="0">
                  <a:solidFill>
                    <a:schemeClr val="tx2">
                      <a:lumMod val="50000"/>
                    </a:schemeClr>
                  </a:solidFill>
                  <a:latin typeface="Source Sans Pro" pitchFamily="34" charset="0"/>
                </a:endParaRPr>
              </a:p>
            </p:txBody>
          </p:sp>
        </p:grpSp>
        <p:sp>
          <p:nvSpPr>
            <p:cNvPr id="84" name="AutoShape 4"/>
            <p:cNvSpPr>
              <a:spLocks/>
            </p:cNvSpPr>
            <p:nvPr/>
          </p:nvSpPr>
          <p:spPr bwMode="auto">
            <a:xfrm>
              <a:off x="1222692" y="1579721"/>
              <a:ext cx="354013" cy="3556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428" y="17466"/>
                  </a:moveTo>
                  <a:cubicBezTo>
                    <a:pt x="16669" y="16923"/>
                    <a:pt x="15846" y="16465"/>
                    <a:pt x="14963" y="16121"/>
                  </a:cubicBezTo>
                  <a:cubicBezTo>
                    <a:pt x="15595" y="14609"/>
                    <a:pt x="15967" y="12928"/>
                    <a:pt x="16010" y="11148"/>
                  </a:cubicBezTo>
                  <a:lnTo>
                    <a:pt x="20188" y="11148"/>
                  </a:lnTo>
                  <a:cubicBezTo>
                    <a:pt x="20097" y="13612"/>
                    <a:pt x="19065" y="15838"/>
                    <a:pt x="17428" y="17466"/>
                  </a:cubicBezTo>
                  <a:moveTo>
                    <a:pt x="1411" y="11148"/>
                  </a:moveTo>
                  <a:lnTo>
                    <a:pt x="5589" y="11148"/>
                  </a:lnTo>
                  <a:cubicBezTo>
                    <a:pt x="5632" y="12928"/>
                    <a:pt x="6004" y="14609"/>
                    <a:pt x="6636" y="16121"/>
                  </a:cubicBezTo>
                  <a:cubicBezTo>
                    <a:pt x="5753" y="16465"/>
                    <a:pt x="4931" y="16923"/>
                    <a:pt x="4171" y="17466"/>
                  </a:cubicBezTo>
                  <a:cubicBezTo>
                    <a:pt x="2534" y="15838"/>
                    <a:pt x="1502" y="13612"/>
                    <a:pt x="1411" y="11148"/>
                  </a:cubicBezTo>
                  <a:moveTo>
                    <a:pt x="3785" y="4553"/>
                  </a:moveTo>
                  <a:cubicBezTo>
                    <a:pt x="4579" y="5170"/>
                    <a:pt x="5448" y="5691"/>
                    <a:pt x="6388" y="6084"/>
                  </a:cubicBezTo>
                  <a:cubicBezTo>
                    <a:pt x="5901" y="7433"/>
                    <a:pt x="5627" y="8908"/>
                    <a:pt x="5589" y="10451"/>
                  </a:cubicBezTo>
                  <a:lnTo>
                    <a:pt x="1411" y="10451"/>
                  </a:lnTo>
                  <a:cubicBezTo>
                    <a:pt x="1494" y="8190"/>
                    <a:pt x="2376" y="6135"/>
                    <a:pt x="3785" y="4553"/>
                  </a:cubicBezTo>
                  <a:moveTo>
                    <a:pt x="11148" y="10451"/>
                  </a:moveTo>
                  <a:lnTo>
                    <a:pt x="11148" y="6950"/>
                  </a:lnTo>
                  <a:cubicBezTo>
                    <a:pt x="12339" y="6913"/>
                    <a:pt x="13484" y="6696"/>
                    <a:pt x="14558" y="6324"/>
                  </a:cubicBezTo>
                  <a:cubicBezTo>
                    <a:pt x="15018" y="7598"/>
                    <a:pt x="15276" y="8992"/>
                    <a:pt x="15314" y="10451"/>
                  </a:cubicBezTo>
                  <a:cubicBezTo>
                    <a:pt x="15314" y="10451"/>
                    <a:pt x="11148" y="10451"/>
                    <a:pt x="11148" y="10451"/>
                  </a:cubicBezTo>
                  <a:close/>
                  <a:moveTo>
                    <a:pt x="14311" y="15882"/>
                  </a:moveTo>
                  <a:cubicBezTo>
                    <a:pt x="13309" y="15559"/>
                    <a:pt x="12247" y="15380"/>
                    <a:pt x="11148" y="15346"/>
                  </a:cubicBezTo>
                  <a:lnTo>
                    <a:pt x="11148" y="11148"/>
                  </a:lnTo>
                  <a:lnTo>
                    <a:pt x="15314" y="11148"/>
                  </a:lnTo>
                  <a:cubicBezTo>
                    <a:pt x="15270" y="12844"/>
                    <a:pt x="14914" y="14445"/>
                    <a:pt x="14311" y="15882"/>
                  </a:cubicBezTo>
                  <a:moveTo>
                    <a:pt x="14683" y="16757"/>
                  </a:moveTo>
                  <a:cubicBezTo>
                    <a:pt x="15476" y="17063"/>
                    <a:pt x="16218" y="17466"/>
                    <a:pt x="16904" y="17941"/>
                  </a:cubicBezTo>
                  <a:cubicBezTo>
                    <a:pt x="15632" y="19031"/>
                    <a:pt x="14067" y="19781"/>
                    <a:pt x="12344" y="20068"/>
                  </a:cubicBezTo>
                  <a:cubicBezTo>
                    <a:pt x="13280" y="19136"/>
                    <a:pt x="14076" y="18017"/>
                    <a:pt x="14683" y="16757"/>
                  </a:cubicBezTo>
                  <a:moveTo>
                    <a:pt x="11148" y="20188"/>
                  </a:moveTo>
                  <a:lnTo>
                    <a:pt x="11148" y="16043"/>
                  </a:lnTo>
                  <a:cubicBezTo>
                    <a:pt x="12146" y="16075"/>
                    <a:pt x="13113" y="16231"/>
                    <a:pt x="14025" y="16516"/>
                  </a:cubicBezTo>
                  <a:cubicBezTo>
                    <a:pt x="13314" y="17970"/>
                    <a:pt x="12343" y="19223"/>
                    <a:pt x="11185" y="20186"/>
                  </a:cubicBezTo>
                  <a:cubicBezTo>
                    <a:pt x="11185" y="20186"/>
                    <a:pt x="11148" y="20188"/>
                    <a:pt x="11148" y="20188"/>
                  </a:cubicBezTo>
                  <a:close/>
                  <a:moveTo>
                    <a:pt x="9255" y="20068"/>
                  </a:moveTo>
                  <a:cubicBezTo>
                    <a:pt x="7532" y="19781"/>
                    <a:pt x="5967" y="19031"/>
                    <a:pt x="4695" y="17941"/>
                  </a:cubicBezTo>
                  <a:cubicBezTo>
                    <a:pt x="5381" y="17466"/>
                    <a:pt x="6123" y="17063"/>
                    <a:pt x="6916" y="16757"/>
                  </a:cubicBezTo>
                  <a:cubicBezTo>
                    <a:pt x="7523" y="18017"/>
                    <a:pt x="8319" y="19136"/>
                    <a:pt x="9255" y="20068"/>
                  </a:cubicBezTo>
                  <a:moveTo>
                    <a:pt x="10451" y="11148"/>
                  </a:moveTo>
                  <a:lnTo>
                    <a:pt x="10451" y="15346"/>
                  </a:lnTo>
                  <a:cubicBezTo>
                    <a:pt x="9352" y="15380"/>
                    <a:pt x="8290" y="15559"/>
                    <a:pt x="7288" y="15882"/>
                  </a:cubicBezTo>
                  <a:cubicBezTo>
                    <a:pt x="6685" y="14445"/>
                    <a:pt x="6329" y="12844"/>
                    <a:pt x="6285" y="11148"/>
                  </a:cubicBezTo>
                  <a:cubicBezTo>
                    <a:pt x="6285" y="11148"/>
                    <a:pt x="10451" y="11148"/>
                    <a:pt x="10451" y="11148"/>
                  </a:cubicBezTo>
                  <a:close/>
                  <a:moveTo>
                    <a:pt x="7041" y="6324"/>
                  </a:moveTo>
                  <a:cubicBezTo>
                    <a:pt x="8115" y="6696"/>
                    <a:pt x="9260" y="6913"/>
                    <a:pt x="10451" y="6950"/>
                  </a:cubicBezTo>
                  <a:lnTo>
                    <a:pt x="10451" y="10451"/>
                  </a:lnTo>
                  <a:lnTo>
                    <a:pt x="6285" y="10451"/>
                  </a:lnTo>
                  <a:cubicBezTo>
                    <a:pt x="6324" y="8992"/>
                    <a:pt x="6581" y="7598"/>
                    <a:pt x="7041" y="6324"/>
                  </a:cubicBezTo>
                  <a:moveTo>
                    <a:pt x="6651" y="5442"/>
                  </a:moveTo>
                  <a:cubicBezTo>
                    <a:pt x="5790" y="5084"/>
                    <a:pt x="4993" y="4609"/>
                    <a:pt x="4263" y="4050"/>
                  </a:cubicBezTo>
                  <a:cubicBezTo>
                    <a:pt x="5606" y="2749"/>
                    <a:pt x="7332" y="1851"/>
                    <a:pt x="9255" y="1531"/>
                  </a:cubicBezTo>
                  <a:cubicBezTo>
                    <a:pt x="8175" y="2610"/>
                    <a:pt x="7286" y="3939"/>
                    <a:pt x="6651" y="5442"/>
                  </a:cubicBezTo>
                  <a:moveTo>
                    <a:pt x="10451" y="1411"/>
                  </a:moveTo>
                  <a:lnTo>
                    <a:pt x="10451" y="6253"/>
                  </a:lnTo>
                  <a:cubicBezTo>
                    <a:pt x="9352" y="6217"/>
                    <a:pt x="8296" y="6021"/>
                    <a:pt x="7303" y="5681"/>
                  </a:cubicBezTo>
                  <a:cubicBezTo>
                    <a:pt x="8029" y="3972"/>
                    <a:pt x="9101" y="2507"/>
                    <a:pt x="10415" y="1413"/>
                  </a:cubicBezTo>
                  <a:cubicBezTo>
                    <a:pt x="10427" y="1412"/>
                    <a:pt x="10439" y="1411"/>
                    <a:pt x="10451" y="1411"/>
                  </a:cubicBezTo>
                  <a:moveTo>
                    <a:pt x="12344" y="1531"/>
                  </a:moveTo>
                  <a:cubicBezTo>
                    <a:pt x="14267" y="1851"/>
                    <a:pt x="15993" y="2749"/>
                    <a:pt x="17336" y="4050"/>
                  </a:cubicBezTo>
                  <a:cubicBezTo>
                    <a:pt x="16606" y="4609"/>
                    <a:pt x="15809" y="5084"/>
                    <a:pt x="14948" y="5442"/>
                  </a:cubicBezTo>
                  <a:cubicBezTo>
                    <a:pt x="14313" y="3939"/>
                    <a:pt x="13424" y="2610"/>
                    <a:pt x="12344" y="1531"/>
                  </a:cubicBezTo>
                  <a:moveTo>
                    <a:pt x="11184" y="1413"/>
                  </a:moveTo>
                  <a:cubicBezTo>
                    <a:pt x="12498" y="2507"/>
                    <a:pt x="13570" y="3972"/>
                    <a:pt x="14296" y="5681"/>
                  </a:cubicBezTo>
                  <a:cubicBezTo>
                    <a:pt x="13303" y="6021"/>
                    <a:pt x="12247" y="6217"/>
                    <a:pt x="11148" y="6253"/>
                  </a:cubicBezTo>
                  <a:lnTo>
                    <a:pt x="11148" y="1411"/>
                  </a:lnTo>
                  <a:cubicBezTo>
                    <a:pt x="11160" y="1411"/>
                    <a:pt x="11172" y="1412"/>
                    <a:pt x="11184" y="1413"/>
                  </a:cubicBezTo>
                  <a:moveTo>
                    <a:pt x="10414" y="20186"/>
                  </a:moveTo>
                  <a:cubicBezTo>
                    <a:pt x="9256" y="19223"/>
                    <a:pt x="8285" y="17970"/>
                    <a:pt x="7574" y="16516"/>
                  </a:cubicBezTo>
                  <a:cubicBezTo>
                    <a:pt x="8486" y="16231"/>
                    <a:pt x="9453" y="16075"/>
                    <a:pt x="10451" y="16043"/>
                  </a:cubicBezTo>
                  <a:lnTo>
                    <a:pt x="10451" y="20188"/>
                  </a:lnTo>
                  <a:cubicBezTo>
                    <a:pt x="10451" y="20188"/>
                    <a:pt x="10414" y="20186"/>
                    <a:pt x="10414" y="20186"/>
                  </a:cubicBezTo>
                  <a:close/>
                  <a:moveTo>
                    <a:pt x="20188" y="10451"/>
                  </a:moveTo>
                  <a:lnTo>
                    <a:pt x="16010" y="10451"/>
                  </a:lnTo>
                  <a:cubicBezTo>
                    <a:pt x="15972" y="8908"/>
                    <a:pt x="15698" y="7433"/>
                    <a:pt x="15211" y="6084"/>
                  </a:cubicBezTo>
                  <a:cubicBezTo>
                    <a:pt x="16151" y="5691"/>
                    <a:pt x="17020" y="5170"/>
                    <a:pt x="17814" y="4553"/>
                  </a:cubicBezTo>
                  <a:cubicBezTo>
                    <a:pt x="19223" y="6135"/>
                    <a:pt x="20105" y="8190"/>
                    <a:pt x="20188" y="10451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endParaRPr>
            </a:p>
          </p:txBody>
        </p:sp>
      </p:grpSp>
      <p:grpSp>
        <p:nvGrpSpPr>
          <p:cNvPr id="3" name="Grup 2"/>
          <p:cNvGrpSpPr/>
          <p:nvPr/>
        </p:nvGrpSpPr>
        <p:grpSpPr>
          <a:xfrm>
            <a:off x="7994299" y="3224587"/>
            <a:ext cx="3579903" cy="2407188"/>
            <a:chOff x="7994299" y="3224587"/>
            <a:chExt cx="3579903" cy="2407188"/>
          </a:xfrm>
        </p:grpSpPr>
        <p:sp>
          <p:nvSpPr>
            <p:cNvPr id="81" name="Dikdörtgen 80"/>
            <p:cNvSpPr/>
            <p:nvPr/>
          </p:nvSpPr>
          <p:spPr>
            <a:xfrm>
              <a:off x="7994299" y="3224587"/>
              <a:ext cx="3579903" cy="2407187"/>
            </a:xfrm>
            <a:prstGeom prst="rect">
              <a:avLst/>
            </a:prstGeom>
            <a:solidFill>
              <a:schemeClr val="bg1">
                <a:lumMod val="7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>
                <a:latin typeface="Source Sans Pro" pitchFamily="34" charset="0"/>
              </a:endParaRPr>
            </a:p>
          </p:txBody>
        </p:sp>
        <p:grpSp>
          <p:nvGrpSpPr>
            <p:cNvPr id="59" name="Group 14"/>
            <p:cNvGrpSpPr>
              <a:grpSpLocks/>
            </p:cNvGrpSpPr>
            <p:nvPr/>
          </p:nvGrpSpPr>
          <p:grpSpPr bwMode="auto">
            <a:xfrm>
              <a:off x="8590280" y="3257549"/>
              <a:ext cx="2832100" cy="2374226"/>
              <a:chOff x="7086600" y="2952750"/>
              <a:chExt cx="2832100" cy="2373898"/>
            </a:xfrm>
          </p:grpSpPr>
          <p:sp>
            <p:nvSpPr>
              <p:cNvPr id="60" name="Rectangle 3"/>
              <p:cNvSpPr/>
              <p:nvPr/>
            </p:nvSpPr>
            <p:spPr>
              <a:xfrm>
                <a:off x="7086600" y="3295604"/>
                <a:ext cx="2832100" cy="2031044"/>
              </a:xfrm>
              <a:prstGeom prst="rect">
                <a:avLst/>
              </a:prstGeom>
            </p:spPr>
            <p:txBody>
              <a:bodyPr wrap="square" spcCol="356616">
                <a:spAutoFit/>
              </a:bodyPr>
              <a:lstStyle/>
              <a:p>
                <a:pPr indent="-457200">
                  <a:defRPr/>
                </a:pPr>
                <a:r>
                  <a:rPr lang="ms-MY" sz="1400" dirty="0">
                    <a:solidFill>
                      <a:schemeClr val="tx2">
                        <a:lumMod val="50000"/>
                      </a:schemeClr>
                    </a:solidFill>
                    <a:latin typeface="Source Sans Pro Light" pitchFamily="34" charset="0"/>
                    <a:ea typeface="Open Sans Light" pitchFamily="34" charset="0"/>
                    <a:cs typeface="Open Sans Light" pitchFamily="34" charset="0"/>
                  </a:rPr>
                  <a:t>Ağırlıkla Üretilen Ürünler: «Bay-bayan Tişört, Polo Yaka Erkek Tişört, Svetşört» </a:t>
                </a:r>
              </a:p>
              <a:p>
                <a:pPr indent="-457200">
                  <a:defRPr/>
                </a:pPr>
                <a:r>
                  <a:rPr lang="ms-MY" sz="1400" dirty="0">
                    <a:solidFill>
                      <a:schemeClr val="tx2">
                        <a:lumMod val="50000"/>
                      </a:schemeClr>
                    </a:solidFill>
                    <a:latin typeface="Source Sans Pro Light" pitchFamily="34" charset="0"/>
                    <a:ea typeface="Open Sans Light" pitchFamily="34" charset="0"/>
                    <a:cs typeface="Open Sans Light" pitchFamily="34" charset="0"/>
                  </a:rPr>
                  <a:t>Firmaların faaliyet gösterdikleri ana ürün grupları</a:t>
                </a:r>
                <a:r>
                  <a:rPr lang="tr-TR" sz="1400" dirty="0">
                    <a:solidFill>
                      <a:schemeClr val="tx2">
                        <a:lumMod val="50000"/>
                      </a:schemeClr>
                    </a:solidFill>
                    <a:latin typeface="Source Sans Pro Light" pitchFamily="34" charset="0"/>
                    <a:ea typeface="Open Sans Light" pitchFamily="34" charset="0"/>
                    <a:cs typeface="Open Sans Light" pitchFamily="34" charset="0"/>
                  </a:rPr>
                  <a:t>; </a:t>
                </a:r>
                <a:endParaRPr lang="ms-MY" sz="1400" dirty="0">
                  <a:solidFill>
                    <a:schemeClr val="tx2">
                      <a:lumMod val="50000"/>
                    </a:schemeClr>
                  </a:solidFill>
                  <a:latin typeface="Source Sans Pro Light" pitchFamily="34" charset="0"/>
                  <a:ea typeface="Open Sans Light" pitchFamily="34" charset="0"/>
                  <a:cs typeface="Open Sans Light" pitchFamily="34" charset="0"/>
                </a:endParaRPr>
              </a:p>
              <a:p>
                <a:pPr marL="177800" indent="-177800">
                  <a:buFont typeface="Arial" panose="020B0604020202020204" pitchFamily="34" charset="0"/>
                  <a:buChar char="•"/>
                  <a:defRPr/>
                </a:pPr>
                <a:r>
                  <a:rPr lang="ms-MY" sz="1400" dirty="0">
                    <a:solidFill>
                      <a:schemeClr val="tx2">
                        <a:lumMod val="50000"/>
                      </a:schemeClr>
                    </a:solidFill>
                    <a:latin typeface="Source Sans Pro Light" pitchFamily="34" charset="0"/>
                    <a:ea typeface="Open Sans Light" pitchFamily="34" charset="0"/>
                    <a:cs typeface="Open Sans Light" pitchFamily="34" charset="0"/>
                  </a:rPr>
                  <a:t>Örme Konfeksiyon Ürünleri</a:t>
                </a:r>
              </a:p>
              <a:p>
                <a:pPr marL="177800" indent="-177800">
                  <a:buFont typeface="Arial" panose="020B0604020202020204" pitchFamily="34" charset="0"/>
                  <a:buChar char="•"/>
                  <a:defRPr/>
                </a:pPr>
                <a:r>
                  <a:rPr lang="ms-MY" sz="1400" dirty="0">
                    <a:solidFill>
                      <a:schemeClr val="tx2">
                        <a:lumMod val="50000"/>
                      </a:schemeClr>
                    </a:solidFill>
                    <a:latin typeface="Source Sans Pro Light" pitchFamily="34" charset="0"/>
                    <a:ea typeface="Open Sans Light" pitchFamily="34" charset="0"/>
                    <a:cs typeface="Open Sans Light" pitchFamily="34" charset="0"/>
                  </a:rPr>
                  <a:t>Erkek Giyim Ürünleri</a:t>
                </a:r>
              </a:p>
              <a:p>
                <a:pPr marL="177800" indent="-177800">
                  <a:buFont typeface="Arial" panose="020B0604020202020204" pitchFamily="34" charset="0"/>
                  <a:buChar char="•"/>
                  <a:defRPr/>
                </a:pPr>
                <a:r>
                  <a:rPr lang="ms-MY" sz="1400" dirty="0">
                    <a:solidFill>
                      <a:schemeClr val="tx2">
                        <a:lumMod val="50000"/>
                      </a:schemeClr>
                    </a:solidFill>
                    <a:latin typeface="Source Sans Pro Light" pitchFamily="34" charset="0"/>
                    <a:ea typeface="Open Sans Light" pitchFamily="34" charset="0"/>
                    <a:cs typeface="Open Sans Light" pitchFamily="34" charset="0"/>
                  </a:rPr>
                  <a:t>Kadın Giyim Ürünleri</a:t>
                </a:r>
              </a:p>
              <a:p>
                <a:pPr marL="177800" indent="-177800">
                  <a:buFont typeface="Arial" panose="020B0604020202020204" pitchFamily="34" charset="0"/>
                  <a:buChar char="•"/>
                  <a:defRPr/>
                </a:pPr>
                <a:r>
                  <a:rPr lang="ms-MY" sz="1400" dirty="0">
                    <a:solidFill>
                      <a:schemeClr val="tx2">
                        <a:lumMod val="50000"/>
                      </a:schemeClr>
                    </a:solidFill>
                    <a:latin typeface="Source Sans Pro Light" pitchFamily="34" charset="0"/>
                    <a:ea typeface="Open Sans Light" pitchFamily="34" charset="0"/>
                    <a:cs typeface="Open Sans Light" pitchFamily="34" charset="0"/>
                  </a:rPr>
                  <a:t>Bebek/Çocuk Giyim Ürünleri</a:t>
                </a:r>
              </a:p>
            </p:txBody>
          </p:sp>
          <p:sp>
            <p:nvSpPr>
              <p:cNvPr id="61" name="Rectangle 4"/>
              <p:cNvSpPr/>
              <p:nvPr/>
            </p:nvSpPr>
            <p:spPr>
              <a:xfrm>
                <a:off x="7086600" y="2952750"/>
                <a:ext cx="2649220" cy="4616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sz="2400" dirty="0">
                    <a:solidFill>
                      <a:schemeClr val="tx2">
                        <a:lumMod val="50000"/>
                      </a:schemeClr>
                    </a:solidFill>
                    <a:latin typeface="Source Sans Pro" pitchFamily="34" charset="0"/>
                    <a:ea typeface="Open Sans Light" pitchFamily="34" charset="0"/>
                    <a:cs typeface="Open Sans Light" pitchFamily="34" charset="0"/>
                  </a:rPr>
                  <a:t>Üretilen Ürünler  </a:t>
                </a:r>
                <a:endParaRPr lang="en-US" sz="2400" dirty="0">
                  <a:solidFill>
                    <a:schemeClr val="tx2">
                      <a:lumMod val="50000"/>
                    </a:schemeClr>
                  </a:solidFill>
                  <a:latin typeface="Source Sans Pro" pitchFamily="34" charset="0"/>
                </a:endParaRPr>
              </a:p>
            </p:txBody>
          </p:sp>
        </p:grpSp>
        <p:sp>
          <p:nvSpPr>
            <p:cNvPr id="86" name="AutoShape 32"/>
            <p:cNvSpPr>
              <a:spLocks/>
            </p:cNvSpPr>
            <p:nvPr/>
          </p:nvSpPr>
          <p:spPr bwMode="auto">
            <a:xfrm>
              <a:off x="8116861" y="3328342"/>
              <a:ext cx="472800" cy="407691"/>
            </a:xfrm>
            <a:custGeom>
              <a:avLst/>
              <a:gdLst>
                <a:gd name="T0" fmla="+- 0 10800 108"/>
                <a:gd name="T1" fmla="*/ T0 w 21384"/>
                <a:gd name="T2" fmla="*/ 10800 h 21600"/>
                <a:gd name="T3" fmla="+- 0 10800 108"/>
                <a:gd name="T4" fmla="*/ T3 w 21384"/>
                <a:gd name="T5" fmla="*/ 10800 h 21600"/>
                <a:gd name="T6" fmla="+- 0 10800 108"/>
                <a:gd name="T7" fmla="*/ T6 w 21384"/>
                <a:gd name="T8" fmla="*/ 10800 h 21600"/>
                <a:gd name="T9" fmla="+- 0 10800 108"/>
                <a:gd name="T10" fmla="*/ T9 w 21384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84" h="21600">
                  <a:moveTo>
                    <a:pt x="18710" y="9257"/>
                  </a:moveTo>
                  <a:lnTo>
                    <a:pt x="16706" y="7714"/>
                  </a:lnTo>
                  <a:lnTo>
                    <a:pt x="16706" y="20057"/>
                  </a:lnTo>
                  <a:lnTo>
                    <a:pt x="4677" y="20057"/>
                  </a:lnTo>
                  <a:lnTo>
                    <a:pt x="4677" y="7714"/>
                  </a:lnTo>
                  <a:lnTo>
                    <a:pt x="2673" y="9257"/>
                  </a:lnTo>
                  <a:lnTo>
                    <a:pt x="1336" y="4628"/>
                  </a:lnTo>
                  <a:lnTo>
                    <a:pt x="4677" y="1542"/>
                  </a:lnTo>
                  <a:lnTo>
                    <a:pt x="7468" y="1542"/>
                  </a:lnTo>
                  <a:cubicBezTo>
                    <a:pt x="7841" y="2871"/>
                    <a:pt x="9136" y="3857"/>
                    <a:pt x="10691" y="3857"/>
                  </a:cubicBezTo>
                  <a:cubicBezTo>
                    <a:pt x="12247" y="3857"/>
                    <a:pt x="13542" y="2871"/>
                    <a:pt x="13915" y="1542"/>
                  </a:cubicBezTo>
                  <a:lnTo>
                    <a:pt x="16706" y="1542"/>
                  </a:lnTo>
                  <a:lnTo>
                    <a:pt x="20047" y="4628"/>
                  </a:lnTo>
                  <a:cubicBezTo>
                    <a:pt x="20047" y="4628"/>
                    <a:pt x="18710" y="9257"/>
                    <a:pt x="18710" y="9257"/>
                  </a:cubicBezTo>
                  <a:close/>
                  <a:moveTo>
                    <a:pt x="13200" y="1542"/>
                  </a:moveTo>
                  <a:cubicBezTo>
                    <a:pt x="12831" y="2438"/>
                    <a:pt x="11852" y="3085"/>
                    <a:pt x="10691" y="3085"/>
                  </a:cubicBezTo>
                  <a:cubicBezTo>
                    <a:pt x="9531" y="3085"/>
                    <a:pt x="8552" y="2438"/>
                    <a:pt x="8183" y="1542"/>
                  </a:cubicBezTo>
                  <a:cubicBezTo>
                    <a:pt x="8183" y="1542"/>
                    <a:pt x="13200" y="1542"/>
                    <a:pt x="13200" y="1542"/>
                  </a:cubicBezTo>
                  <a:close/>
                  <a:moveTo>
                    <a:pt x="20882" y="3423"/>
                  </a:moveTo>
                  <a:lnTo>
                    <a:pt x="17541" y="338"/>
                  </a:lnTo>
                  <a:cubicBezTo>
                    <a:pt x="17303" y="119"/>
                    <a:pt x="17009" y="0"/>
                    <a:pt x="16706" y="0"/>
                  </a:cubicBezTo>
                  <a:lnTo>
                    <a:pt x="4677" y="0"/>
                  </a:lnTo>
                  <a:cubicBezTo>
                    <a:pt x="4374" y="0"/>
                    <a:pt x="4080" y="119"/>
                    <a:pt x="3842" y="338"/>
                  </a:cubicBezTo>
                  <a:lnTo>
                    <a:pt x="501" y="3423"/>
                  </a:lnTo>
                  <a:cubicBezTo>
                    <a:pt x="64" y="3827"/>
                    <a:pt x="-108" y="4503"/>
                    <a:pt x="68" y="5116"/>
                  </a:cubicBezTo>
                  <a:lnTo>
                    <a:pt x="1405" y="9745"/>
                  </a:lnTo>
                  <a:cubicBezTo>
                    <a:pt x="1537" y="10201"/>
                    <a:pt x="1845" y="10560"/>
                    <a:pt x="2239" y="10716"/>
                  </a:cubicBezTo>
                  <a:cubicBezTo>
                    <a:pt x="2380" y="10772"/>
                    <a:pt x="2527" y="10800"/>
                    <a:pt x="2673" y="10800"/>
                  </a:cubicBezTo>
                  <a:cubicBezTo>
                    <a:pt x="2905" y="10800"/>
                    <a:pt x="3136" y="10729"/>
                    <a:pt x="3341" y="10593"/>
                  </a:cubicBezTo>
                  <a:lnTo>
                    <a:pt x="3341" y="20057"/>
                  </a:lnTo>
                  <a:cubicBezTo>
                    <a:pt x="3341" y="20908"/>
                    <a:pt x="3940" y="21600"/>
                    <a:pt x="4677" y="21600"/>
                  </a:cubicBezTo>
                  <a:lnTo>
                    <a:pt x="16706" y="21600"/>
                  </a:lnTo>
                  <a:cubicBezTo>
                    <a:pt x="17443" y="21600"/>
                    <a:pt x="18042" y="20908"/>
                    <a:pt x="18042" y="20057"/>
                  </a:cubicBezTo>
                  <a:lnTo>
                    <a:pt x="18042" y="10593"/>
                  </a:lnTo>
                  <a:cubicBezTo>
                    <a:pt x="18247" y="10729"/>
                    <a:pt x="18478" y="10800"/>
                    <a:pt x="18710" y="10800"/>
                  </a:cubicBezTo>
                  <a:cubicBezTo>
                    <a:pt x="18856" y="10800"/>
                    <a:pt x="19002" y="10772"/>
                    <a:pt x="19144" y="10716"/>
                  </a:cubicBezTo>
                  <a:cubicBezTo>
                    <a:pt x="19538" y="10560"/>
                    <a:pt x="19846" y="10201"/>
                    <a:pt x="19978" y="9745"/>
                  </a:cubicBezTo>
                  <a:lnTo>
                    <a:pt x="21315" y="5116"/>
                  </a:lnTo>
                  <a:cubicBezTo>
                    <a:pt x="21491" y="4503"/>
                    <a:pt x="21319" y="3827"/>
                    <a:pt x="20882" y="3423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endParaRPr>
            </a:p>
          </p:txBody>
        </p:sp>
      </p:grpSp>
      <p:grpSp>
        <p:nvGrpSpPr>
          <p:cNvPr id="8" name="Grup 7"/>
          <p:cNvGrpSpPr/>
          <p:nvPr/>
        </p:nvGrpSpPr>
        <p:grpSpPr>
          <a:xfrm>
            <a:off x="4329115" y="3197075"/>
            <a:ext cx="3579903" cy="2407187"/>
            <a:chOff x="4329115" y="3197075"/>
            <a:chExt cx="3579903" cy="2407187"/>
          </a:xfrm>
        </p:grpSpPr>
        <p:sp>
          <p:nvSpPr>
            <p:cNvPr id="82" name="Dikdörtgen 81"/>
            <p:cNvSpPr/>
            <p:nvPr/>
          </p:nvSpPr>
          <p:spPr>
            <a:xfrm>
              <a:off x="4329115" y="3197075"/>
              <a:ext cx="3579903" cy="2407187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>
                <a:latin typeface="Source Sans Pro" pitchFamily="34" charset="0"/>
              </a:endParaRPr>
            </a:p>
          </p:txBody>
        </p:sp>
        <p:grpSp>
          <p:nvGrpSpPr>
            <p:cNvPr id="24" name="Group 14"/>
            <p:cNvGrpSpPr>
              <a:grpSpLocks/>
            </p:cNvGrpSpPr>
            <p:nvPr/>
          </p:nvGrpSpPr>
          <p:grpSpPr bwMode="auto">
            <a:xfrm>
              <a:off x="4894580" y="3257550"/>
              <a:ext cx="2832100" cy="1943339"/>
              <a:chOff x="7086600" y="2952750"/>
              <a:chExt cx="2832100" cy="1943070"/>
            </a:xfrm>
          </p:grpSpPr>
          <p:sp>
            <p:nvSpPr>
              <p:cNvPr id="25" name="Rectangle 3"/>
              <p:cNvSpPr/>
              <p:nvPr/>
            </p:nvSpPr>
            <p:spPr>
              <a:xfrm>
                <a:off x="7086600" y="3295603"/>
                <a:ext cx="2832100" cy="1600217"/>
              </a:xfrm>
              <a:prstGeom prst="rect">
                <a:avLst/>
              </a:prstGeom>
            </p:spPr>
            <p:txBody>
              <a:bodyPr wrap="square" spcCol="356616">
                <a:spAutoFit/>
              </a:bodyPr>
              <a:lstStyle/>
              <a:p>
                <a:pPr indent="-457200">
                  <a:defRPr/>
                </a:pPr>
                <a:r>
                  <a:rPr lang="ms-MY" sz="1400" dirty="0">
                    <a:solidFill>
                      <a:schemeClr val="tx2">
                        <a:lumMod val="50000"/>
                      </a:schemeClr>
                    </a:solidFill>
                    <a:latin typeface="Source Sans Pro Light" pitchFamily="34" charset="0"/>
                    <a:ea typeface="Open Sans Light" pitchFamily="34" charset="0"/>
                    <a:cs typeface="Open Sans Light" pitchFamily="34" charset="0"/>
                  </a:rPr>
                  <a:t>22 firmanın 12’sinde uluslararası kalite belgesi bulunmaktadır. Bunlar Sedex, Oeko-tex, BSCİ, GOTS olarak belirtilebilir.  Söz konusu belgelere sahip olmayan firmalarda müşteri denetimleri yapılmaktadır. </a:t>
                </a:r>
              </a:p>
            </p:txBody>
          </p:sp>
          <p:sp>
            <p:nvSpPr>
              <p:cNvPr id="26" name="Rectangle 4"/>
              <p:cNvSpPr/>
              <p:nvPr/>
            </p:nvSpPr>
            <p:spPr>
              <a:xfrm>
                <a:off x="7086600" y="2952750"/>
                <a:ext cx="2195512" cy="4616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sz="2400" dirty="0">
                    <a:solidFill>
                      <a:schemeClr val="tx2">
                        <a:lumMod val="50000"/>
                      </a:schemeClr>
                    </a:solidFill>
                    <a:latin typeface="Source Sans Pro" pitchFamily="34" charset="0"/>
                    <a:ea typeface="Open Sans Light" pitchFamily="34" charset="0"/>
                    <a:cs typeface="Open Sans Light" pitchFamily="34" charset="0"/>
                  </a:rPr>
                  <a:t>Belgeler </a:t>
                </a:r>
                <a:endParaRPr lang="en-US" sz="2400" dirty="0">
                  <a:solidFill>
                    <a:schemeClr val="tx2">
                      <a:lumMod val="50000"/>
                    </a:schemeClr>
                  </a:solidFill>
                  <a:latin typeface="Source Sans Pro" pitchFamily="34" charset="0"/>
                </a:endParaRPr>
              </a:p>
            </p:txBody>
          </p:sp>
        </p:grpSp>
        <p:grpSp>
          <p:nvGrpSpPr>
            <p:cNvPr id="88" name="Grup 87"/>
            <p:cNvGrpSpPr/>
            <p:nvPr/>
          </p:nvGrpSpPr>
          <p:grpSpPr>
            <a:xfrm>
              <a:off x="4527559" y="3327401"/>
              <a:ext cx="366712" cy="342900"/>
              <a:chOff x="7729538" y="1298575"/>
              <a:chExt cx="366712" cy="342900"/>
            </a:xfrm>
          </p:grpSpPr>
          <p:sp>
            <p:nvSpPr>
              <p:cNvPr id="89" name="AutoShape 69"/>
              <p:cNvSpPr>
                <a:spLocks/>
              </p:cNvSpPr>
              <p:nvPr/>
            </p:nvSpPr>
            <p:spPr bwMode="auto">
              <a:xfrm>
                <a:off x="7729538" y="1298575"/>
                <a:ext cx="366712" cy="3429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223" y="5760"/>
                    </a:moveTo>
                    <a:lnTo>
                      <a:pt x="17548" y="5760"/>
                    </a:lnTo>
                    <a:cubicBezTo>
                      <a:pt x="16804" y="5760"/>
                      <a:pt x="16198" y="5114"/>
                      <a:pt x="16198" y="4320"/>
                    </a:cubicBezTo>
                    <a:lnTo>
                      <a:pt x="16200" y="4320"/>
                    </a:lnTo>
                    <a:lnTo>
                      <a:pt x="16200" y="1440"/>
                    </a:lnTo>
                    <a:lnTo>
                      <a:pt x="20250" y="5760"/>
                    </a:lnTo>
                    <a:cubicBezTo>
                      <a:pt x="20250" y="5760"/>
                      <a:pt x="18223" y="5760"/>
                      <a:pt x="18223" y="5760"/>
                    </a:cubicBezTo>
                    <a:close/>
                    <a:moveTo>
                      <a:pt x="20250" y="19440"/>
                    </a:moveTo>
                    <a:cubicBezTo>
                      <a:pt x="20250" y="19837"/>
                      <a:pt x="19948" y="20160"/>
                      <a:pt x="19575" y="20160"/>
                    </a:cubicBezTo>
                    <a:lnTo>
                      <a:pt x="2024" y="20160"/>
                    </a:lnTo>
                    <a:cubicBezTo>
                      <a:pt x="1651" y="20160"/>
                      <a:pt x="1349" y="19837"/>
                      <a:pt x="1349" y="19440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5525" y="1440"/>
                    </a:lnTo>
                    <a:lnTo>
                      <a:pt x="15525" y="4320"/>
                    </a:lnTo>
                    <a:lnTo>
                      <a:pt x="15523" y="4320"/>
                    </a:lnTo>
                    <a:cubicBezTo>
                      <a:pt x="15523" y="5513"/>
                      <a:pt x="16430" y="6480"/>
                      <a:pt x="17548" y="6480"/>
                    </a:cubicBezTo>
                    <a:lnTo>
                      <a:pt x="18223" y="6480"/>
                    </a:lnTo>
                    <a:lnTo>
                      <a:pt x="20250" y="6480"/>
                    </a:lnTo>
                    <a:cubicBezTo>
                      <a:pt x="20250" y="6480"/>
                      <a:pt x="20250" y="19440"/>
                      <a:pt x="20250" y="19440"/>
                    </a:cubicBezTo>
                    <a:close/>
                    <a:moveTo>
                      <a:pt x="21204" y="4741"/>
                    </a:moveTo>
                    <a:lnTo>
                      <a:pt x="17154" y="421"/>
                    </a:lnTo>
                    <a:cubicBezTo>
                      <a:pt x="16901" y="151"/>
                      <a:pt x="16557" y="0"/>
                      <a:pt x="16200" y="0"/>
                    </a:cubicBezTo>
                    <a:lnTo>
                      <a:pt x="2024" y="0"/>
                    </a:lnTo>
                    <a:cubicBezTo>
                      <a:pt x="908" y="0"/>
                      <a:pt x="0" y="968"/>
                      <a:pt x="0" y="2160"/>
                    </a:cubicBezTo>
                    <a:lnTo>
                      <a:pt x="0" y="19440"/>
                    </a:lnTo>
                    <a:cubicBezTo>
                      <a:pt x="0" y="20631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599" y="20631"/>
                      <a:pt x="21599" y="19440"/>
                    </a:cubicBezTo>
                    <a:lnTo>
                      <a:pt x="21599" y="5760"/>
                    </a:lnTo>
                    <a:cubicBezTo>
                      <a:pt x="21599" y="5378"/>
                      <a:pt x="21457" y="5011"/>
                      <a:pt x="21204" y="4741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90" name="AutoShape 70"/>
              <p:cNvSpPr>
                <a:spLocks/>
              </p:cNvSpPr>
              <p:nvPr/>
            </p:nvSpPr>
            <p:spPr bwMode="auto">
              <a:xfrm>
                <a:off x="7900988" y="1366838"/>
                <a:ext cx="69850" cy="127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00" y="21599"/>
                    </a:moveTo>
                    <a:lnTo>
                      <a:pt x="19800" y="21599"/>
                    </a:lnTo>
                    <a:cubicBezTo>
                      <a:pt x="20791" y="21599"/>
                      <a:pt x="21600" y="16769"/>
                      <a:pt x="21600" y="10800"/>
                    </a:cubicBezTo>
                    <a:cubicBezTo>
                      <a:pt x="21600" y="4830"/>
                      <a:pt x="20791" y="0"/>
                      <a:pt x="19800" y="0"/>
                    </a:cubicBezTo>
                    <a:lnTo>
                      <a:pt x="1800" y="0"/>
                    </a:lnTo>
                    <a:cubicBezTo>
                      <a:pt x="801" y="0"/>
                      <a:pt x="0" y="4830"/>
                      <a:pt x="0" y="10800"/>
                    </a:cubicBezTo>
                    <a:cubicBezTo>
                      <a:pt x="0" y="16769"/>
                      <a:pt x="801" y="21599"/>
                      <a:pt x="1800" y="21599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91" name="AutoShape 71"/>
              <p:cNvSpPr>
                <a:spLocks/>
              </p:cNvSpPr>
              <p:nvPr/>
            </p:nvSpPr>
            <p:spPr bwMode="auto">
              <a:xfrm>
                <a:off x="7900988" y="1401763"/>
                <a:ext cx="69850" cy="1111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00" y="21599"/>
                    </a:moveTo>
                    <a:lnTo>
                      <a:pt x="19800" y="21599"/>
                    </a:lnTo>
                    <a:cubicBezTo>
                      <a:pt x="20791" y="21599"/>
                      <a:pt x="21600" y="16769"/>
                      <a:pt x="21600" y="10800"/>
                    </a:cubicBezTo>
                    <a:cubicBezTo>
                      <a:pt x="21600" y="4830"/>
                      <a:pt x="20791" y="0"/>
                      <a:pt x="19800" y="0"/>
                    </a:cubicBezTo>
                    <a:lnTo>
                      <a:pt x="1800" y="0"/>
                    </a:lnTo>
                    <a:cubicBezTo>
                      <a:pt x="801" y="0"/>
                      <a:pt x="0" y="4830"/>
                      <a:pt x="0" y="10800"/>
                    </a:cubicBezTo>
                    <a:cubicBezTo>
                      <a:pt x="0" y="16769"/>
                      <a:pt x="801" y="21599"/>
                      <a:pt x="1800" y="21599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92" name="AutoShape 72"/>
              <p:cNvSpPr>
                <a:spLocks/>
              </p:cNvSpPr>
              <p:nvPr/>
            </p:nvSpPr>
            <p:spPr bwMode="auto">
              <a:xfrm>
                <a:off x="7900988" y="1435100"/>
                <a:ext cx="149225" cy="127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10800"/>
                    </a:moveTo>
                    <a:cubicBezTo>
                      <a:pt x="0" y="16769"/>
                      <a:pt x="369" y="21599"/>
                      <a:pt x="830" y="21599"/>
                    </a:cubicBezTo>
                    <a:lnTo>
                      <a:pt x="20769" y="21599"/>
                    </a:lnTo>
                    <a:cubicBezTo>
                      <a:pt x="21226" y="21599"/>
                      <a:pt x="21600" y="16769"/>
                      <a:pt x="21600" y="10800"/>
                    </a:cubicBezTo>
                    <a:cubicBezTo>
                      <a:pt x="21600" y="4830"/>
                      <a:pt x="21226" y="0"/>
                      <a:pt x="20769" y="0"/>
                    </a:cubicBezTo>
                    <a:lnTo>
                      <a:pt x="830" y="0"/>
                    </a:lnTo>
                    <a:cubicBezTo>
                      <a:pt x="369" y="0"/>
                      <a:pt x="0" y="4830"/>
                      <a:pt x="0" y="1080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93" name="AutoShape 73"/>
              <p:cNvSpPr>
                <a:spLocks/>
              </p:cNvSpPr>
              <p:nvPr/>
            </p:nvSpPr>
            <p:spPr bwMode="auto">
              <a:xfrm>
                <a:off x="7775575" y="1504950"/>
                <a:ext cx="274638" cy="111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150" y="0"/>
                    </a:moveTo>
                    <a:lnTo>
                      <a:pt x="449" y="0"/>
                    </a:lnTo>
                    <a:cubicBezTo>
                      <a:pt x="201" y="0"/>
                      <a:pt x="0" y="4830"/>
                      <a:pt x="0" y="10800"/>
                    </a:cubicBezTo>
                    <a:cubicBezTo>
                      <a:pt x="0" y="16748"/>
                      <a:pt x="201" y="21599"/>
                      <a:pt x="449" y="21599"/>
                    </a:cubicBezTo>
                    <a:lnTo>
                      <a:pt x="21150" y="21599"/>
                    </a:lnTo>
                    <a:cubicBezTo>
                      <a:pt x="21397" y="21599"/>
                      <a:pt x="21599" y="16748"/>
                      <a:pt x="21599" y="10800"/>
                    </a:cubicBezTo>
                    <a:cubicBezTo>
                      <a:pt x="21599" y="4830"/>
                      <a:pt x="21397" y="0"/>
                      <a:pt x="21150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94" name="AutoShape 74"/>
              <p:cNvSpPr>
                <a:spLocks/>
              </p:cNvSpPr>
              <p:nvPr/>
            </p:nvSpPr>
            <p:spPr bwMode="auto">
              <a:xfrm>
                <a:off x="7775575" y="1538288"/>
                <a:ext cx="274638" cy="127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150" y="0"/>
                    </a:moveTo>
                    <a:lnTo>
                      <a:pt x="449" y="0"/>
                    </a:lnTo>
                    <a:cubicBezTo>
                      <a:pt x="201" y="0"/>
                      <a:pt x="0" y="4830"/>
                      <a:pt x="0" y="10800"/>
                    </a:cubicBezTo>
                    <a:cubicBezTo>
                      <a:pt x="0" y="16748"/>
                      <a:pt x="201" y="21599"/>
                      <a:pt x="449" y="21599"/>
                    </a:cubicBezTo>
                    <a:lnTo>
                      <a:pt x="21150" y="21599"/>
                    </a:lnTo>
                    <a:cubicBezTo>
                      <a:pt x="21397" y="21599"/>
                      <a:pt x="21599" y="16748"/>
                      <a:pt x="21599" y="10800"/>
                    </a:cubicBezTo>
                    <a:cubicBezTo>
                      <a:pt x="21599" y="4830"/>
                      <a:pt x="21397" y="0"/>
                      <a:pt x="21150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95" name="AutoShape 75"/>
              <p:cNvSpPr>
                <a:spLocks/>
              </p:cNvSpPr>
              <p:nvPr/>
            </p:nvSpPr>
            <p:spPr bwMode="auto">
              <a:xfrm>
                <a:off x="7775575" y="1573213"/>
                <a:ext cx="274638" cy="1111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150" y="0"/>
                    </a:moveTo>
                    <a:lnTo>
                      <a:pt x="449" y="0"/>
                    </a:lnTo>
                    <a:cubicBezTo>
                      <a:pt x="201" y="0"/>
                      <a:pt x="0" y="4830"/>
                      <a:pt x="0" y="10800"/>
                    </a:cubicBezTo>
                    <a:cubicBezTo>
                      <a:pt x="0" y="16748"/>
                      <a:pt x="201" y="21599"/>
                      <a:pt x="449" y="21599"/>
                    </a:cubicBezTo>
                    <a:lnTo>
                      <a:pt x="21150" y="21599"/>
                    </a:lnTo>
                    <a:cubicBezTo>
                      <a:pt x="21397" y="21599"/>
                      <a:pt x="21599" y="16748"/>
                      <a:pt x="21599" y="10800"/>
                    </a:cubicBezTo>
                    <a:cubicBezTo>
                      <a:pt x="21599" y="4830"/>
                      <a:pt x="21397" y="0"/>
                      <a:pt x="21150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96" name="AutoShape 76"/>
              <p:cNvSpPr>
                <a:spLocks/>
              </p:cNvSpPr>
              <p:nvPr/>
            </p:nvSpPr>
            <p:spPr bwMode="auto">
              <a:xfrm>
                <a:off x="7775575" y="1470025"/>
                <a:ext cx="274638" cy="111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150" y="0"/>
                    </a:moveTo>
                    <a:lnTo>
                      <a:pt x="449" y="0"/>
                    </a:lnTo>
                    <a:cubicBezTo>
                      <a:pt x="201" y="0"/>
                      <a:pt x="0" y="4830"/>
                      <a:pt x="0" y="10800"/>
                    </a:cubicBezTo>
                    <a:cubicBezTo>
                      <a:pt x="0" y="16769"/>
                      <a:pt x="201" y="21599"/>
                      <a:pt x="449" y="21599"/>
                    </a:cubicBezTo>
                    <a:lnTo>
                      <a:pt x="21150" y="21599"/>
                    </a:lnTo>
                    <a:cubicBezTo>
                      <a:pt x="21397" y="21599"/>
                      <a:pt x="21599" y="16769"/>
                      <a:pt x="21599" y="10800"/>
                    </a:cubicBezTo>
                    <a:cubicBezTo>
                      <a:pt x="21599" y="4830"/>
                      <a:pt x="21397" y="0"/>
                      <a:pt x="21150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97" name="AutoShape 77"/>
              <p:cNvSpPr>
                <a:spLocks/>
              </p:cNvSpPr>
              <p:nvPr/>
            </p:nvSpPr>
            <p:spPr bwMode="auto">
              <a:xfrm>
                <a:off x="7775575" y="1355725"/>
                <a:ext cx="103188" cy="920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4799" y="5400"/>
                    </a:moveTo>
                    <a:lnTo>
                      <a:pt x="16800" y="5400"/>
                    </a:lnTo>
                    <a:lnTo>
                      <a:pt x="16800" y="16200"/>
                    </a:lnTo>
                    <a:lnTo>
                      <a:pt x="4799" y="16200"/>
                    </a:lnTo>
                    <a:cubicBezTo>
                      <a:pt x="4799" y="16200"/>
                      <a:pt x="4799" y="5400"/>
                      <a:pt x="4799" y="5400"/>
                    </a:cubicBezTo>
                    <a:close/>
                    <a:moveTo>
                      <a:pt x="2399" y="21599"/>
                    </a:moveTo>
                    <a:lnTo>
                      <a:pt x="19200" y="21599"/>
                    </a:lnTo>
                    <a:cubicBezTo>
                      <a:pt x="20526" y="21599"/>
                      <a:pt x="21599" y="20392"/>
                      <a:pt x="21599" y="18900"/>
                    </a:cubicBezTo>
                    <a:lnTo>
                      <a:pt x="21599" y="2700"/>
                    </a:lnTo>
                    <a:cubicBezTo>
                      <a:pt x="21599" y="1207"/>
                      <a:pt x="20526" y="0"/>
                      <a:pt x="19200" y="0"/>
                    </a:cubicBezTo>
                    <a:lnTo>
                      <a:pt x="2399" y="0"/>
                    </a:lnTo>
                    <a:cubicBezTo>
                      <a:pt x="1073" y="0"/>
                      <a:pt x="0" y="1207"/>
                      <a:pt x="0" y="2700"/>
                    </a:cubicBezTo>
                    <a:lnTo>
                      <a:pt x="0" y="18900"/>
                    </a:lnTo>
                    <a:cubicBezTo>
                      <a:pt x="0" y="20392"/>
                      <a:pt x="1073" y="21599"/>
                      <a:pt x="2399" y="21599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endParaRPr>
              </a:p>
            </p:txBody>
          </p:sp>
        </p:grpSp>
      </p:grpSp>
      <p:grpSp>
        <p:nvGrpSpPr>
          <p:cNvPr id="6" name="Grup 5"/>
          <p:cNvGrpSpPr/>
          <p:nvPr/>
        </p:nvGrpSpPr>
        <p:grpSpPr>
          <a:xfrm>
            <a:off x="4362333" y="1332903"/>
            <a:ext cx="3797735" cy="1848446"/>
            <a:chOff x="4362333" y="1332903"/>
            <a:chExt cx="3797735" cy="1848446"/>
          </a:xfrm>
        </p:grpSpPr>
        <p:sp>
          <p:nvSpPr>
            <p:cNvPr id="79" name="Dikdörtgen 78"/>
            <p:cNvSpPr/>
            <p:nvPr/>
          </p:nvSpPr>
          <p:spPr>
            <a:xfrm>
              <a:off x="4362333" y="1332903"/>
              <a:ext cx="3579903" cy="1848446"/>
            </a:xfrm>
            <a:prstGeom prst="rect">
              <a:avLst/>
            </a:prstGeom>
            <a:solidFill>
              <a:schemeClr val="bg1">
                <a:lumMod val="7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Source Sans Pro" pitchFamily="34" charset="0"/>
              </a:endParaRPr>
            </a:p>
          </p:txBody>
        </p:sp>
        <p:grpSp>
          <p:nvGrpSpPr>
            <p:cNvPr id="37" name="Group 15"/>
            <p:cNvGrpSpPr>
              <a:grpSpLocks/>
            </p:cNvGrpSpPr>
            <p:nvPr/>
          </p:nvGrpSpPr>
          <p:grpSpPr bwMode="auto">
            <a:xfrm>
              <a:off x="4894579" y="1523404"/>
              <a:ext cx="3265489" cy="1537853"/>
              <a:chOff x="7086599" y="1504950"/>
              <a:chExt cx="3265489" cy="1537639"/>
            </a:xfrm>
          </p:grpSpPr>
          <p:sp>
            <p:nvSpPr>
              <p:cNvPr id="38" name="Rectangle 1"/>
              <p:cNvSpPr/>
              <p:nvPr/>
            </p:nvSpPr>
            <p:spPr>
              <a:xfrm>
                <a:off x="7086599" y="1873199"/>
                <a:ext cx="3099955" cy="1169390"/>
              </a:xfrm>
              <a:prstGeom prst="rect">
                <a:avLst/>
              </a:prstGeom>
            </p:spPr>
            <p:txBody>
              <a:bodyPr wrap="square" spcCol="356616">
                <a:spAutoFit/>
              </a:bodyPr>
              <a:lstStyle/>
              <a:p>
                <a:pPr indent="-457200">
                  <a:defRPr/>
                </a:pPr>
                <a:r>
                  <a:rPr lang="ms-MY" sz="1400" dirty="0">
                    <a:solidFill>
                      <a:schemeClr val="tx2">
                        <a:lumMod val="50000"/>
                      </a:schemeClr>
                    </a:solidFill>
                    <a:latin typeface="Source Sans Pro Light" pitchFamily="34" charset="0"/>
                    <a:ea typeface="Open Sans Light" pitchFamily="34" charset="0"/>
                    <a:cs typeface="Open Sans Light" pitchFamily="34" charset="0"/>
                  </a:rPr>
                  <a:t>İşletmelerin sektörün küresel yapısında konumu; başta Avrupa markalarına ürün tedariği sağlayan tedarikçi büyük fabrika ve fason ağ yapıları olarak tanımlanabilir.</a:t>
                </a:r>
              </a:p>
            </p:txBody>
          </p:sp>
          <p:sp>
            <p:nvSpPr>
              <p:cNvPr id="39" name="Rectangle 2"/>
              <p:cNvSpPr/>
              <p:nvPr/>
            </p:nvSpPr>
            <p:spPr>
              <a:xfrm>
                <a:off x="7086600" y="1504950"/>
                <a:ext cx="3265488" cy="4616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sz="2400" dirty="0">
                    <a:solidFill>
                      <a:schemeClr val="tx2">
                        <a:lumMod val="50000"/>
                      </a:schemeClr>
                    </a:solidFill>
                    <a:latin typeface="Source Sans Pro" pitchFamily="34" charset="0"/>
                    <a:ea typeface="Open Sans Light" pitchFamily="34" charset="0"/>
                    <a:cs typeface="Open Sans Light" pitchFamily="34" charset="0"/>
                  </a:rPr>
                  <a:t>Tedarikçi Yapı</a:t>
                </a:r>
                <a:endParaRPr lang="en-US" sz="2400" dirty="0">
                  <a:solidFill>
                    <a:schemeClr val="tx2">
                      <a:lumMod val="50000"/>
                    </a:schemeClr>
                  </a:solidFill>
                  <a:latin typeface="Source Sans Pro" pitchFamily="34" charset="0"/>
                </a:endParaRPr>
              </a:p>
            </p:txBody>
          </p:sp>
        </p:grpSp>
        <p:sp>
          <p:nvSpPr>
            <p:cNvPr id="98" name="AutoShape 6"/>
            <p:cNvSpPr>
              <a:spLocks/>
            </p:cNvSpPr>
            <p:nvPr/>
          </p:nvSpPr>
          <p:spPr bwMode="auto">
            <a:xfrm>
              <a:off x="4558388" y="1605011"/>
              <a:ext cx="366712" cy="2984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50" y="16615"/>
                  </a:moveTo>
                  <a:cubicBezTo>
                    <a:pt x="20250" y="17074"/>
                    <a:pt x="19948" y="17446"/>
                    <a:pt x="19575" y="17446"/>
                  </a:cubicBezTo>
                  <a:lnTo>
                    <a:pt x="18803" y="17446"/>
                  </a:lnTo>
                  <a:cubicBezTo>
                    <a:pt x="18501" y="16016"/>
                    <a:pt x="17453" y="14953"/>
                    <a:pt x="16200" y="14953"/>
                  </a:cubicBezTo>
                  <a:cubicBezTo>
                    <a:pt x="14945" y="14953"/>
                    <a:pt x="13897" y="16016"/>
                    <a:pt x="13595" y="17446"/>
                  </a:cubicBezTo>
                  <a:lnTo>
                    <a:pt x="10029" y="17446"/>
                  </a:lnTo>
                  <a:cubicBezTo>
                    <a:pt x="9727" y="16016"/>
                    <a:pt x="8679" y="14953"/>
                    <a:pt x="7425" y="14953"/>
                  </a:cubicBezTo>
                  <a:cubicBezTo>
                    <a:pt x="6170" y="14953"/>
                    <a:pt x="5122" y="16016"/>
                    <a:pt x="4820" y="17446"/>
                  </a:cubicBezTo>
                  <a:lnTo>
                    <a:pt x="4050" y="17446"/>
                  </a:lnTo>
                  <a:cubicBezTo>
                    <a:pt x="3677" y="17446"/>
                    <a:pt x="3375" y="17074"/>
                    <a:pt x="3375" y="16615"/>
                  </a:cubicBezTo>
                  <a:lnTo>
                    <a:pt x="3375" y="14123"/>
                  </a:lnTo>
                  <a:lnTo>
                    <a:pt x="12150" y="14123"/>
                  </a:lnTo>
                  <a:cubicBezTo>
                    <a:pt x="13266" y="14123"/>
                    <a:pt x="14175" y="13005"/>
                    <a:pt x="14175" y="11630"/>
                  </a:cubicBezTo>
                  <a:lnTo>
                    <a:pt x="14175" y="5815"/>
                  </a:lnTo>
                  <a:lnTo>
                    <a:pt x="16875" y="5815"/>
                  </a:lnTo>
                  <a:cubicBezTo>
                    <a:pt x="17100" y="5815"/>
                    <a:pt x="17311" y="5954"/>
                    <a:pt x="17436" y="6185"/>
                  </a:cubicBezTo>
                  <a:lnTo>
                    <a:pt x="20136" y="11169"/>
                  </a:lnTo>
                  <a:cubicBezTo>
                    <a:pt x="20210" y="11306"/>
                    <a:pt x="20250" y="11466"/>
                    <a:pt x="20250" y="11630"/>
                  </a:cubicBezTo>
                  <a:cubicBezTo>
                    <a:pt x="20250" y="11630"/>
                    <a:pt x="20250" y="16615"/>
                    <a:pt x="20250" y="16615"/>
                  </a:cubicBezTo>
                  <a:close/>
                  <a:moveTo>
                    <a:pt x="16200" y="19938"/>
                  </a:moveTo>
                  <a:cubicBezTo>
                    <a:pt x="15454" y="19938"/>
                    <a:pt x="14850" y="19193"/>
                    <a:pt x="14850" y="18276"/>
                  </a:cubicBezTo>
                  <a:cubicBezTo>
                    <a:pt x="14850" y="17360"/>
                    <a:pt x="15454" y="16615"/>
                    <a:pt x="16200" y="16615"/>
                  </a:cubicBezTo>
                  <a:cubicBezTo>
                    <a:pt x="16945" y="16615"/>
                    <a:pt x="17550" y="17360"/>
                    <a:pt x="17550" y="18276"/>
                  </a:cubicBezTo>
                  <a:cubicBezTo>
                    <a:pt x="17550" y="19193"/>
                    <a:pt x="16945" y="19938"/>
                    <a:pt x="16200" y="19938"/>
                  </a:cubicBezTo>
                  <a:moveTo>
                    <a:pt x="7425" y="19938"/>
                  </a:moveTo>
                  <a:cubicBezTo>
                    <a:pt x="6679" y="19938"/>
                    <a:pt x="6075" y="19193"/>
                    <a:pt x="6075" y="18276"/>
                  </a:cubicBezTo>
                  <a:cubicBezTo>
                    <a:pt x="6075" y="17360"/>
                    <a:pt x="6679" y="16615"/>
                    <a:pt x="7425" y="16615"/>
                  </a:cubicBezTo>
                  <a:cubicBezTo>
                    <a:pt x="8170" y="16615"/>
                    <a:pt x="8775" y="17360"/>
                    <a:pt x="8775" y="18276"/>
                  </a:cubicBezTo>
                  <a:cubicBezTo>
                    <a:pt x="8775" y="19193"/>
                    <a:pt x="8170" y="19938"/>
                    <a:pt x="7425" y="19938"/>
                  </a:cubicBezTo>
                  <a:moveTo>
                    <a:pt x="2024" y="12461"/>
                  </a:moveTo>
                  <a:cubicBezTo>
                    <a:pt x="1652" y="12461"/>
                    <a:pt x="1349" y="12089"/>
                    <a:pt x="1349" y="11630"/>
                  </a:cubicBezTo>
                  <a:lnTo>
                    <a:pt x="1349" y="2492"/>
                  </a:lnTo>
                  <a:cubicBezTo>
                    <a:pt x="1349" y="2033"/>
                    <a:pt x="1652" y="1661"/>
                    <a:pt x="2024" y="1661"/>
                  </a:cubicBezTo>
                  <a:lnTo>
                    <a:pt x="12150" y="1661"/>
                  </a:lnTo>
                  <a:cubicBezTo>
                    <a:pt x="12523" y="1661"/>
                    <a:pt x="12825" y="2033"/>
                    <a:pt x="12825" y="2492"/>
                  </a:cubicBezTo>
                  <a:lnTo>
                    <a:pt x="12825" y="4153"/>
                  </a:lnTo>
                  <a:lnTo>
                    <a:pt x="12825" y="5815"/>
                  </a:lnTo>
                  <a:lnTo>
                    <a:pt x="12825" y="11630"/>
                  </a:lnTo>
                  <a:cubicBezTo>
                    <a:pt x="12825" y="12089"/>
                    <a:pt x="12523" y="12461"/>
                    <a:pt x="12150" y="12461"/>
                  </a:cubicBezTo>
                  <a:cubicBezTo>
                    <a:pt x="12150" y="12461"/>
                    <a:pt x="2024" y="12461"/>
                    <a:pt x="2024" y="12461"/>
                  </a:cubicBezTo>
                  <a:close/>
                  <a:moveTo>
                    <a:pt x="21259" y="10248"/>
                  </a:moveTo>
                  <a:lnTo>
                    <a:pt x="18559" y="5263"/>
                  </a:lnTo>
                  <a:cubicBezTo>
                    <a:pt x="18182" y="4568"/>
                    <a:pt x="17552" y="4153"/>
                    <a:pt x="16875" y="4153"/>
                  </a:cubicBezTo>
                  <a:lnTo>
                    <a:pt x="14175" y="4153"/>
                  </a:lnTo>
                  <a:lnTo>
                    <a:pt x="14175" y="2492"/>
                  </a:lnTo>
                  <a:cubicBezTo>
                    <a:pt x="14175" y="1117"/>
                    <a:pt x="13266" y="0"/>
                    <a:pt x="12150" y="0"/>
                  </a:cubicBezTo>
                  <a:lnTo>
                    <a:pt x="2024" y="0"/>
                  </a:lnTo>
                  <a:cubicBezTo>
                    <a:pt x="908" y="0"/>
                    <a:pt x="0" y="1117"/>
                    <a:pt x="0" y="2492"/>
                  </a:cubicBezTo>
                  <a:lnTo>
                    <a:pt x="0" y="11630"/>
                  </a:lnTo>
                  <a:cubicBezTo>
                    <a:pt x="0" y="13005"/>
                    <a:pt x="908" y="14123"/>
                    <a:pt x="2024" y="14123"/>
                  </a:cubicBezTo>
                  <a:lnTo>
                    <a:pt x="2025" y="14123"/>
                  </a:lnTo>
                  <a:lnTo>
                    <a:pt x="2025" y="16615"/>
                  </a:lnTo>
                  <a:cubicBezTo>
                    <a:pt x="2025" y="17989"/>
                    <a:pt x="2933" y="19107"/>
                    <a:pt x="4050" y="19107"/>
                  </a:cubicBezTo>
                  <a:lnTo>
                    <a:pt x="4820" y="19107"/>
                  </a:lnTo>
                  <a:cubicBezTo>
                    <a:pt x="5122" y="20537"/>
                    <a:pt x="6170" y="21600"/>
                    <a:pt x="7425" y="21600"/>
                  </a:cubicBezTo>
                  <a:cubicBezTo>
                    <a:pt x="8679" y="21600"/>
                    <a:pt x="9727" y="20537"/>
                    <a:pt x="10029" y="19107"/>
                  </a:cubicBezTo>
                  <a:lnTo>
                    <a:pt x="13595" y="19107"/>
                  </a:lnTo>
                  <a:cubicBezTo>
                    <a:pt x="13897" y="20537"/>
                    <a:pt x="14945" y="21600"/>
                    <a:pt x="16200" y="21600"/>
                  </a:cubicBezTo>
                  <a:cubicBezTo>
                    <a:pt x="17453" y="21600"/>
                    <a:pt x="18501" y="20537"/>
                    <a:pt x="18803" y="19107"/>
                  </a:cubicBezTo>
                  <a:lnTo>
                    <a:pt x="19575" y="19107"/>
                  </a:lnTo>
                  <a:cubicBezTo>
                    <a:pt x="20691" y="19107"/>
                    <a:pt x="21599" y="17989"/>
                    <a:pt x="21599" y="16615"/>
                  </a:cubicBezTo>
                  <a:lnTo>
                    <a:pt x="21599" y="11630"/>
                  </a:lnTo>
                  <a:cubicBezTo>
                    <a:pt x="21599" y="11137"/>
                    <a:pt x="21482" y="10658"/>
                    <a:pt x="21259" y="10248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endParaRPr>
            </a:p>
          </p:txBody>
        </p:sp>
      </p:grpSp>
      <p:grpSp>
        <p:nvGrpSpPr>
          <p:cNvPr id="9" name="Grup 8"/>
          <p:cNvGrpSpPr/>
          <p:nvPr/>
        </p:nvGrpSpPr>
        <p:grpSpPr>
          <a:xfrm>
            <a:off x="1012792" y="3224587"/>
            <a:ext cx="3298741" cy="2407187"/>
            <a:chOff x="1012792" y="3224587"/>
            <a:chExt cx="3298741" cy="2407187"/>
          </a:xfrm>
        </p:grpSpPr>
        <p:sp>
          <p:nvSpPr>
            <p:cNvPr id="83" name="Dikdörtgen 82"/>
            <p:cNvSpPr/>
            <p:nvPr/>
          </p:nvSpPr>
          <p:spPr>
            <a:xfrm>
              <a:off x="1012792" y="3224587"/>
              <a:ext cx="3298741" cy="2407187"/>
            </a:xfrm>
            <a:prstGeom prst="rect">
              <a:avLst/>
            </a:prstGeom>
            <a:solidFill>
              <a:schemeClr val="bg1">
                <a:lumMod val="7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>
                <a:latin typeface="Source Sans Pro" pitchFamily="34" charset="0"/>
              </a:endParaRPr>
            </a:p>
          </p:txBody>
        </p:sp>
        <p:grpSp>
          <p:nvGrpSpPr>
            <p:cNvPr id="48" name="Group 13"/>
            <p:cNvGrpSpPr>
              <a:grpSpLocks/>
            </p:cNvGrpSpPr>
            <p:nvPr/>
          </p:nvGrpSpPr>
          <p:grpSpPr bwMode="auto">
            <a:xfrm>
              <a:off x="1541780" y="3257551"/>
              <a:ext cx="2693988" cy="2158783"/>
              <a:chOff x="4343400" y="2952750"/>
              <a:chExt cx="2693988" cy="2158484"/>
            </a:xfrm>
          </p:grpSpPr>
          <p:sp>
            <p:nvSpPr>
              <p:cNvPr id="49" name="Rectangle 7"/>
              <p:cNvSpPr/>
              <p:nvPr/>
            </p:nvSpPr>
            <p:spPr>
              <a:xfrm>
                <a:off x="4343400" y="3295603"/>
                <a:ext cx="2693988" cy="1815631"/>
              </a:xfrm>
              <a:prstGeom prst="rect">
                <a:avLst/>
              </a:prstGeom>
            </p:spPr>
            <p:txBody>
              <a:bodyPr wrap="square" spcCol="356616">
                <a:spAutoFit/>
              </a:bodyPr>
              <a:lstStyle/>
              <a:p>
                <a:pPr indent="-457200">
                  <a:defRPr/>
                </a:pPr>
                <a:r>
                  <a:rPr lang="ms-MY" sz="1400" dirty="0">
                    <a:solidFill>
                      <a:schemeClr val="tx2">
                        <a:lumMod val="50000"/>
                      </a:schemeClr>
                    </a:solidFill>
                    <a:latin typeface="Source Sans Pro Light" pitchFamily="34" charset="0"/>
                    <a:ea typeface="Open Sans Light" pitchFamily="34" charset="0"/>
                    <a:cs typeface="Open Sans Light" pitchFamily="34" charset="0"/>
                  </a:rPr>
                  <a:t>Firmaların 14’ü entegre tesis altyapısına sahiptir ancak tüm firmalar gerektiğinde fason üreticiyle çalışmaktadır. Firmaların 8’inin ise entegre tesis yapısı bulunmamakta; fason organizasyon ağırlıklı çalışmaktadır</a:t>
                </a:r>
                <a:r>
                  <a:rPr lang="tr-TR" sz="1400" dirty="0">
                    <a:solidFill>
                      <a:schemeClr val="tx2">
                        <a:lumMod val="50000"/>
                      </a:schemeClr>
                    </a:solidFill>
                    <a:latin typeface="Source Sans Pro Light" pitchFamily="34" charset="0"/>
                    <a:ea typeface="Open Sans Light" pitchFamily="34" charset="0"/>
                    <a:cs typeface="Open Sans Light" pitchFamily="34" charset="0"/>
                  </a:rPr>
                  <a:t>. </a:t>
                </a:r>
                <a:endParaRPr lang="ms-MY" sz="1400" dirty="0">
                  <a:solidFill>
                    <a:schemeClr val="tx2">
                      <a:lumMod val="50000"/>
                    </a:schemeClr>
                  </a:solidFill>
                  <a:latin typeface="Source Sans Pro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sp>
            <p:nvSpPr>
              <p:cNvPr id="50" name="Rectangle 8"/>
              <p:cNvSpPr/>
              <p:nvPr/>
            </p:nvSpPr>
            <p:spPr>
              <a:xfrm>
                <a:off x="4343400" y="2952750"/>
                <a:ext cx="2693988" cy="4616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sz="2400" dirty="0">
                    <a:solidFill>
                      <a:schemeClr val="tx2">
                        <a:lumMod val="50000"/>
                      </a:schemeClr>
                    </a:solidFill>
                    <a:latin typeface="Source Sans Pro" pitchFamily="34" charset="0"/>
                    <a:ea typeface="Open Sans Light" pitchFamily="34" charset="0"/>
                    <a:cs typeface="Open Sans Light" pitchFamily="34" charset="0"/>
                  </a:rPr>
                  <a:t>Üretim Yapısı  </a:t>
                </a:r>
                <a:endParaRPr lang="en-US" sz="2400" dirty="0">
                  <a:solidFill>
                    <a:schemeClr val="tx2">
                      <a:lumMod val="50000"/>
                    </a:schemeClr>
                  </a:solidFill>
                  <a:latin typeface="Source Sans Pro" pitchFamily="34" charset="0"/>
                </a:endParaRPr>
              </a:p>
            </p:txBody>
          </p:sp>
        </p:grpSp>
        <p:grpSp>
          <p:nvGrpSpPr>
            <p:cNvPr id="101" name="Grup 100"/>
            <p:cNvGrpSpPr/>
            <p:nvPr/>
          </p:nvGrpSpPr>
          <p:grpSpPr>
            <a:xfrm>
              <a:off x="1209993" y="3341753"/>
              <a:ext cx="366712" cy="366713"/>
              <a:chOff x="3287713" y="2035175"/>
              <a:chExt cx="366712" cy="366713"/>
            </a:xfrm>
          </p:grpSpPr>
          <p:sp>
            <p:nvSpPr>
              <p:cNvPr id="104" name="AutoShape 123"/>
              <p:cNvSpPr>
                <a:spLocks/>
              </p:cNvSpPr>
              <p:nvPr/>
            </p:nvSpPr>
            <p:spPr bwMode="auto">
              <a:xfrm>
                <a:off x="3287713" y="2035175"/>
                <a:ext cx="366712" cy="3667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180" y="12132"/>
                    </a:moveTo>
                    <a:cubicBezTo>
                      <a:pt x="17710" y="12226"/>
                      <a:pt x="17327" y="12561"/>
                      <a:pt x="17170" y="13012"/>
                    </a:cubicBezTo>
                    <a:cubicBezTo>
                      <a:pt x="17083" y="13261"/>
                      <a:pt x="16981" y="13503"/>
                      <a:pt x="16868" y="13738"/>
                    </a:cubicBezTo>
                    <a:cubicBezTo>
                      <a:pt x="16658" y="14169"/>
                      <a:pt x="16694" y="14677"/>
                      <a:pt x="16959" y="15075"/>
                    </a:cubicBezTo>
                    <a:lnTo>
                      <a:pt x="18131" y="16833"/>
                    </a:lnTo>
                    <a:lnTo>
                      <a:pt x="16832" y="18132"/>
                    </a:lnTo>
                    <a:lnTo>
                      <a:pt x="15075" y="16960"/>
                    </a:lnTo>
                    <a:cubicBezTo>
                      <a:pt x="14850" y="16810"/>
                      <a:pt x="14589" y="16733"/>
                      <a:pt x="14326" y="16733"/>
                    </a:cubicBezTo>
                    <a:cubicBezTo>
                      <a:pt x="14126" y="16733"/>
                      <a:pt x="13924" y="16778"/>
                      <a:pt x="13738" y="16868"/>
                    </a:cubicBezTo>
                    <a:cubicBezTo>
                      <a:pt x="13504" y="16981"/>
                      <a:pt x="13262" y="17083"/>
                      <a:pt x="13012" y="17170"/>
                    </a:cubicBezTo>
                    <a:cubicBezTo>
                      <a:pt x="12561" y="17327"/>
                      <a:pt x="12226" y="17712"/>
                      <a:pt x="12133" y="18180"/>
                    </a:cubicBezTo>
                    <a:lnTo>
                      <a:pt x="11717" y="20249"/>
                    </a:lnTo>
                    <a:lnTo>
                      <a:pt x="9881" y="20249"/>
                    </a:lnTo>
                    <a:lnTo>
                      <a:pt x="9467" y="18180"/>
                    </a:lnTo>
                    <a:cubicBezTo>
                      <a:pt x="9373" y="17712"/>
                      <a:pt x="9039" y="17327"/>
                      <a:pt x="8588" y="17170"/>
                    </a:cubicBezTo>
                    <a:cubicBezTo>
                      <a:pt x="8339" y="17083"/>
                      <a:pt x="8096" y="16983"/>
                      <a:pt x="7861" y="16869"/>
                    </a:cubicBezTo>
                    <a:cubicBezTo>
                      <a:pt x="7675" y="16778"/>
                      <a:pt x="7474" y="16733"/>
                      <a:pt x="7273" y="16733"/>
                    </a:cubicBezTo>
                    <a:cubicBezTo>
                      <a:pt x="7011" y="16733"/>
                      <a:pt x="6750" y="16810"/>
                      <a:pt x="6525" y="16960"/>
                    </a:cubicBezTo>
                    <a:lnTo>
                      <a:pt x="4767" y="18132"/>
                    </a:lnTo>
                    <a:lnTo>
                      <a:pt x="3468" y="16833"/>
                    </a:lnTo>
                    <a:lnTo>
                      <a:pt x="4639" y="15075"/>
                    </a:lnTo>
                    <a:cubicBezTo>
                      <a:pt x="4904" y="14677"/>
                      <a:pt x="4939" y="14169"/>
                      <a:pt x="4732" y="13738"/>
                    </a:cubicBezTo>
                    <a:cubicBezTo>
                      <a:pt x="4618" y="13504"/>
                      <a:pt x="4516" y="13263"/>
                      <a:pt x="4429" y="13013"/>
                    </a:cubicBezTo>
                    <a:cubicBezTo>
                      <a:pt x="4273" y="12561"/>
                      <a:pt x="3888" y="12227"/>
                      <a:pt x="3419" y="12133"/>
                    </a:cubicBezTo>
                    <a:lnTo>
                      <a:pt x="1350" y="11718"/>
                    </a:lnTo>
                    <a:lnTo>
                      <a:pt x="1349" y="9882"/>
                    </a:lnTo>
                    <a:lnTo>
                      <a:pt x="3419" y="9468"/>
                    </a:lnTo>
                    <a:cubicBezTo>
                      <a:pt x="3888" y="9374"/>
                      <a:pt x="4273" y="9039"/>
                      <a:pt x="4429" y="8588"/>
                    </a:cubicBezTo>
                    <a:cubicBezTo>
                      <a:pt x="4516" y="8338"/>
                      <a:pt x="4617" y="8096"/>
                      <a:pt x="4731" y="7862"/>
                    </a:cubicBezTo>
                    <a:cubicBezTo>
                      <a:pt x="4940" y="7431"/>
                      <a:pt x="4905" y="6923"/>
                      <a:pt x="4639" y="6524"/>
                    </a:cubicBezTo>
                    <a:lnTo>
                      <a:pt x="3468" y="4767"/>
                    </a:lnTo>
                    <a:lnTo>
                      <a:pt x="4767" y="3468"/>
                    </a:lnTo>
                    <a:lnTo>
                      <a:pt x="6525" y="4639"/>
                    </a:lnTo>
                    <a:cubicBezTo>
                      <a:pt x="6750" y="4790"/>
                      <a:pt x="7011" y="4866"/>
                      <a:pt x="7273" y="4866"/>
                    </a:cubicBezTo>
                    <a:cubicBezTo>
                      <a:pt x="7474" y="4866"/>
                      <a:pt x="7674" y="4822"/>
                      <a:pt x="7861" y="4732"/>
                    </a:cubicBezTo>
                    <a:cubicBezTo>
                      <a:pt x="8095" y="4619"/>
                      <a:pt x="8337" y="4517"/>
                      <a:pt x="8586" y="4430"/>
                    </a:cubicBezTo>
                    <a:cubicBezTo>
                      <a:pt x="9039" y="4272"/>
                      <a:pt x="9373" y="3888"/>
                      <a:pt x="9467" y="3420"/>
                    </a:cubicBezTo>
                    <a:lnTo>
                      <a:pt x="9881" y="1350"/>
                    </a:lnTo>
                    <a:lnTo>
                      <a:pt x="11717" y="1350"/>
                    </a:lnTo>
                    <a:lnTo>
                      <a:pt x="12131" y="3420"/>
                    </a:lnTo>
                    <a:cubicBezTo>
                      <a:pt x="12225" y="3888"/>
                      <a:pt x="12560" y="4272"/>
                      <a:pt x="13012" y="4430"/>
                    </a:cubicBezTo>
                    <a:cubicBezTo>
                      <a:pt x="13261" y="4517"/>
                      <a:pt x="13502" y="4617"/>
                      <a:pt x="13737" y="4731"/>
                    </a:cubicBezTo>
                    <a:cubicBezTo>
                      <a:pt x="13924" y="4822"/>
                      <a:pt x="14125" y="4866"/>
                      <a:pt x="14326" y="4866"/>
                    </a:cubicBezTo>
                    <a:cubicBezTo>
                      <a:pt x="14589" y="4866"/>
                      <a:pt x="14850" y="4790"/>
                      <a:pt x="15075" y="4639"/>
                    </a:cubicBezTo>
                    <a:lnTo>
                      <a:pt x="16832" y="3468"/>
                    </a:lnTo>
                    <a:lnTo>
                      <a:pt x="18131" y="4767"/>
                    </a:lnTo>
                    <a:lnTo>
                      <a:pt x="16959" y="6524"/>
                    </a:lnTo>
                    <a:cubicBezTo>
                      <a:pt x="16694" y="6923"/>
                      <a:pt x="16660" y="7431"/>
                      <a:pt x="16867" y="7861"/>
                    </a:cubicBezTo>
                    <a:cubicBezTo>
                      <a:pt x="16980" y="8096"/>
                      <a:pt x="17083" y="8337"/>
                      <a:pt x="17170" y="8587"/>
                    </a:cubicBezTo>
                    <a:cubicBezTo>
                      <a:pt x="17327" y="9039"/>
                      <a:pt x="17710" y="9373"/>
                      <a:pt x="18180" y="9467"/>
                    </a:cubicBezTo>
                    <a:lnTo>
                      <a:pt x="20248" y="9882"/>
                    </a:lnTo>
                    <a:lnTo>
                      <a:pt x="20250" y="11718"/>
                    </a:lnTo>
                    <a:cubicBezTo>
                      <a:pt x="20250" y="11718"/>
                      <a:pt x="18180" y="12132"/>
                      <a:pt x="18180" y="12132"/>
                    </a:cubicBezTo>
                    <a:close/>
                    <a:moveTo>
                      <a:pt x="20513" y="8558"/>
                    </a:moveTo>
                    <a:lnTo>
                      <a:pt x="18445" y="8143"/>
                    </a:lnTo>
                    <a:cubicBezTo>
                      <a:pt x="18341" y="7844"/>
                      <a:pt x="18218" y="7554"/>
                      <a:pt x="18082" y="7273"/>
                    </a:cubicBezTo>
                    <a:lnTo>
                      <a:pt x="19254" y="5516"/>
                    </a:lnTo>
                    <a:cubicBezTo>
                      <a:pt x="19611" y="4980"/>
                      <a:pt x="19540" y="4268"/>
                      <a:pt x="19085" y="3813"/>
                    </a:cubicBezTo>
                    <a:lnTo>
                      <a:pt x="17787" y="2514"/>
                    </a:lnTo>
                    <a:cubicBezTo>
                      <a:pt x="17526" y="2253"/>
                      <a:pt x="17181" y="2118"/>
                      <a:pt x="16831" y="2118"/>
                    </a:cubicBezTo>
                    <a:cubicBezTo>
                      <a:pt x="16573" y="2118"/>
                      <a:pt x="16312" y="2193"/>
                      <a:pt x="16084" y="2345"/>
                    </a:cubicBezTo>
                    <a:lnTo>
                      <a:pt x="14326" y="3516"/>
                    </a:lnTo>
                    <a:cubicBezTo>
                      <a:pt x="14044" y="3380"/>
                      <a:pt x="13754" y="3258"/>
                      <a:pt x="13455" y="3155"/>
                    </a:cubicBezTo>
                    <a:lnTo>
                      <a:pt x="13041" y="1085"/>
                    </a:lnTo>
                    <a:cubicBezTo>
                      <a:pt x="12916" y="454"/>
                      <a:pt x="12361" y="0"/>
                      <a:pt x="11717" y="0"/>
                    </a:cubicBezTo>
                    <a:lnTo>
                      <a:pt x="9881" y="0"/>
                    </a:lnTo>
                    <a:cubicBezTo>
                      <a:pt x="9238" y="0"/>
                      <a:pt x="8684" y="454"/>
                      <a:pt x="8557" y="1085"/>
                    </a:cubicBezTo>
                    <a:lnTo>
                      <a:pt x="8143" y="3155"/>
                    </a:lnTo>
                    <a:cubicBezTo>
                      <a:pt x="7843" y="3258"/>
                      <a:pt x="7554" y="3381"/>
                      <a:pt x="7273" y="3516"/>
                    </a:cubicBezTo>
                    <a:lnTo>
                      <a:pt x="5516" y="2345"/>
                    </a:lnTo>
                    <a:cubicBezTo>
                      <a:pt x="5287" y="2193"/>
                      <a:pt x="5026" y="2118"/>
                      <a:pt x="4767" y="2118"/>
                    </a:cubicBezTo>
                    <a:cubicBezTo>
                      <a:pt x="4419" y="2118"/>
                      <a:pt x="4073" y="2253"/>
                      <a:pt x="3812" y="2514"/>
                    </a:cubicBezTo>
                    <a:lnTo>
                      <a:pt x="2514" y="3813"/>
                    </a:lnTo>
                    <a:cubicBezTo>
                      <a:pt x="2059" y="4268"/>
                      <a:pt x="1988" y="4980"/>
                      <a:pt x="2345" y="5516"/>
                    </a:cubicBezTo>
                    <a:lnTo>
                      <a:pt x="3516" y="7273"/>
                    </a:lnTo>
                    <a:cubicBezTo>
                      <a:pt x="3380" y="7555"/>
                      <a:pt x="3258" y="7844"/>
                      <a:pt x="3154" y="8144"/>
                    </a:cubicBezTo>
                    <a:lnTo>
                      <a:pt x="1085" y="8558"/>
                    </a:lnTo>
                    <a:cubicBezTo>
                      <a:pt x="454" y="8684"/>
                      <a:pt x="0" y="9238"/>
                      <a:pt x="0" y="9882"/>
                    </a:cubicBezTo>
                    <a:lnTo>
                      <a:pt x="0" y="11718"/>
                    </a:lnTo>
                    <a:cubicBezTo>
                      <a:pt x="0" y="12361"/>
                      <a:pt x="454" y="12916"/>
                      <a:pt x="1085" y="13042"/>
                    </a:cubicBezTo>
                    <a:lnTo>
                      <a:pt x="3154" y="13456"/>
                    </a:lnTo>
                    <a:cubicBezTo>
                      <a:pt x="3258" y="13755"/>
                      <a:pt x="3380" y="14046"/>
                      <a:pt x="3516" y="14326"/>
                    </a:cubicBezTo>
                    <a:lnTo>
                      <a:pt x="2345" y="16083"/>
                    </a:lnTo>
                    <a:cubicBezTo>
                      <a:pt x="1988" y="16619"/>
                      <a:pt x="2059" y="17332"/>
                      <a:pt x="2514" y="17787"/>
                    </a:cubicBezTo>
                    <a:lnTo>
                      <a:pt x="3812" y="19086"/>
                    </a:lnTo>
                    <a:cubicBezTo>
                      <a:pt x="4073" y="19346"/>
                      <a:pt x="4419" y="19482"/>
                      <a:pt x="4767" y="19482"/>
                    </a:cubicBezTo>
                    <a:cubicBezTo>
                      <a:pt x="5026" y="19482"/>
                      <a:pt x="5287" y="19406"/>
                      <a:pt x="5516" y="19254"/>
                    </a:cubicBezTo>
                    <a:lnTo>
                      <a:pt x="7273" y="18083"/>
                    </a:lnTo>
                    <a:cubicBezTo>
                      <a:pt x="7554" y="18220"/>
                      <a:pt x="7843" y="18341"/>
                      <a:pt x="8143" y="18445"/>
                    </a:cubicBezTo>
                    <a:lnTo>
                      <a:pt x="8557" y="20514"/>
                    </a:lnTo>
                    <a:cubicBezTo>
                      <a:pt x="8684" y="21146"/>
                      <a:pt x="9238" y="21599"/>
                      <a:pt x="9881" y="21599"/>
                    </a:cubicBezTo>
                    <a:lnTo>
                      <a:pt x="11717" y="21599"/>
                    </a:lnTo>
                    <a:cubicBezTo>
                      <a:pt x="12361" y="21599"/>
                      <a:pt x="12916" y="21146"/>
                      <a:pt x="13041" y="20514"/>
                    </a:cubicBezTo>
                    <a:lnTo>
                      <a:pt x="13456" y="18445"/>
                    </a:lnTo>
                    <a:cubicBezTo>
                      <a:pt x="13755" y="18341"/>
                      <a:pt x="14046" y="18219"/>
                      <a:pt x="14326" y="18083"/>
                    </a:cubicBezTo>
                    <a:lnTo>
                      <a:pt x="16084" y="19254"/>
                    </a:lnTo>
                    <a:cubicBezTo>
                      <a:pt x="16312" y="19406"/>
                      <a:pt x="16573" y="19482"/>
                      <a:pt x="16831" y="19482"/>
                    </a:cubicBezTo>
                    <a:cubicBezTo>
                      <a:pt x="17181" y="19482"/>
                      <a:pt x="17526" y="19346"/>
                      <a:pt x="17787" y="19086"/>
                    </a:cubicBezTo>
                    <a:lnTo>
                      <a:pt x="19085" y="17787"/>
                    </a:lnTo>
                    <a:cubicBezTo>
                      <a:pt x="19540" y="17332"/>
                      <a:pt x="19611" y="16619"/>
                      <a:pt x="19254" y="16083"/>
                    </a:cubicBezTo>
                    <a:lnTo>
                      <a:pt x="18082" y="14326"/>
                    </a:lnTo>
                    <a:cubicBezTo>
                      <a:pt x="18219" y="14045"/>
                      <a:pt x="18341" y="13755"/>
                      <a:pt x="18445" y="13456"/>
                    </a:cubicBezTo>
                    <a:lnTo>
                      <a:pt x="20513" y="13042"/>
                    </a:lnTo>
                    <a:cubicBezTo>
                      <a:pt x="21145" y="12916"/>
                      <a:pt x="21599" y="12361"/>
                      <a:pt x="21599" y="11718"/>
                    </a:cubicBezTo>
                    <a:lnTo>
                      <a:pt x="21599" y="9882"/>
                    </a:lnTo>
                    <a:cubicBezTo>
                      <a:pt x="21599" y="9238"/>
                      <a:pt x="21145" y="8684"/>
                      <a:pt x="20513" y="8558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110" name="AutoShape 124"/>
              <p:cNvSpPr>
                <a:spLocks/>
              </p:cNvSpPr>
              <p:nvPr/>
            </p:nvSpPr>
            <p:spPr bwMode="auto">
              <a:xfrm>
                <a:off x="3390900" y="2138363"/>
                <a:ext cx="160338" cy="16033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6" y="1349"/>
                      <a:pt x="20250" y="5582"/>
                      <a:pt x="20250" y="10800"/>
                    </a:cubicBezTo>
                    <a:cubicBezTo>
                      <a:pt x="20250" y="16017"/>
                      <a:pt x="16016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3" y="21600"/>
                      <a:pt x="21599" y="16763"/>
                      <a:pt x="21599" y="10800"/>
                    </a:cubicBezTo>
                    <a:cubicBezTo>
                      <a:pt x="21599" y="4836"/>
                      <a:pt x="16763" y="0"/>
                      <a:pt x="10800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112" name="AutoShape 125"/>
              <p:cNvSpPr>
                <a:spLocks/>
              </p:cNvSpPr>
              <p:nvPr/>
            </p:nvSpPr>
            <p:spPr bwMode="auto">
              <a:xfrm>
                <a:off x="3425825" y="2171700"/>
                <a:ext cx="92075" cy="920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900"/>
                    </a:moveTo>
                    <a:cubicBezTo>
                      <a:pt x="6328" y="18900"/>
                      <a:pt x="2699" y="15271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1"/>
                      <a:pt x="15271" y="18900"/>
                      <a:pt x="10800" y="18900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6"/>
                      <a:pt x="4830" y="21599"/>
                      <a:pt x="10800" y="21599"/>
                    </a:cubicBezTo>
                    <a:cubicBezTo>
                      <a:pt x="16764" y="21599"/>
                      <a:pt x="21600" y="16766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endParaRPr>
              </a:p>
            </p:txBody>
          </p:sp>
        </p:grpSp>
      </p:grpSp>
      <p:grpSp>
        <p:nvGrpSpPr>
          <p:cNvPr id="10" name="Grup 9"/>
          <p:cNvGrpSpPr/>
          <p:nvPr/>
        </p:nvGrpSpPr>
        <p:grpSpPr>
          <a:xfrm>
            <a:off x="7994299" y="1332903"/>
            <a:ext cx="3861469" cy="1848446"/>
            <a:chOff x="7994299" y="1332903"/>
            <a:chExt cx="3861469" cy="1848446"/>
          </a:xfrm>
        </p:grpSpPr>
        <p:sp>
          <p:nvSpPr>
            <p:cNvPr id="80" name="Dikdörtgen 79"/>
            <p:cNvSpPr/>
            <p:nvPr/>
          </p:nvSpPr>
          <p:spPr>
            <a:xfrm>
              <a:off x="7994299" y="1332903"/>
              <a:ext cx="3579903" cy="1848446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>
                <a:latin typeface="Source Sans Pro" pitchFamily="34" charset="0"/>
              </a:endParaRPr>
            </a:p>
          </p:txBody>
        </p:sp>
        <p:grpSp>
          <p:nvGrpSpPr>
            <p:cNvPr id="72" name="Group 15"/>
            <p:cNvGrpSpPr>
              <a:grpSpLocks/>
            </p:cNvGrpSpPr>
            <p:nvPr/>
          </p:nvGrpSpPr>
          <p:grpSpPr bwMode="auto">
            <a:xfrm>
              <a:off x="8590279" y="1523404"/>
              <a:ext cx="3265489" cy="891520"/>
              <a:chOff x="7086599" y="1504950"/>
              <a:chExt cx="3265489" cy="891396"/>
            </a:xfrm>
          </p:grpSpPr>
          <p:sp>
            <p:nvSpPr>
              <p:cNvPr id="73" name="Rectangle 1"/>
              <p:cNvSpPr/>
              <p:nvPr/>
            </p:nvSpPr>
            <p:spPr>
              <a:xfrm>
                <a:off x="7086599" y="1873199"/>
                <a:ext cx="3099955" cy="523147"/>
              </a:xfrm>
              <a:prstGeom prst="rect">
                <a:avLst/>
              </a:prstGeom>
            </p:spPr>
            <p:txBody>
              <a:bodyPr wrap="square" spcCol="356616">
                <a:spAutoFit/>
              </a:bodyPr>
              <a:lstStyle/>
              <a:p>
                <a:pPr indent="-457200">
                  <a:defRPr/>
                </a:pPr>
                <a:r>
                  <a:rPr lang="ms-MY" sz="1400" dirty="0">
                    <a:solidFill>
                      <a:schemeClr val="tx2">
                        <a:lumMod val="50000"/>
                      </a:schemeClr>
                    </a:solidFill>
                    <a:latin typeface="Source Sans Pro Light" pitchFamily="34" charset="0"/>
                    <a:ea typeface="Open Sans Light" pitchFamily="34" charset="0"/>
                    <a:cs typeface="Open Sans Light" pitchFamily="34" charset="0"/>
                  </a:rPr>
                  <a:t>Firmaların 1’i hariç tamamı private label çalışmaktadır</a:t>
                </a:r>
              </a:p>
            </p:txBody>
          </p:sp>
          <p:sp>
            <p:nvSpPr>
              <p:cNvPr id="74" name="Rectangle 2"/>
              <p:cNvSpPr/>
              <p:nvPr/>
            </p:nvSpPr>
            <p:spPr>
              <a:xfrm>
                <a:off x="7086600" y="1504950"/>
                <a:ext cx="3265488" cy="4616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sz="2400" dirty="0" err="1">
                    <a:solidFill>
                      <a:schemeClr val="tx2">
                        <a:lumMod val="50000"/>
                      </a:schemeClr>
                    </a:solidFill>
                    <a:latin typeface="Source Sans Pro" pitchFamily="34" charset="0"/>
                    <a:ea typeface="Open Sans Light" pitchFamily="34" charset="0"/>
                    <a:cs typeface="Open Sans Light" pitchFamily="34" charset="0"/>
                  </a:rPr>
                  <a:t>Private</a:t>
                </a:r>
                <a:r>
                  <a:rPr lang="tr-TR" sz="2400" dirty="0">
                    <a:solidFill>
                      <a:schemeClr val="tx2">
                        <a:lumMod val="50000"/>
                      </a:schemeClr>
                    </a:solidFill>
                    <a:latin typeface="Source Sans Pro" pitchFamily="34" charset="0"/>
                    <a:ea typeface="Open Sans Light" pitchFamily="34" charset="0"/>
                    <a:cs typeface="Open Sans Light" pitchFamily="34" charset="0"/>
                  </a:rPr>
                  <a:t> </a:t>
                </a:r>
                <a:r>
                  <a:rPr lang="tr-TR" sz="2400" dirty="0" err="1">
                    <a:solidFill>
                      <a:schemeClr val="tx2">
                        <a:lumMod val="50000"/>
                      </a:schemeClr>
                    </a:solidFill>
                    <a:latin typeface="Source Sans Pro" pitchFamily="34" charset="0"/>
                    <a:ea typeface="Open Sans Light" pitchFamily="34" charset="0"/>
                    <a:cs typeface="Open Sans Light" pitchFamily="34" charset="0"/>
                  </a:rPr>
                  <a:t>Label</a:t>
                </a:r>
                <a:r>
                  <a:rPr lang="tr-TR" sz="2400" dirty="0">
                    <a:solidFill>
                      <a:schemeClr val="tx2">
                        <a:lumMod val="50000"/>
                      </a:schemeClr>
                    </a:solidFill>
                    <a:latin typeface="Source Sans Pro" pitchFamily="34" charset="0"/>
                    <a:ea typeface="Open Sans Light" pitchFamily="34" charset="0"/>
                    <a:cs typeface="Open Sans Light" pitchFamily="34" charset="0"/>
                  </a:rPr>
                  <a:t> </a:t>
                </a:r>
                <a:endParaRPr lang="en-US" sz="2400" dirty="0">
                  <a:solidFill>
                    <a:schemeClr val="tx2">
                      <a:lumMod val="50000"/>
                    </a:schemeClr>
                  </a:solidFill>
                  <a:latin typeface="Source Sans Pro" pitchFamily="34" charset="0"/>
                </a:endParaRPr>
              </a:p>
            </p:txBody>
          </p:sp>
        </p:grpSp>
        <p:sp>
          <p:nvSpPr>
            <p:cNvPr id="114" name="AutoShape 59"/>
            <p:cNvSpPr>
              <a:spLocks/>
            </p:cNvSpPr>
            <p:nvPr/>
          </p:nvSpPr>
          <p:spPr bwMode="auto">
            <a:xfrm>
              <a:off x="8212131" y="1587707"/>
              <a:ext cx="366713" cy="365125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endParaRPr>
            </a:p>
          </p:txBody>
        </p:sp>
      </p:grpSp>
      <p:sp>
        <p:nvSpPr>
          <p:cNvPr id="117" name="Rectangle 6"/>
          <p:cNvSpPr/>
          <p:nvPr/>
        </p:nvSpPr>
        <p:spPr bwMode="auto">
          <a:xfrm>
            <a:off x="-184946" y="-75015"/>
            <a:ext cx="11568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6000" dirty="0">
                <a:solidFill>
                  <a:schemeClr val="tx2">
                    <a:lumMod val="40000"/>
                    <a:lumOff val="60000"/>
                  </a:schemeClr>
                </a:solidFill>
                <a:latin typeface="Source Sans Pro" pitchFamily="34" charset="0"/>
                <a:ea typeface="Open Sans Light" pitchFamily="34" charset="0"/>
                <a:cs typeface="Open Sans Light" pitchFamily="34" charset="0"/>
              </a:rPr>
              <a:t>02</a:t>
            </a:r>
            <a:endParaRPr lang="en-US" sz="6000" dirty="0">
              <a:solidFill>
                <a:schemeClr val="tx2">
                  <a:lumMod val="40000"/>
                  <a:lumOff val="60000"/>
                </a:schemeClr>
              </a:solidFill>
              <a:latin typeface="Source Sans Pro" pitchFamily="34" charset="0"/>
              <a:ea typeface="Open Sans Light" pitchFamily="34" charset="0"/>
              <a:cs typeface="Open Sans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52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80" y="16881"/>
            <a:ext cx="10058400" cy="136748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z="440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Sektörümüz ve Kümemiz </a:t>
            </a:r>
            <a:br>
              <a:rPr lang="tr-TR" sz="440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tr-TR" b="1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KÜME YAPISI 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B16D-E65D-46EE-B564-040F4897132B}" type="datetime1">
              <a:rPr lang="en-US" smtClean="0"/>
              <a:t>2/22/2017</a:t>
            </a:fld>
            <a:endParaRPr lang="en-US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  <p:grpSp>
        <p:nvGrpSpPr>
          <p:cNvPr id="30" name="Grup 29"/>
          <p:cNvGrpSpPr/>
          <p:nvPr/>
        </p:nvGrpSpPr>
        <p:grpSpPr>
          <a:xfrm>
            <a:off x="84771" y="1308421"/>
            <a:ext cx="5063710" cy="4716496"/>
            <a:chOff x="854027" y="1119739"/>
            <a:chExt cx="5063710" cy="4716496"/>
          </a:xfrm>
        </p:grpSpPr>
        <p:graphicFrame>
          <p:nvGraphicFramePr>
            <p:cNvPr id="31" name="Chart 1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974063951"/>
                </p:ext>
              </p:extLst>
            </p:nvPr>
          </p:nvGraphicFramePr>
          <p:xfrm>
            <a:off x="854027" y="1119739"/>
            <a:ext cx="5063710" cy="471649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32" name="Düz Bağlayıcı 31"/>
            <p:cNvCxnSpPr/>
            <p:nvPr/>
          </p:nvCxnSpPr>
          <p:spPr>
            <a:xfrm>
              <a:off x="1876215" y="4775199"/>
              <a:ext cx="32618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Düz Bağlayıcı 32"/>
            <p:cNvCxnSpPr/>
            <p:nvPr/>
          </p:nvCxnSpPr>
          <p:spPr>
            <a:xfrm>
              <a:off x="1876215" y="5821720"/>
              <a:ext cx="32618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10"/>
            <p:cNvSpPr>
              <a:spLocks noChangeArrowheads="1"/>
            </p:cNvSpPr>
            <p:nvPr/>
          </p:nvSpPr>
          <p:spPr bwMode="auto">
            <a:xfrm>
              <a:off x="1472130" y="1165422"/>
              <a:ext cx="4194841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indent="-4572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tr-TR" altLang="tr-TR" sz="2000" dirty="0">
                  <a:solidFill>
                    <a:schemeClr val="tx2"/>
                  </a:solidFill>
                  <a:latin typeface="Source Sans Pro" pitchFamily="34" charset="0"/>
                </a:rPr>
                <a:t>Çalışan Sayısına Göre Dağılım (Fason Dahil) </a:t>
              </a:r>
            </a:p>
          </p:txBody>
        </p:sp>
        <p:cxnSp>
          <p:nvCxnSpPr>
            <p:cNvPr id="35" name="Straight Connector 11"/>
            <p:cNvCxnSpPr/>
            <p:nvPr/>
          </p:nvCxnSpPr>
          <p:spPr bwMode="auto">
            <a:xfrm flipH="1">
              <a:off x="1876457" y="1873308"/>
              <a:ext cx="326160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6" name="Grup 35"/>
          <p:cNvGrpSpPr/>
          <p:nvPr/>
        </p:nvGrpSpPr>
        <p:grpSpPr>
          <a:xfrm>
            <a:off x="3545116" y="1102572"/>
            <a:ext cx="6121400" cy="5351017"/>
            <a:chOff x="5461000" y="913890"/>
            <a:chExt cx="6121400" cy="5351017"/>
          </a:xfrm>
        </p:grpSpPr>
        <p:graphicFrame>
          <p:nvGraphicFramePr>
            <p:cNvPr id="37" name="Chart 1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460607879"/>
                </p:ext>
              </p:extLst>
            </p:nvPr>
          </p:nvGraphicFramePr>
          <p:xfrm>
            <a:off x="5461000" y="913890"/>
            <a:ext cx="6121400" cy="535101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38" name="Düz Bağlayıcı 37"/>
            <p:cNvCxnSpPr/>
            <p:nvPr/>
          </p:nvCxnSpPr>
          <p:spPr>
            <a:xfrm>
              <a:off x="6808402" y="4775199"/>
              <a:ext cx="32618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Düz Bağlayıcı 38"/>
            <p:cNvCxnSpPr/>
            <p:nvPr/>
          </p:nvCxnSpPr>
          <p:spPr>
            <a:xfrm>
              <a:off x="6808402" y="6082977"/>
              <a:ext cx="32618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10"/>
            <p:cNvSpPr>
              <a:spLocks noChangeArrowheads="1"/>
            </p:cNvSpPr>
            <p:nvPr/>
          </p:nvSpPr>
          <p:spPr bwMode="auto">
            <a:xfrm>
              <a:off x="6808402" y="1165422"/>
              <a:ext cx="3261842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indent="-4572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nn-NO" altLang="tr-TR" sz="2000" dirty="0">
                  <a:solidFill>
                    <a:schemeClr val="tx2"/>
                  </a:solidFill>
                  <a:latin typeface="Source Sans Pro" pitchFamily="34" charset="0"/>
                </a:rPr>
                <a:t>Yıllık Üretim Kapasitesine </a:t>
              </a:r>
            </a:p>
            <a:p>
              <a:pPr algn="ctr">
                <a:spcBef>
                  <a:spcPct val="0"/>
                </a:spcBef>
                <a:buNone/>
              </a:pPr>
              <a:r>
                <a:rPr lang="nn-NO" altLang="tr-TR" sz="2000" dirty="0">
                  <a:solidFill>
                    <a:schemeClr val="tx2"/>
                  </a:solidFill>
                  <a:latin typeface="Source Sans Pro" pitchFamily="34" charset="0"/>
                </a:rPr>
                <a:t>Göre Dağılım</a:t>
              </a:r>
              <a:r>
                <a:rPr lang="tr-TR" altLang="tr-TR" sz="2000" dirty="0">
                  <a:solidFill>
                    <a:schemeClr val="tx2"/>
                  </a:solidFill>
                  <a:latin typeface="Source Sans Pro" pitchFamily="34" charset="0"/>
                </a:rPr>
                <a:t> </a:t>
              </a:r>
              <a:endParaRPr lang="nn-NO" altLang="tr-TR" sz="2000" dirty="0">
                <a:solidFill>
                  <a:schemeClr val="tx2"/>
                </a:solidFill>
                <a:latin typeface="Source Sans Pro" pitchFamily="34" charset="0"/>
              </a:endParaRPr>
            </a:p>
          </p:txBody>
        </p:sp>
        <p:cxnSp>
          <p:nvCxnSpPr>
            <p:cNvPr id="41" name="Straight Connector 11"/>
            <p:cNvCxnSpPr/>
            <p:nvPr/>
          </p:nvCxnSpPr>
          <p:spPr bwMode="auto">
            <a:xfrm flipH="1">
              <a:off x="6808644" y="1873308"/>
              <a:ext cx="326160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" name="Grup 2"/>
          <p:cNvGrpSpPr/>
          <p:nvPr/>
        </p:nvGrpSpPr>
        <p:grpSpPr>
          <a:xfrm>
            <a:off x="7415795" y="1330277"/>
            <a:ext cx="4936531" cy="4680125"/>
            <a:chOff x="7415795" y="1330277"/>
            <a:chExt cx="4936531" cy="4680125"/>
          </a:xfrm>
        </p:grpSpPr>
        <p:graphicFrame>
          <p:nvGraphicFramePr>
            <p:cNvPr id="42" name="Grafik 41"/>
            <p:cNvGraphicFramePr/>
            <p:nvPr>
              <p:extLst>
                <p:ext uri="{D42A27DB-BD31-4B8C-83A1-F6EECF244321}">
                  <p14:modId xmlns:p14="http://schemas.microsoft.com/office/powerpoint/2010/main" val="3171153064"/>
                </p:ext>
              </p:extLst>
            </p:nvPr>
          </p:nvGraphicFramePr>
          <p:xfrm>
            <a:off x="7415795" y="1330277"/>
            <a:ext cx="4936531" cy="46801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cxnSp>
          <p:nvCxnSpPr>
            <p:cNvPr id="49" name="Düz Bağlayıcı 48"/>
            <p:cNvCxnSpPr/>
            <p:nvPr/>
          </p:nvCxnSpPr>
          <p:spPr>
            <a:xfrm>
              <a:off x="8586404" y="4963881"/>
              <a:ext cx="32618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Düz Bağlayıcı 49"/>
            <p:cNvCxnSpPr/>
            <p:nvPr/>
          </p:nvCxnSpPr>
          <p:spPr>
            <a:xfrm>
              <a:off x="8586404" y="5837355"/>
              <a:ext cx="32618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10"/>
            <p:cNvSpPr>
              <a:spLocks noChangeArrowheads="1"/>
            </p:cNvSpPr>
            <p:nvPr/>
          </p:nvSpPr>
          <p:spPr bwMode="auto">
            <a:xfrm>
              <a:off x="8678077" y="1354104"/>
              <a:ext cx="3261842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indent="-4572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nn-NO" altLang="tr-TR" sz="2000" dirty="0">
                  <a:solidFill>
                    <a:schemeClr val="tx2"/>
                  </a:solidFill>
                  <a:latin typeface="Source Sans Pro" pitchFamily="34" charset="0"/>
                </a:rPr>
                <a:t>Yillik </a:t>
              </a:r>
              <a:endParaRPr lang="tr-TR" altLang="tr-TR" sz="2000" dirty="0">
                <a:solidFill>
                  <a:schemeClr val="tx2"/>
                </a:solidFill>
                <a:latin typeface="Source Sans Pro" pitchFamily="34" charset="0"/>
              </a:endParaRPr>
            </a:p>
            <a:p>
              <a:pPr algn="ctr">
                <a:spcBef>
                  <a:spcPct val="0"/>
                </a:spcBef>
                <a:buNone/>
              </a:pPr>
              <a:r>
                <a:rPr lang="tr-TR" altLang="tr-TR" sz="2000" dirty="0">
                  <a:solidFill>
                    <a:schemeClr val="tx2"/>
                  </a:solidFill>
                  <a:latin typeface="Source Sans Pro" pitchFamily="34" charset="0"/>
                </a:rPr>
                <a:t>C</a:t>
              </a:r>
              <a:r>
                <a:rPr lang="nn-NO" altLang="tr-TR" sz="2000" dirty="0">
                  <a:solidFill>
                    <a:schemeClr val="tx2"/>
                  </a:solidFill>
                  <a:latin typeface="Source Sans Pro" pitchFamily="34" charset="0"/>
                </a:rPr>
                <a:t>iro </a:t>
              </a:r>
              <a:r>
                <a:rPr lang="tr-TR" altLang="tr-TR" sz="2000" dirty="0">
                  <a:solidFill>
                    <a:schemeClr val="tx2"/>
                  </a:solidFill>
                  <a:latin typeface="Source Sans Pro" pitchFamily="34" charset="0"/>
                </a:rPr>
                <a:t>B</a:t>
              </a:r>
              <a:r>
                <a:rPr lang="nn-NO" altLang="tr-TR" sz="2000" dirty="0">
                  <a:solidFill>
                    <a:schemeClr val="tx2"/>
                  </a:solidFill>
                  <a:latin typeface="Source Sans Pro" pitchFamily="34" charset="0"/>
                </a:rPr>
                <a:t>azinda </a:t>
              </a:r>
              <a:r>
                <a:rPr lang="tr-TR" altLang="tr-TR" sz="2000" dirty="0">
                  <a:solidFill>
                    <a:schemeClr val="tx2"/>
                  </a:solidFill>
                  <a:latin typeface="Source Sans Pro" pitchFamily="34" charset="0"/>
                </a:rPr>
                <a:t>D</a:t>
              </a:r>
              <a:r>
                <a:rPr lang="nn-NO" altLang="tr-TR" sz="2000" dirty="0">
                  <a:solidFill>
                    <a:schemeClr val="tx2"/>
                  </a:solidFill>
                  <a:latin typeface="Source Sans Pro" pitchFamily="34" charset="0"/>
                </a:rPr>
                <a:t>ağilim</a:t>
              </a:r>
            </a:p>
          </p:txBody>
        </p:sp>
        <p:cxnSp>
          <p:nvCxnSpPr>
            <p:cNvPr id="52" name="Straight Connector 11"/>
            <p:cNvCxnSpPr/>
            <p:nvPr/>
          </p:nvCxnSpPr>
          <p:spPr bwMode="auto">
            <a:xfrm flipH="1">
              <a:off x="8678319" y="2061990"/>
              <a:ext cx="326160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3" name="Rectangle 6"/>
          <p:cNvSpPr/>
          <p:nvPr/>
        </p:nvSpPr>
        <p:spPr bwMode="auto">
          <a:xfrm>
            <a:off x="-184946" y="-75015"/>
            <a:ext cx="11568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6000" dirty="0">
                <a:solidFill>
                  <a:schemeClr val="tx2">
                    <a:lumMod val="40000"/>
                    <a:lumOff val="60000"/>
                  </a:schemeClr>
                </a:solidFill>
                <a:latin typeface="Source Sans Pro" pitchFamily="34" charset="0"/>
                <a:ea typeface="Open Sans Light" pitchFamily="34" charset="0"/>
                <a:cs typeface="Open Sans Light" pitchFamily="34" charset="0"/>
              </a:rPr>
              <a:t>02</a:t>
            </a:r>
            <a:endParaRPr lang="en-US" sz="6000" dirty="0">
              <a:solidFill>
                <a:schemeClr val="tx2">
                  <a:lumMod val="40000"/>
                  <a:lumOff val="60000"/>
                </a:schemeClr>
              </a:solidFill>
              <a:latin typeface="Source Sans Pro" pitchFamily="34" charset="0"/>
              <a:ea typeface="Open Sans Light" pitchFamily="34" charset="0"/>
              <a:cs typeface="Open Sans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65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B16D-E65D-46EE-B564-040F4897132B}" type="datetime1">
              <a:rPr lang="en-US" smtClean="0"/>
              <a:t>2/22/2017</a:t>
            </a:fld>
            <a:endParaRPr lang="en-US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1097280" y="16881"/>
            <a:ext cx="10058400" cy="209324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z="440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Sektörümüz ve Kümemiz </a:t>
            </a:r>
            <a:br>
              <a:rPr lang="tr-TR" sz="440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tr-TR" b="1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KÜMEDE YER ALAN </a:t>
            </a:r>
            <a:br>
              <a:rPr lang="tr-TR" b="1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</a:br>
            <a:r>
              <a:rPr lang="tr-TR" b="1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FİRMALAR </a:t>
            </a:r>
          </a:p>
        </p:txBody>
      </p:sp>
      <p:sp>
        <p:nvSpPr>
          <p:cNvPr id="102" name="Oval 101"/>
          <p:cNvSpPr/>
          <p:nvPr/>
        </p:nvSpPr>
        <p:spPr>
          <a:xfrm>
            <a:off x="5853253" y="498365"/>
            <a:ext cx="5658027" cy="5615534"/>
          </a:xfrm>
          <a:prstGeom prst="ellipse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6203747" y="1950825"/>
            <a:ext cx="2380954" cy="2379662"/>
          </a:xfrm>
          <a:prstGeom prst="ellipse">
            <a:avLst/>
          </a:prstGeom>
          <a:solidFill>
            <a:schemeClr val="tx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ource Sans Pro" pitchFamily="34" charset="0"/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6707223" y="926470"/>
            <a:ext cx="2380954" cy="2379662"/>
          </a:xfrm>
          <a:prstGeom prst="ellipse">
            <a:avLst/>
          </a:prstGeom>
          <a:solidFill>
            <a:schemeClr val="tx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ource Sans Pro" pitchFamily="34" charset="0"/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8165981" y="3240611"/>
            <a:ext cx="2380954" cy="2379662"/>
          </a:xfrm>
          <a:prstGeom prst="ellipse">
            <a:avLst/>
          </a:prstGeom>
          <a:solidFill>
            <a:schemeClr val="tx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ource Sans Pro" pitchFamily="34" charset="0"/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9088177" y="2161199"/>
            <a:ext cx="2320235" cy="2454429"/>
          </a:xfrm>
          <a:prstGeom prst="ellipse">
            <a:avLst/>
          </a:prstGeom>
          <a:solidFill>
            <a:schemeClr val="tx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457200" algn="r" fontAlgn="auto">
              <a:spcBef>
                <a:spcPct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tx2"/>
              </a:solidFill>
              <a:latin typeface="Source Sans Pro" pitchFamily="34" charset="0"/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8324788" y="862403"/>
            <a:ext cx="2380954" cy="2379662"/>
          </a:xfrm>
          <a:prstGeom prst="ellipse">
            <a:avLst/>
          </a:prstGeom>
          <a:solidFill>
            <a:schemeClr val="tx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ource Sans Pro" pitchFamily="34" charset="0"/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6829072" y="3293134"/>
            <a:ext cx="2380954" cy="2379662"/>
          </a:xfrm>
          <a:prstGeom prst="ellipse">
            <a:avLst/>
          </a:prstGeom>
          <a:solidFill>
            <a:schemeClr val="tx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Source Sans Pro" pitchFamily="34" charset="0"/>
            </a:endParaRPr>
          </a:p>
        </p:txBody>
      </p:sp>
      <p:grpSp>
        <p:nvGrpSpPr>
          <p:cNvPr id="111" name="Group 9"/>
          <p:cNvGrpSpPr>
            <a:grpSpLocks/>
          </p:cNvGrpSpPr>
          <p:nvPr/>
        </p:nvGrpSpPr>
        <p:grpSpPr bwMode="auto">
          <a:xfrm>
            <a:off x="1094466" y="2452730"/>
            <a:ext cx="4215130" cy="2475017"/>
            <a:chOff x="506379" y="1668762"/>
            <a:chExt cx="2167955" cy="2476632"/>
          </a:xfrm>
        </p:grpSpPr>
        <p:sp>
          <p:nvSpPr>
            <p:cNvPr id="113" name="Rectangle 10"/>
            <p:cNvSpPr>
              <a:spLocks noChangeArrowheads="1"/>
            </p:cNvSpPr>
            <p:nvPr/>
          </p:nvSpPr>
          <p:spPr bwMode="auto">
            <a:xfrm>
              <a:off x="516814" y="1668762"/>
              <a:ext cx="2157520" cy="954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indent="-4572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2800" dirty="0">
                  <a:solidFill>
                    <a:schemeClr val="tx2"/>
                  </a:solidFill>
                  <a:latin typeface="Source Sans Pro" pitchFamily="34" charset="0"/>
                </a:rPr>
                <a:t>Heterojen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2800" dirty="0">
                  <a:solidFill>
                    <a:schemeClr val="tx2"/>
                  </a:solidFill>
                  <a:latin typeface="Source Sans Pro" pitchFamily="34" charset="0"/>
                </a:rPr>
                <a:t>Küme Yapısı </a:t>
              </a:r>
              <a:endParaRPr lang="ms-MY" altLang="tr-TR" sz="2800" dirty="0">
                <a:solidFill>
                  <a:schemeClr val="tx2"/>
                </a:solidFill>
                <a:latin typeface="Source Sans Pro" pitchFamily="34" charset="0"/>
                <a:cs typeface="Open Sans Light" pitchFamily="34" charset="0"/>
              </a:endParaRPr>
            </a:p>
          </p:txBody>
        </p:sp>
        <p:cxnSp>
          <p:nvCxnSpPr>
            <p:cNvPr id="115" name="Straight Connector 11"/>
            <p:cNvCxnSpPr/>
            <p:nvPr/>
          </p:nvCxnSpPr>
          <p:spPr>
            <a:xfrm flipH="1">
              <a:off x="516814" y="2618361"/>
              <a:ext cx="2074088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16" name="Rectangle 12"/>
            <p:cNvSpPr/>
            <p:nvPr/>
          </p:nvSpPr>
          <p:spPr>
            <a:xfrm>
              <a:off x="506379" y="2667102"/>
              <a:ext cx="2167955" cy="1478292"/>
            </a:xfrm>
            <a:prstGeom prst="rect">
              <a:avLst/>
            </a:prstGeom>
          </p:spPr>
          <p:txBody>
            <a:bodyPr wrap="square" spcCol="274320">
              <a:spAutoFit/>
            </a:bodyPr>
            <a:lstStyle/>
            <a:p>
              <a:pPr indent="-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r-TR" i="1" dirty="0">
                  <a:solidFill>
                    <a:schemeClr val="tx2"/>
                  </a:solidFill>
                  <a:latin typeface="Source Sans Pro Light" pitchFamily="34" charset="0"/>
                </a:rPr>
                <a:t>Küme firmaları ölçeğine ve iş modeline göre farklılıklar göstermektedir. </a:t>
              </a:r>
            </a:p>
            <a:p>
              <a:pPr indent="-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r-TR" i="1" dirty="0">
                  <a:solidFill>
                    <a:schemeClr val="tx2"/>
                  </a:solidFill>
                  <a:latin typeface="Source Sans Pro Light" pitchFamily="34" charset="0"/>
                  <a:ea typeface="Open Sans Light" pitchFamily="34" charset="0"/>
                  <a:cs typeface="Open Sans Light" pitchFamily="34" charset="0"/>
                </a:rPr>
                <a:t>Bu nedenle, küme içinde bazı alt faaliyetlerin firma özelliklerine göre çeşitlendirilmesi planlanmaktadır. </a:t>
              </a:r>
              <a:endParaRPr lang="ms-MY" i="1" dirty="0">
                <a:solidFill>
                  <a:schemeClr val="tx2"/>
                </a:solidFill>
                <a:latin typeface="Source Sans Pro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</p:grpSp>
      <p:sp>
        <p:nvSpPr>
          <p:cNvPr id="118" name="Rectangle 10"/>
          <p:cNvSpPr>
            <a:spLocks noChangeArrowheads="1"/>
          </p:cNvSpPr>
          <p:nvPr/>
        </p:nvSpPr>
        <p:spPr bwMode="auto">
          <a:xfrm>
            <a:off x="9103027" y="4763900"/>
            <a:ext cx="12221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tr-TR" altLang="tr-TR" sz="1800" b="1" dirty="0">
                <a:solidFill>
                  <a:schemeClr val="tx2"/>
                </a:solidFill>
                <a:latin typeface="Source Sans Pro" pitchFamily="34" charset="0"/>
              </a:rPr>
              <a:t>KOBİ’ler </a:t>
            </a:r>
            <a:endParaRPr lang="ms-MY" altLang="tr-TR" sz="1800" b="1" dirty="0">
              <a:solidFill>
                <a:schemeClr val="tx2"/>
              </a:solidFill>
              <a:latin typeface="Source Sans Pro" pitchFamily="34" charset="0"/>
              <a:cs typeface="Open Sans Light" pitchFamily="34" charset="0"/>
            </a:endParaRPr>
          </a:p>
        </p:txBody>
      </p:sp>
      <p:sp>
        <p:nvSpPr>
          <p:cNvPr id="122" name="Rectangle 10"/>
          <p:cNvSpPr>
            <a:spLocks noChangeArrowheads="1"/>
          </p:cNvSpPr>
          <p:nvPr/>
        </p:nvSpPr>
        <p:spPr bwMode="auto">
          <a:xfrm>
            <a:off x="7016922" y="1236637"/>
            <a:ext cx="17747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b="1" dirty="0">
                <a:solidFill>
                  <a:schemeClr val="tx2"/>
                </a:solidFill>
                <a:latin typeface="Source Sans Pro" pitchFamily="34" charset="0"/>
              </a:rPr>
              <a:t>Butik Çalışan Firmalar </a:t>
            </a:r>
            <a:endParaRPr lang="ms-MY" altLang="tr-TR" sz="1800" b="1" dirty="0">
              <a:solidFill>
                <a:schemeClr val="tx2"/>
              </a:solidFill>
              <a:latin typeface="Source Sans Pro" pitchFamily="34" charset="0"/>
              <a:cs typeface="Open Sans Light" pitchFamily="34" charset="0"/>
            </a:endParaRPr>
          </a:p>
        </p:txBody>
      </p:sp>
      <p:sp>
        <p:nvSpPr>
          <p:cNvPr id="125" name="Rectangle 10"/>
          <p:cNvSpPr>
            <a:spLocks noChangeArrowheads="1"/>
          </p:cNvSpPr>
          <p:nvPr/>
        </p:nvSpPr>
        <p:spPr bwMode="auto">
          <a:xfrm>
            <a:off x="8247724" y="1324336"/>
            <a:ext cx="23809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tr-TR" altLang="tr-TR" sz="1800" b="1" dirty="0" err="1">
                <a:solidFill>
                  <a:schemeClr val="tx2"/>
                </a:solidFill>
                <a:latin typeface="Source Sans Pro" pitchFamily="34" charset="0"/>
              </a:rPr>
              <a:t>Fast</a:t>
            </a:r>
            <a:r>
              <a:rPr lang="tr-TR" altLang="tr-TR" sz="1800" b="1" dirty="0">
                <a:solidFill>
                  <a:schemeClr val="tx2"/>
                </a:solidFill>
                <a:latin typeface="Source Sans Pro" pitchFamily="34" charset="0"/>
              </a:rPr>
              <a:t> </a:t>
            </a:r>
            <a:r>
              <a:rPr lang="tr-TR" altLang="tr-TR" sz="1800" b="1" dirty="0" err="1">
                <a:solidFill>
                  <a:schemeClr val="tx2"/>
                </a:solidFill>
                <a:latin typeface="Source Sans Pro" pitchFamily="34" charset="0"/>
              </a:rPr>
              <a:t>Fashion</a:t>
            </a:r>
            <a:r>
              <a:rPr lang="tr-TR" altLang="tr-TR" sz="1800" b="1" dirty="0">
                <a:solidFill>
                  <a:schemeClr val="tx2"/>
                </a:solidFill>
                <a:latin typeface="Source Sans Pro" pitchFamily="34" charset="0"/>
              </a:rPr>
              <a:t>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tr-TR" altLang="tr-TR" sz="1800" b="1" dirty="0">
                <a:solidFill>
                  <a:schemeClr val="tx2"/>
                </a:solidFill>
                <a:latin typeface="Source Sans Pro" pitchFamily="34" charset="0"/>
              </a:rPr>
              <a:t>Firma Tedarikçileri </a:t>
            </a:r>
            <a:endParaRPr lang="ms-MY" altLang="tr-TR" sz="1800" b="1" dirty="0">
              <a:solidFill>
                <a:schemeClr val="tx2"/>
              </a:solidFill>
              <a:latin typeface="Source Sans Pro" pitchFamily="34" charset="0"/>
              <a:cs typeface="Open Sans Light" pitchFamily="34" charset="0"/>
            </a:endParaRPr>
          </a:p>
        </p:txBody>
      </p:sp>
      <p:sp>
        <p:nvSpPr>
          <p:cNvPr id="126" name="Rectangle 10"/>
          <p:cNvSpPr>
            <a:spLocks noChangeArrowheads="1"/>
          </p:cNvSpPr>
          <p:nvPr/>
        </p:nvSpPr>
        <p:spPr bwMode="auto">
          <a:xfrm>
            <a:off x="10108525" y="2987054"/>
            <a:ext cx="10471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tr-TR" altLang="tr-TR" sz="1800" dirty="0">
                <a:solidFill>
                  <a:schemeClr val="tx2"/>
                </a:solidFill>
                <a:latin typeface="Source Sans Pro" pitchFamily="34" charset="0"/>
              </a:rPr>
              <a:t> </a:t>
            </a:r>
            <a:endParaRPr lang="ms-MY" altLang="tr-TR" sz="1800" dirty="0">
              <a:solidFill>
                <a:schemeClr val="tx2"/>
              </a:solidFill>
              <a:latin typeface="Source Sans Pro" pitchFamily="34" charset="0"/>
              <a:cs typeface="Open Sans Light" pitchFamily="34" charset="0"/>
            </a:endParaRPr>
          </a:p>
        </p:txBody>
      </p:sp>
      <p:sp>
        <p:nvSpPr>
          <p:cNvPr id="128" name="Rectangle 10"/>
          <p:cNvSpPr>
            <a:spLocks noChangeArrowheads="1"/>
          </p:cNvSpPr>
          <p:nvPr/>
        </p:nvSpPr>
        <p:spPr bwMode="auto">
          <a:xfrm>
            <a:off x="6333547" y="2969968"/>
            <a:ext cx="21574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b="1" dirty="0">
                <a:solidFill>
                  <a:schemeClr val="tx2"/>
                </a:solidFill>
                <a:latin typeface="Source Sans Pro" pitchFamily="34" charset="0"/>
              </a:rPr>
              <a:t>Markası Olan Firmalar </a:t>
            </a:r>
            <a:endParaRPr lang="ms-MY" altLang="tr-TR" sz="1800" b="1" dirty="0">
              <a:solidFill>
                <a:schemeClr val="tx2"/>
              </a:solidFill>
              <a:latin typeface="Source Sans Pro" pitchFamily="34" charset="0"/>
              <a:cs typeface="Open Sans Light" pitchFamily="34" charset="0"/>
            </a:endParaRPr>
          </a:p>
        </p:txBody>
      </p:sp>
      <p:sp>
        <p:nvSpPr>
          <p:cNvPr id="139" name="Rectangle 10"/>
          <p:cNvSpPr>
            <a:spLocks noChangeArrowheads="1"/>
          </p:cNvSpPr>
          <p:nvPr/>
        </p:nvSpPr>
        <p:spPr bwMode="auto">
          <a:xfrm>
            <a:off x="6646505" y="4295524"/>
            <a:ext cx="244227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800" b="1" dirty="0">
                <a:solidFill>
                  <a:schemeClr val="tx2"/>
                </a:solidFill>
                <a:latin typeface="Source Sans Pro" pitchFamily="34" charset="0"/>
              </a:rPr>
              <a:t>Tasarım &amp;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800" b="1" dirty="0">
                <a:solidFill>
                  <a:schemeClr val="tx2"/>
                </a:solidFill>
                <a:latin typeface="Source Sans Pro" pitchFamily="34" charset="0"/>
              </a:rPr>
              <a:t>Koleksiyon Yönü Güçlü Firmalar </a:t>
            </a:r>
            <a:endParaRPr lang="ms-MY" altLang="tr-TR" sz="1800" b="1" dirty="0">
              <a:solidFill>
                <a:schemeClr val="tx2"/>
              </a:solidFill>
              <a:latin typeface="Source Sans Pro" pitchFamily="34" charset="0"/>
              <a:cs typeface="Open Sans Light" pitchFamily="34" charset="0"/>
            </a:endParaRPr>
          </a:p>
        </p:txBody>
      </p:sp>
      <p:sp>
        <p:nvSpPr>
          <p:cNvPr id="162" name="Rectangle 34"/>
          <p:cNvSpPr/>
          <p:nvPr/>
        </p:nvSpPr>
        <p:spPr bwMode="auto">
          <a:xfrm>
            <a:off x="897731" y="1557338"/>
            <a:ext cx="74163" cy="334692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4" name="Rectangle 10"/>
          <p:cNvSpPr>
            <a:spLocks noChangeArrowheads="1"/>
          </p:cNvSpPr>
          <p:nvPr/>
        </p:nvSpPr>
        <p:spPr bwMode="auto">
          <a:xfrm>
            <a:off x="4676592" y="4959960"/>
            <a:ext cx="209742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400" b="1" i="1" dirty="0">
                <a:solidFill>
                  <a:schemeClr val="tx2"/>
                </a:solidFill>
                <a:latin typeface="Source Sans Pro" pitchFamily="34" charset="0"/>
              </a:rPr>
              <a:t>Örme  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400" b="1" i="1" dirty="0">
                <a:solidFill>
                  <a:schemeClr val="tx2"/>
                </a:solidFill>
                <a:latin typeface="Source Sans Pro" pitchFamily="34" charset="0"/>
              </a:rPr>
              <a:t>Konfeksiyon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400" b="1" i="1" dirty="0">
                <a:solidFill>
                  <a:schemeClr val="tx2"/>
                </a:solidFill>
                <a:latin typeface="Source Sans Pro" pitchFamily="34" charset="0"/>
              </a:rPr>
              <a:t>Kümesi</a:t>
            </a:r>
            <a:endParaRPr lang="ms-MY" altLang="tr-TR" sz="2400" b="1" i="1" dirty="0">
              <a:solidFill>
                <a:schemeClr val="tx2"/>
              </a:solidFill>
              <a:latin typeface="Source Sans Pro" pitchFamily="34" charset="0"/>
              <a:cs typeface="Open Sans Light" pitchFamily="34" charset="0"/>
            </a:endParaRPr>
          </a:p>
        </p:txBody>
      </p:sp>
      <p:sp>
        <p:nvSpPr>
          <p:cNvPr id="167" name="Rectangle 6"/>
          <p:cNvSpPr/>
          <p:nvPr/>
        </p:nvSpPr>
        <p:spPr bwMode="auto">
          <a:xfrm>
            <a:off x="-184946" y="-75015"/>
            <a:ext cx="11568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6000" dirty="0">
                <a:solidFill>
                  <a:schemeClr val="tx2">
                    <a:lumMod val="40000"/>
                    <a:lumOff val="60000"/>
                  </a:schemeClr>
                </a:solidFill>
                <a:latin typeface="Source Sans Pro" pitchFamily="34" charset="0"/>
                <a:ea typeface="Open Sans Light" pitchFamily="34" charset="0"/>
                <a:cs typeface="Open Sans Light" pitchFamily="34" charset="0"/>
              </a:rPr>
              <a:t>02</a:t>
            </a:r>
            <a:endParaRPr lang="en-US" sz="6000" dirty="0">
              <a:solidFill>
                <a:schemeClr val="tx2">
                  <a:lumMod val="40000"/>
                  <a:lumOff val="60000"/>
                </a:schemeClr>
              </a:solidFill>
              <a:latin typeface="Source Sans Pro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9707328" y="3143298"/>
            <a:ext cx="21574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b="1" dirty="0">
                <a:solidFill>
                  <a:schemeClr val="tx2"/>
                </a:solidFill>
                <a:latin typeface="Source Sans Pro" pitchFamily="34" charset="0"/>
              </a:rPr>
              <a:t>Büyük Ölçekli Firmalar</a:t>
            </a:r>
            <a:endParaRPr lang="ms-MY" altLang="tr-TR" sz="1800" b="1" dirty="0">
              <a:solidFill>
                <a:schemeClr val="tx2"/>
              </a:solidFill>
              <a:latin typeface="Source Sans Pro" pitchFamily="34" charset="0"/>
              <a:cs typeface="Open Sans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31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8" grpId="0"/>
      <p:bldP spid="122" grpId="0"/>
      <p:bldP spid="125" grpId="0"/>
      <p:bldP spid="126" grpId="0"/>
      <p:bldP spid="128" grpId="0"/>
      <p:bldP spid="139" grpId="0"/>
      <p:bldP spid="162" grpId="0" animBg="1"/>
      <p:bldP spid="16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B16D-E65D-46EE-B564-040F4897132B}" type="datetime1">
              <a:rPr lang="en-US" smtClean="0"/>
              <a:t>2/22/2017</a:t>
            </a:fld>
            <a:endParaRPr lang="en-US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  <p:grpSp>
        <p:nvGrpSpPr>
          <p:cNvPr id="3" name="Grup 2"/>
          <p:cNvGrpSpPr/>
          <p:nvPr/>
        </p:nvGrpSpPr>
        <p:grpSpPr>
          <a:xfrm>
            <a:off x="2467429" y="1798065"/>
            <a:ext cx="8688252" cy="864000"/>
            <a:chOff x="2467429" y="1798065"/>
            <a:chExt cx="8688252" cy="864000"/>
          </a:xfrm>
        </p:grpSpPr>
        <p:sp>
          <p:nvSpPr>
            <p:cNvPr id="15" name="Rectangle 401"/>
            <p:cNvSpPr/>
            <p:nvPr/>
          </p:nvSpPr>
          <p:spPr>
            <a:xfrm>
              <a:off x="2467429" y="1798065"/>
              <a:ext cx="8688252" cy="864000"/>
            </a:xfrm>
            <a:prstGeom prst="rect">
              <a:avLst/>
            </a:prstGeom>
            <a:solidFill>
              <a:schemeClr val="tx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>
                <a:defRPr/>
              </a:pPr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Rectangle 55"/>
            <p:cNvSpPr/>
            <p:nvPr/>
          </p:nvSpPr>
          <p:spPr bwMode="auto">
            <a:xfrm>
              <a:off x="2467429" y="1871830"/>
              <a:ext cx="8450445" cy="707886"/>
            </a:xfrm>
            <a:prstGeom prst="rect">
              <a:avLst/>
            </a:prstGeom>
          </p:spPr>
          <p:txBody>
            <a:bodyPr wrap="square" spcCol="356616">
              <a:spAutoFit/>
            </a:bodyPr>
            <a:lstStyle/>
            <a:p>
              <a:pPr indent="-457200">
                <a:defRPr/>
              </a:pPr>
              <a:r>
                <a:rPr lang="ms-MY" sz="2000" dirty="0">
                  <a:solidFill>
                    <a:schemeClr val="bg1"/>
                  </a:solidFill>
                  <a:latin typeface="Source Sans Pro Light" pitchFamily="34" charset="0"/>
                  <a:ea typeface="Open Sans Light" pitchFamily="34" charset="0"/>
                  <a:cs typeface="Open Sans Light" pitchFamily="34" charset="0"/>
                </a:rPr>
                <a:t>İşletmelerin </a:t>
              </a:r>
              <a:r>
                <a:rPr lang="ms-MY" sz="2000" b="1" dirty="0">
                  <a:solidFill>
                    <a:schemeClr val="bg1"/>
                  </a:solidFill>
                  <a:latin typeface="Source Sans Pro Light" pitchFamily="34" charset="0"/>
                  <a:ea typeface="Open Sans Light" pitchFamily="34" charset="0"/>
                  <a:cs typeface="Open Sans Light" pitchFamily="34" charset="0"/>
                </a:rPr>
                <a:t>14’ü entegre ağırlıklı, 8’ i fason organizasyon ağırlıklı </a:t>
              </a:r>
              <a:r>
                <a:rPr lang="ms-MY" sz="2000" dirty="0">
                  <a:solidFill>
                    <a:schemeClr val="bg1"/>
                  </a:solidFill>
                  <a:latin typeface="Source Sans Pro Light" pitchFamily="34" charset="0"/>
                  <a:ea typeface="Open Sans Light" pitchFamily="34" charset="0"/>
                  <a:cs typeface="Open Sans Light" pitchFamily="34" charset="0"/>
                </a:rPr>
                <a:t>çalışmaktadır</a:t>
              </a:r>
            </a:p>
          </p:txBody>
        </p:sp>
      </p:grpSp>
      <p:grpSp>
        <p:nvGrpSpPr>
          <p:cNvPr id="24" name="Grup 23"/>
          <p:cNvGrpSpPr/>
          <p:nvPr/>
        </p:nvGrpSpPr>
        <p:grpSpPr>
          <a:xfrm>
            <a:off x="2467429" y="2871634"/>
            <a:ext cx="8701906" cy="864000"/>
            <a:chOff x="2467429" y="1798065"/>
            <a:chExt cx="8701906" cy="864000"/>
          </a:xfrm>
        </p:grpSpPr>
        <p:sp>
          <p:nvSpPr>
            <p:cNvPr id="25" name="Rectangle 401"/>
            <p:cNvSpPr/>
            <p:nvPr/>
          </p:nvSpPr>
          <p:spPr>
            <a:xfrm>
              <a:off x="2481083" y="1798065"/>
              <a:ext cx="8688252" cy="864000"/>
            </a:xfrm>
            <a:prstGeom prst="rect">
              <a:avLst/>
            </a:prstGeom>
            <a:solidFill>
              <a:schemeClr val="tx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>
                <a:defRPr/>
              </a:pPr>
              <a:endParaRPr lang="en-US" sz="24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Rectangle 55"/>
            <p:cNvSpPr/>
            <p:nvPr/>
          </p:nvSpPr>
          <p:spPr bwMode="auto">
            <a:xfrm>
              <a:off x="2467429" y="1871830"/>
              <a:ext cx="8688251" cy="646331"/>
            </a:xfrm>
            <a:prstGeom prst="rect">
              <a:avLst/>
            </a:prstGeom>
          </p:spPr>
          <p:txBody>
            <a:bodyPr wrap="square" spcCol="356616">
              <a:spAutoFit/>
            </a:bodyPr>
            <a:lstStyle/>
            <a:p>
              <a:pPr indent="-457200">
                <a:defRPr/>
              </a:pPr>
              <a:r>
                <a:rPr lang="ms-MY" dirty="0">
                  <a:solidFill>
                    <a:schemeClr val="bg1"/>
                  </a:solidFill>
                  <a:latin typeface="Source Sans Pro Light" pitchFamily="34" charset="0"/>
                  <a:ea typeface="Open Sans Light" pitchFamily="34" charset="0"/>
                  <a:cs typeface="Open Sans Light" pitchFamily="34" charset="0"/>
                </a:rPr>
                <a:t>İşletmelerin sektörün küresel yapısında konumu; başta Avrupa markalarına ürün tedariği sağlayan tedarikçi büyük fabrika ve fason ağ yapıları olarak tanımlanabilir</a:t>
              </a:r>
              <a:r>
                <a:rPr lang="tr-TR" dirty="0">
                  <a:solidFill>
                    <a:schemeClr val="bg1"/>
                  </a:solidFill>
                  <a:latin typeface="Source Sans Pro Light" pitchFamily="34" charset="0"/>
                  <a:ea typeface="Open Sans Light" pitchFamily="34" charset="0"/>
                  <a:cs typeface="Open Sans Light" pitchFamily="34" charset="0"/>
                </a:rPr>
                <a:t>. </a:t>
              </a:r>
              <a:endParaRPr lang="ms-MY" dirty="0">
                <a:solidFill>
                  <a:schemeClr val="bg1"/>
                </a:solidFill>
                <a:latin typeface="Source Sans Pro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</p:grpSp>
      <p:grpSp>
        <p:nvGrpSpPr>
          <p:cNvPr id="27" name="Grup 26"/>
          <p:cNvGrpSpPr/>
          <p:nvPr/>
        </p:nvGrpSpPr>
        <p:grpSpPr>
          <a:xfrm>
            <a:off x="2467429" y="3943249"/>
            <a:ext cx="8688252" cy="924525"/>
            <a:chOff x="2467429" y="1798065"/>
            <a:chExt cx="8688252" cy="924525"/>
          </a:xfrm>
        </p:grpSpPr>
        <p:sp>
          <p:nvSpPr>
            <p:cNvPr id="28" name="Rectangle 401"/>
            <p:cNvSpPr/>
            <p:nvPr/>
          </p:nvSpPr>
          <p:spPr>
            <a:xfrm>
              <a:off x="2467429" y="1798065"/>
              <a:ext cx="8688252" cy="864000"/>
            </a:xfrm>
            <a:prstGeom prst="rect">
              <a:avLst/>
            </a:prstGeom>
            <a:solidFill>
              <a:schemeClr val="tx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>
                <a:defRPr/>
              </a:pPr>
              <a:endParaRPr lang="en-US" sz="24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Rectangle 55"/>
            <p:cNvSpPr/>
            <p:nvPr/>
          </p:nvSpPr>
          <p:spPr bwMode="auto">
            <a:xfrm>
              <a:off x="2467429" y="1799260"/>
              <a:ext cx="8688251" cy="923330"/>
            </a:xfrm>
            <a:prstGeom prst="rect">
              <a:avLst/>
            </a:prstGeom>
          </p:spPr>
          <p:txBody>
            <a:bodyPr wrap="square" spcCol="356616">
              <a:spAutoFit/>
            </a:bodyPr>
            <a:lstStyle/>
            <a:p>
              <a:pPr indent="-457200">
                <a:defRPr/>
              </a:pPr>
              <a:r>
                <a:rPr lang="ms-MY" dirty="0">
                  <a:solidFill>
                    <a:schemeClr val="bg1"/>
                  </a:solidFill>
                  <a:latin typeface="Source Sans Pro Light" pitchFamily="34" charset="0"/>
                  <a:ea typeface="Open Sans Light" pitchFamily="34" charset="0"/>
                  <a:cs typeface="Open Sans Light" pitchFamily="34" charset="0"/>
                </a:rPr>
                <a:t>Proje firmalarının genelinde orta ve uzun vadede markalaşma hedefi bulunmamaktadır. (toplam 4 firmanın kendine ait markası, 2 firmanın marka satışlarının ciroda anlamlı bir payı bulunmaktadır.)</a:t>
              </a:r>
            </a:p>
          </p:txBody>
        </p:sp>
      </p:grpSp>
      <p:grpSp>
        <p:nvGrpSpPr>
          <p:cNvPr id="30" name="Grup 29"/>
          <p:cNvGrpSpPr/>
          <p:nvPr/>
        </p:nvGrpSpPr>
        <p:grpSpPr>
          <a:xfrm>
            <a:off x="2467429" y="5015841"/>
            <a:ext cx="8688252" cy="864000"/>
            <a:chOff x="2467429" y="1798065"/>
            <a:chExt cx="8688252" cy="864000"/>
          </a:xfrm>
        </p:grpSpPr>
        <p:sp>
          <p:nvSpPr>
            <p:cNvPr id="31" name="Rectangle 401"/>
            <p:cNvSpPr/>
            <p:nvPr/>
          </p:nvSpPr>
          <p:spPr>
            <a:xfrm>
              <a:off x="2467429" y="1798065"/>
              <a:ext cx="8688252" cy="864000"/>
            </a:xfrm>
            <a:prstGeom prst="rect">
              <a:avLst/>
            </a:prstGeom>
            <a:solidFill>
              <a:schemeClr val="tx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>
                <a:defRPr/>
              </a:pPr>
              <a:endParaRPr lang="en-US" sz="24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Rectangle 55"/>
            <p:cNvSpPr/>
            <p:nvPr/>
          </p:nvSpPr>
          <p:spPr bwMode="auto">
            <a:xfrm>
              <a:off x="2467429" y="1871830"/>
              <a:ext cx="8450445" cy="707886"/>
            </a:xfrm>
            <a:prstGeom prst="rect">
              <a:avLst/>
            </a:prstGeom>
          </p:spPr>
          <p:txBody>
            <a:bodyPr wrap="square" spcCol="356616">
              <a:spAutoFit/>
            </a:bodyPr>
            <a:lstStyle/>
            <a:p>
              <a:pPr indent="-457200">
                <a:defRPr/>
              </a:pPr>
              <a:r>
                <a:rPr lang="ms-MY" sz="2000" dirty="0">
                  <a:solidFill>
                    <a:schemeClr val="bg1"/>
                  </a:solidFill>
                  <a:latin typeface="Source Sans Pro Light" pitchFamily="34" charset="0"/>
                  <a:ea typeface="Open Sans Light" pitchFamily="34" charset="0"/>
                  <a:cs typeface="Open Sans Light" pitchFamily="34" charset="0"/>
                </a:rPr>
                <a:t>Firmaların </a:t>
              </a:r>
              <a:r>
                <a:rPr lang="ms-MY" sz="2000" b="1" dirty="0">
                  <a:solidFill>
                    <a:schemeClr val="bg1"/>
                  </a:solidFill>
                  <a:latin typeface="Source Sans Pro Light" pitchFamily="34" charset="0"/>
                  <a:ea typeface="Open Sans Light" pitchFamily="34" charset="0"/>
                  <a:cs typeface="Open Sans Light" pitchFamily="34" charset="0"/>
                </a:rPr>
                <a:t>17’sinin tüm üretim yapılanması İstanbul’da</a:t>
              </a:r>
              <a:r>
                <a:rPr lang="ms-MY" sz="2000" dirty="0">
                  <a:solidFill>
                    <a:schemeClr val="bg1"/>
                  </a:solidFill>
                  <a:latin typeface="Source Sans Pro Light" pitchFamily="34" charset="0"/>
                  <a:ea typeface="Open Sans Light" pitchFamily="34" charset="0"/>
                  <a:cs typeface="Open Sans Light" pitchFamily="34" charset="0"/>
                </a:rPr>
                <a:t>, 5’inin üretim yapısı İstanbul dışına da uzanmaktadır</a:t>
              </a:r>
              <a:r>
                <a:rPr lang="tr-TR" sz="2000" dirty="0">
                  <a:solidFill>
                    <a:schemeClr val="bg1"/>
                  </a:solidFill>
                  <a:latin typeface="Source Sans Pro Light" pitchFamily="34" charset="0"/>
                  <a:ea typeface="Open Sans Light" pitchFamily="34" charset="0"/>
                  <a:cs typeface="Open Sans Light" pitchFamily="34" charset="0"/>
                </a:rPr>
                <a:t>. </a:t>
              </a:r>
              <a:endParaRPr lang="ms-MY" sz="2000" dirty="0">
                <a:solidFill>
                  <a:schemeClr val="bg1"/>
                </a:solidFill>
                <a:latin typeface="Source Sans Pro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</p:grpSp>
      <p:sp>
        <p:nvSpPr>
          <p:cNvPr id="33" name="Unvan 1"/>
          <p:cNvSpPr>
            <a:spLocks noGrp="1"/>
          </p:cNvSpPr>
          <p:nvPr>
            <p:ph type="title"/>
          </p:nvPr>
        </p:nvSpPr>
        <p:spPr>
          <a:xfrm>
            <a:off x="1097280" y="16881"/>
            <a:ext cx="10058400" cy="136748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z="440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Sektörümüz ve Kümemiz </a:t>
            </a:r>
            <a:br>
              <a:rPr lang="tr-TR" sz="440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tr-TR" b="1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KÜME YAPISI</a:t>
            </a:r>
          </a:p>
        </p:txBody>
      </p:sp>
      <p:sp>
        <p:nvSpPr>
          <p:cNvPr id="36" name="Rectangle 6"/>
          <p:cNvSpPr/>
          <p:nvPr/>
        </p:nvSpPr>
        <p:spPr bwMode="auto">
          <a:xfrm>
            <a:off x="-184946" y="-75015"/>
            <a:ext cx="11568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6000" dirty="0">
                <a:solidFill>
                  <a:schemeClr val="tx2">
                    <a:lumMod val="40000"/>
                    <a:lumOff val="60000"/>
                  </a:schemeClr>
                </a:solidFill>
                <a:latin typeface="Source Sans Pro" pitchFamily="34" charset="0"/>
                <a:ea typeface="Open Sans Light" pitchFamily="34" charset="0"/>
                <a:cs typeface="Open Sans Light" pitchFamily="34" charset="0"/>
              </a:rPr>
              <a:t>02</a:t>
            </a:r>
            <a:endParaRPr lang="en-US" sz="6000" dirty="0">
              <a:solidFill>
                <a:schemeClr val="tx2">
                  <a:lumMod val="40000"/>
                  <a:lumOff val="60000"/>
                </a:schemeClr>
              </a:solidFill>
              <a:latin typeface="Source Sans Pro" pitchFamily="34" charset="0"/>
              <a:ea typeface="Open Sans Light" pitchFamily="34" charset="0"/>
              <a:cs typeface="Open Sans Light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798065"/>
            <a:ext cx="1164908" cy="859534"/>
          </a:xfrm>
          <a:prstGeom prst="rect">
            <a:avLst/>
          </a:prstGeom>
        </p:spPr>
      </p:pic>
      <p:pic>
        <p:nvPicPr>
          <p:cNvPr id="34" name="Resim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873867"/>
            <a:ext cx="1164908" cy="859534"/>
          </a:xfrm>
          <a:prstGeom prst="rect">
            <a:avLst/>
          </a:prstGeom>
        </p:spPr>
      </p:pic>
      <p:pic>
        <p:nvPicPr>
          <p:cNvPr id="35" name="Resim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5013968"/>
            <a:ext cx="1164908" cy="859534"/>
          </a:xfrm>
          <a:prstGeom prst="rect">
            <a:avLst/>
          </a:prstGeom>
        </p:spPr>
      </p:pic>
      <p:pic>
        <p:nvPicPr>
          <p:cNvPr id="37" name="Resim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3945482"/>
            <a:ext cx="1164908" cy="85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25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B16D-E65D-46EE-B564-040F4897132B}" type="datetime1">
              <a:rPr lang="en-US" smtClean="0"/>
              <a:t>2/22/2017</a:t>
            </a:fld>
            <a:endParaRPr lang="en-US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  <p:sp>
        <p:nvSpPr>
          <p:cNvPr id="33" name="Unvan 1"/>
          <p:cNvSpPr>
            <a:spLocks noGrp="1"/>
          </p:cNvSpPr>
          <p:nvPr>
            <p:ph type="title"/>
          </p:nvPr>
        </p:nvSpPr>
        <p:spPr>
          <a:xfrm>
            <a:off x="1097280" y="16881"/>
            <a:ext cx="10058400" cy="136748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z="440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Sektörümüz ve Kümemiz </a:t>
            </a:r>
            <a:br>
              <a:rPr lang="tr-TR" sz="440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tr-TR" b="1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Sektördeki Temel Zorluklar</a:t>
            </a:r>
          </a:p>
        </p:txBody>
      </p:sp>
      <p:sp>
        <p:nvSpPr>
          <p:cNvPr id="21" name="TextBox 8"/>
          <p:cNvSpPr txBox="1"/>
          <p:nvPr/>
        </p:nvSpPr>
        <p:spPr>
          <a:xfrm>
            <a:off x="1097281" y="1822264"/>
            <a:ext cx="8980170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indent="-457200">
              <a:spcBef>
                <a:spcPct val="0"/>
              </a:spcBef>
              <a:buFontTx/>
              <a:buNone/>
              <a:defRPr>
                <a:solidFill>
                  <a:schemeClr val="tx2"/>
                </a:solidFill>
                <a:latin typeface="Source Sans Pro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9pPr>
          </a:lstStyle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tr-TR" dirty="0"/>
              <a:t>Başta Avrupa olmak üzere </a:t>
            </a:r>
            <a:r>
              <a:rPr lang="tr-TR" b="1" dirty="0"/>
              <a:t>uluslararası markaların</a:t>
            </a:r>
            <a:r>
              <a:rPr lang="tr-TR" dirty="0"/>
              <a:t> beklenti ve </a:t>
            </a:r>
            <a:r>
              <a:rPr lang="tr-TR" b="1" dirty="0"/>
              <a:t>yönelimlerinin takip edilememesi,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tr-TR" dirty="0"/>
              <a:t>Belirli markalarla çalışmak ve odaklanmak sonucunda tasarım, modelhane, müşteri temsilcileri üretim süreçlerinde </a:t>
            </a:r>
            <a:r>
              <a:rPr lang="tr-TR" b="1" dirty="0"/>
              <a:t>yenilikçi yaklaşımlardan uzaklaşılması,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tr-TR" b="1" dirty="0"/>
              <a:t>Tek ürün segmentine</a:t>
            </a:r>
            <a:r>
              <a:rPr lang="tr-TR" dirty="0"/>
              <a:t> uzun yıllar boyunca </a:t>
            </a:r>
            <a:r>
              <a:rPr lang="tr-TR" b="1" dirty="0"/>
              <a:t>odaklanmanın</a:t>
            </a:r>
            <a:r>
              <a:rPr lang="tr-TR" dirty="0"/>
              <a:t> getirebileceği riskler,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tr-TR" b="1" dirty="0"/>
              <a:t>Tek pazar ya da müşteriye odaklanmanın getireceği riskler,</a:t>
            </a:r>
          </a:p>
        </p:txBody>
      </p:sp>
      <p:sp>
        <p:nvSpPr>
          <p:cNvPr id="43" name="Rectangle 34"/>
          <p:cNvSpPr/>
          <p:nvPr/>
        </p:nvSpPr>
        <p:spPr bwMode="auto">
          <a:xfrm>
            <a:off x="895350" y="1618739"/>
            <a:ext cx="76544" cy="42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6"/>
          <p:cNvSpPr/>
          <p:nvPr/>
        </p:nvSpPr>
        <p:spPr bwMode="auto">
          <a:xfrm>
            <a:off x="-184946" y="-75015"/>
            <a:ext cx="11568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6000" dirty="0">
                <a:solidFill>
                  <a:schemeClr val="tx2">
                    <a:lumMod val="40000"/>
                    <a:lumOff val="60000"/>
                  </a:schemeClr>
                </a:solidFill>
                <a:latin typeface="Source Sans Pro" pitchFamily="34" charset="0"/>
                <a:ea typeface="Open Sans Light" pitchFamily="34" charset="0"/>
                <a:cs typeface="Open Sans Light" pitchFamily="34" charset="0"/>
              </a:rPr>
              <a:t>02</a:t>
            </a:r>
            <a:endParaRPr lang="en-US" sz="6000" dirty="0">
              <a:solidFill>
                <a:schemeClr val="tx2">
                  <a:lumMod val="40000"/>
                  <a:lumOff val="60000"/>
                </a:schemeClr>
              </a:solidFill>
              <a:latin typeface="Source Sans Pro" pitchFamily="34" charset="0"/>
              <a:ea typeface="Open Sans Light" pitchFamily="34" charset="0"/>
              <a:cs typeface="Open Sans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75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  <p:bldP spid="4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80" y="16881"/>
            <a:ext cx="10058400" cy="136748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z="440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Küme Faaliyetlerimiz  </a:t>
            </a:r>
            <a:br>
              <a:rPr lang="tr-TR" sz="440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tr-TR" b="1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KÜME YOL HARİTASI 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B16D-E65D-46EE-B564-040F4897132B}" type="datetime1">
              <a:rPr lang="en-US" smtClean="0"/>
              <a:t>2/22/2017</a:t>
            </a:fld>
            <a:endParaRPr lang="en-US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  <p:sp>
        <p:nvSpPr>
          <p:cNvPr id="23" name="Rectangle 6"/>
          <p:cNvSpPr/>
          <p:nvPr/>
        </p:nvSpPr>
        <p:spPr bwMode="auto">
          <a:xfrm>
            <a:off x="-190505" y="0"/>
            <a:ext cx="11568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ms-MY" sz="6000" dirty="0">
                <a:solidFill>
                  <a:schemeClr val="tx2">
                    <a:lumMod val="75000"/>
                  </a:schemeClr>
                </a:solidFill>
                <a:latin typeface="Source Sans Pro" pitchFamily="34" charset="0"/>
                <a:ea typeface="Open Sans Light" pitchFamily="34" charset="0"/>
                <a:cs typeface="Open Sans Light" pitchFamily="34" charset="0"/>
              </a:rPr>
              <a:t>0</a:t>
            </a:r>
            <a:r>
              <a:rPr lang="tr-TR" sz="6000" dirty="0">
                <a:solidFill>
                  <a:schemeClr val="tx2">
                    <a:lumMod val="75000"/>
                  </a:schemeClr>
                </a:solidFill>
                <a:latin typeface="Source Sans Pro" pitchFamily="34" charset="0"/>
                <a:ea typeface="Open Sans Light" pitchFamily="34" charset="0"/>
                <a:cs typeface="Open Sans Light" pitchFamily="34" charset="0"/>
              </a:rPr>
              <a:t>3</a:t>
            </a:r>
            <a:endParaRPr lang="en-US" sz="6000" dirty="0">
              <a:solidFill>
                <a:schemeClr val="tx2">
                  <a:lumMod val="75000"/>
                </a:schemeClr>
              </a:solidFill>
              <a:latin typeface="Source Sans Pro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24" name="Rectangle 1"/>
          <p:cNvSpPr/>
          <p:nvPr/>
        </p:nvSpPr>
        <p:spPr>
          <a:xfrm>
            <a:off x="7695507" y="1699531"/>
            <a:ext cx="3460173" cy="4378603"/>
          </a:xfrm>
          <a:prstGeom prst="rect">
            <a:avLst/>
          </a:prstGeom>
          <a:solidFill>
            <a:schemeClr val="tx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latin typeface="Source Sans Pro" pitchFamily="34" charset="0"/>
            </a:endParaRPr>
          </a:p>
        </p:txBody>
      </p:sp>
      <p:sp>
        <p:nvSpPr>
          <p:cNvPr id="25" name="Rectangle 1"/>
          <p:cNvSpPr/>
          <p:nvPr/>
        </p:nvSpPr>
        <p:spPr>
          <a:xfrm>
            <a:off x="4100679" y="1677468"/>
            <a:ext cx="3460173" cy="4378603"/>
          </a:xfrm>
          <a:prstGeom prst="rect">
            <a:avLst/>
          </a:prstGeom>
          <a:solidFill>
            <a:schemeClr val="tx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latin typeface="Source Sans Pro" pitchFamily="34" charset="0"/>
            </a:endParaRPr>
          </a:p>
        </p:txBody>
      </p:sp>
      <p:sp>
        <p:nvSpPr>
          <p:cNvPr id="26" name="Rectangle 13"/>
          <p:cNvSpPr/>
          <p:nvPr/>
        </p:nvSpPr>
        <p:spPr>
          <a:xfrm>
            <a:off x="457819" y="1699531"/>
            <a:ext cx="3460173" cy="4378603"/>
          </a:xfrm>
          <a:prstGeom prst="rect">
            <a:avLst/>
          </a:prstGeom>
          <a:solidFill>
            <a:schemeClr val="tx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latin typeface="Source Sans Pro" pitchFamily="34" charset="0"/>
            </a:endParaRPr>
          </a:p>
        </p:txBody>
      </p:sp>
      <p:sp>
        <p:nvSpPr>
          <p:cNvPr id="27" name="Rectangle 4"/>
          <p:cNvSpPr/>
          <p:nvPr/>
        </p:nvSpPr>
        <p:spPr>
          <a:xfrm>
            <a:off x="0" y="2068234"/>
            <a:ext cx="12191999" cy="9715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768766" y="2292388"/>
            <a:ext cx="103869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800" dirty="0">
                <a:solidFill>
                  <a:schemeClr val="bg1"/>
                </a:solidFill>
                <a:latin typeface="Source Sans Pro" pitchFamily="34" charset="0"/>
              </a:rPr>
              <a:t>Kümelenme Projemizin Temel Bileşenleri </a:t>
            </a:r>
            <a:endParaRPr lang="ms-MY" altLang="tr-TR" sz="2800" dirty="0">
              <a:solidFill>
                <a:schemeClr val="bg1"/>
              </a:solidFill>
              <a:latin typeface="Source Sans Pro" pitchFamily="34" charset="0"/>
              <a:cs typeface="Open Sans Light" pitchFamily="34" charset="0"/>
            </a:endParaRPr>
          </a:p>
        </p:txBody>
      </p:sp>
      <p:grpSp>
        <p:nvGrpSpPr>
          <p:cNvPr id="7" name="Grup 6"/>
          <p:cNvGrpSpPr/>
          <p:nvPr/>
        </p:nvGrpSpPr>
        <p:grpSpPr>
          <a:xfrm>
            <a:off x="537524" y="3202527"/>
            <a:ext cx="3315781" cy="2437947"/>
            <a:chOff x="537524" y="3133862"/>
            <a:chExt cx="3315781" cy="2437947"/>
          </a:xfrm>
        </p:grpSpPr>
        <p:grpSp>
          <p:nvGrpSpPr>
            <p:cNvPr id="44" name="Group 15"/>
            <p:cNvGrpSpPr>
              <a:grpSpLocks/>
            </p:cNvGrpSpPr>
            <p:nvPr/>
          </p:nvGrpSpPr>
          <p:grpSpPr bwMode="auto">
            <a:xfrm>
              <a:off x="1097280" y="3133862"/>
              <a:ext cx="2756025" cy="2437947"/>
              <a:chOff x="7086599" y="1504950"/>
              <a:chExt cx="2946401" cy="2437607"/>
            </a:xfrm>
          </p:grpSpPr>
          <p:sp>
            <p:nvSpPr>
              <p:cNvPr id="46" name="Rectangle 1"/>
              <p:cNvSpPr/>
              <p:nvPr/>
            </p:nvSpPr>
            <p:spPr>
              <a:xfrm>
                <a:off x="7086599" y="2403889"/>
                <a:ext cx="2946401" cy="1538668"/>
              </a:xfrm>
              <a:prstGeom prst="rect">
                <a:avLst/>
              </a:prstGeom>
            </p:spPr>
            <p:txBody>
              <a:bodyPr wrap="square" spcCol="356616">
                <a:spAutoFit/>
              </a:bodyPr>
              <a:lstStyle/>
              <a:p>
                <a:pPr indent="-457200">
                  <a:defRPr/>
                </a:pPr>
                <a:r>
                  <a:rPr lang="tr-TR" sz="1400" i="1" dirty="0">
                    <a:solidFill>
                      <a:schemeClr val="tx2">
                        <a:lumMod val="50000"/>
                      </a:schemeClr>
                    </a:solidFill>
                    <a:latin typeface="Source Sans Pro Light" pitchFamily="34" charset="0"/>
                    <a:ea typeface="Open Sans Light" pitchFamily="34" charset="0"/>
                    <a:cs typeface="Open Sans Light" pitchFamily="34" charset="0"/>
                  </a:rPr>
                  <a:t>Başlangıç Faaliyeti; </a:t>
                </a:r>
                <a:r>
                  <a:rPr lang="tr-TR" sz="1400" dirty="0">
                    <a:solidFill>
                      <a:schemeClr val="tx2">
                        <a:lumMod val="50000"/>
                      </a:schemeClr>
                    </a:solidFill>
                    <a:latin typeface="Source Sans Pro Light" pitchFamily="34" charset="0"/>
                    <a:ea typeface="Open Sans Light" pitchFamily="34" charset="0"/>
                    <a:cs typeface="Open Sans Light" pitchFamily="34" charset="0"/>
                  </a:rPr>
                  <a:t>Tüm firmalarımızın katılımıyla ortak bir eğitim faaliyeti </a:t>
                </a:r>
              </a:p>
              <a:p>
                <a:pPr indent="-457200">
                  <a:defRPr/>
                </a:pPr>
                <a:endParaRPr lang="tr-TR" sz="1000" dirty="0">
                  <a:solidFill>
                    <a:schemeClr val="tx2">
                      <a:lumMod val="50000"/>
                    </a:schemeClr>
                  </a:solidFill>
                  <a:latin typeface="Source Sans Pro Light" pitchFamily="34" charset="0"/>
                  <a:ea typeface="Open Sans Light" pitchFamily="34" charset="0"/>
                  <a:cs typeface="Open Sans Light" pitchFamily="34" charset="0"/>
                </a:endParaRPr>
              </a:p>
              <a:p>
                <a:pPr indent="-457200">
                  <a:defRPr/>
                </a:pPr>
                <a:r>
                  <a:rPr lang="tr-TR" sz="1400" dirty="0">
                    <a:solidFill>
                      <a:schemeClr val="tx2">
                        <a:lumMod val="50000"/>
                      </a:schemeClr>
                    </a:solidFill>
                    <a:latin typeface="Source Sans Pro Light" pitchFamily="34" charset="0"/>
                    <a:ea typeface="Open Sans Light" pitchFamily="34" charset="0"/>
                    <a:cs typeface="Open Sans Light" pitchFamily="34" charset="0"/>
                  </a:rPr>
                  <a:t>Firmaların rekabet gücünü artırıcı ve nitelikli istihdamına katkı sağlayan eğitimler </a:t>
                </a:r>
                <a:endParaRPr lang="ms-MY" sz="1400" dirty="0">
                  <a:solidFill>
                    <a:schemeClr val="tx2">
                      <a:lumMod val="50000"/>
                    </a:schemeClr>
                  </a:solidFill>
                  <a:latin typeface="Source Sans Pro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sp>
            <p:nvSpPr>
              <p:cNvPr id="47" name="Rectangle 2"/>
              <p:cNvSpPr/>
              <p:nvPr/>
            </p:nvSpPr>
            <p:spPr>
              <a:xfrm>
                <a:off x="7086600" y="1504950"/>
                <a:ext cx="2946400" cy="8308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tr-TR" sz="2400" dirty="0" err="1">
                    <a:solidFill>
                      <a:schemeClr val="tx2">
                        <a:lumMod val="50000"/>
                      </a:schemeClr>
                    </a:solidFill>
                    <a:latin typeface="Source Sans Pro" pitchFamily="34" charset="0"/>
                    <a:ea typeface="Open Sans Light" pitchFamily="34" charset="0"/>
                    <a:cs typeface="Open Sans Light" pitchFamily="34" charset="0"/>
                  </a:rPr>
                  <a:t>Sektörel</a:t>
                </a:r>
                <a:r>
                  <a:rPr lang="tr-TR" sz="2400" dirty="0">
                    <a:solidFill>
                      <a:schemeClr val="tx2">
                        <a:lumMod val="50000"/>
                      </a:schemeClr>
                    </a:solidFill>
                    <a:latin typeface="Source Sans Pro" pitchFamily="34" charset="0"/>
                    <a:ea typeface="Open Sans Light" pitchFamily="34" charset="0"/>
                    <a:cs typeface="Open Sans Light" pitchFamily="34" charset="0"/>
                  </a:rPr>
                  <a:t> Teknik / Teorik Eğitimler </a:t>
                </a:r>
                <a:endParaRPr lang="en-US" sz="2400" dirty="0">
                  <a:solidFill>
                    <a:schemeClr val="tx2">
                      <a:lumMod val="50000"/>
                    </a:schemeClr>
                  </a:solidFill>
                  <a:latin typeface="Source Sans Pro" pitchFamily="34" charset="0"/>
                </a:endParaRPr>
              </a:p>
            </p:txBody>
          </p:sp>
        </p:grpSp>
        <p:grpSp>
          <p:nvGrpSpPr>
            <p:cNvPr id="58" name="Grup 57"/>
            <p:cNvGrpSpPr/>
            <p:nvPr/>
          </p:nvGrpSpPr>
          <p:grpSpPr>
            <a:xfrm>
              <a:off x="537524" y="3339337"/>
              <a:ext cx="548232" cy="412270"/>
              <a:chOff x="4800600" y="2786064"/>
              <a:chExt cx="345680" cy="259951"/>
            </a:xfrm>
          </p:grpSpPr>
          <p:sp>
            <p:nvSpPr>
              <p:cNvPr id="59" name="AutoShape 43"/>
              <p:cNvSpPr>
                <a:spLocks/>
              </p:cNvSpPr>
              <p:nvPr/>
            </p:nvSpPr>
            <p:spPr bwMode="auto">
              <a:xfrm>
                <a:off x="4800600" y="2786064"/>
                <a:ext cx="333968" cy="23999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951" y="9367"/>
                    </a:moveTo>
                    <a:cubicBezTo>
                      <a:pt x="10901" y="9383"/>
                      <a:pt x="10851" y="9391"/>
                      <a:pt x="10800" y="9391"/>
                    </a:cubicBezTo>
                    <a:cubicBezTo>
                      <a:pt x="10748" y="9391"/>
                      <a:pt x="10698" y="9383"/>
                      <a:pt x="10648" y="9367"/>
                    </a:cubicBezTo>
                    <a:lnTo>
                      <a:pt x="1873" y="6550"/>
                    </a:lnTo>
                    <a:cubicBezTo>
                      <a:pt x="1566" y="6452"/>
                      <a:pt x="1349" y="6072"/>
                      <a:pt x="1349" y="5634"/>
                    </a:cubicBezTo>
                    <a:cubicBezTo>
                      <a:pt x="1349" y="5197"/>
                      <a:pt x="1566" y="4817"/>
                      <a:pt x="1873" y="4719"/>
                    </a:cubicBezTo>
                    <a:lnTo>
                      <a:pt x="10648" y="1902"/>
                    </a:lnTo>
                    <a:cubicBezTo>
                      <a:pt x="10698" y="1886"/>
                      <a:pt x="10748" y="1878"/>
                      <a:pt x="10800" y="1878"/>
                    </a:cubicBezTo>
                    <a:cubicBezTo>
                      <a:pt x="10851" y="1878"/>
                      <a:pt x="10901" y="1886"/>
                      <a:pt x="10951" y="1902"/>
                    </a:cubicBezTo>
                    <a:lnTo>
                      <a:pt x="19726" y="4719"/>
                    </a:lnTo>
                    <a:cubicBezTo>
                      <a:pt x="20033" y="4817"/>
                      <a:pt x="20249" y="5197"/>
                      <a:pt x="20249" y="5634"/>
                    </a:cubicBezTo>
                    <a:cubicBezTo>
                      <a:pt x="20249" y="6072"/>
                      <a:pt x="20033" y="6452"/>
                      <a:pt x="19726" y="6550"/>
                    </a:cubicBezTo>
                    <a:cubicBezTo>
                      <a:pt x="19726" y="6550"/>
                      <a:pt x="10951" y="9367"/>
                      <a:pt x="10951" y="9367"/>
                    </a:cubicBezTo>
                    <a:close/>
                    <a:moveTo>
                      <a:pt x="16874" y="16904"/>
                    </a:moveTo>
                    <a:cubicBezTo>
                      <a:pt x="16874" y="17942"/>
                      <a:pt x="14849" y="19721"/>
                      <a:pt x="10800" y="19721"/>
                    </a:cubicBezTo>
                    <a:cubicBezTo>
                      <a:pt x="6749" y="19721"/>
                      <a:pt x="4724" y="17942"/>
                      <a:pt x="4724" y="16904"/>
                    </a:cubicBezTo>
                    <a:lnTo>
                      <a:pt x="4724" y="9394"/>
                    </a:lnTo>
                    <a:lnTo>
                      <a:pt x="10353" y="11200"/>
                    </a:lnTo>
                    <a:cubicBezTo>
                      <a:pt x="10501" y="11246"/>
                      <a:pt x="10651" y="11269"/>
                      <a:pt x="10800" y="11269"/>
                    </a:cubicBezTo>
                    <a:cubicBezTo>
                      <a:pt x="10949" y="11269"/>
                      <a:pt x="11098" y="11246"/>
                      <a:pt x="11255" y="11198"/>
                    </a:cubicBezTo>
                    <a:lnTo>
                      <a:pt x="16874" y="9394"/>
                    </a:lnTo>
                    <a:cubicBezTo>
                      <a:pt x="16874" y="9394"/>
                      <a:pt x="16874" y="16904"/>
                      <a:pt x="16874" y="16904"/>
                    </a:cubicBezTo>
                    <a:close/>
                    <a:moveTo>
                      <a:pt x="21600" y="5634"/>
                    </a:moveTo>
                    <a:cubicBezTo>
                      <a:pt x="21600" y="4314"/>
                      <a:pt x="20954" y="3185"/>
                      <a:pt x="20030" y="2888"/>
                    </a:cubicBezTo>
                    <a:lnTo>
                      <a:pt x="11246" y="68"/>
                    </a:lnTo>
                    <a:cubicBezTo>
                      <a:pt x="11098" y="22"/>
                      <a:pt x="10949" y="0"/>
                      <a:pt x="10800" y="0"/>
                    </a:cubicBezTo>
                    <a:cubicBezTo>
                      <a:pt x="10651" y="0"/>
                      <a:pt x="10501" y="22"/>
                      <a:pt x="10344" y="71"/>
                    </a:cubicBezTo>
                    <a:lnTo>
                      <a:pt x="1570" y="2888"/>
                    </a:lnTo>
                    <a:cubicBezTo>
                      <a:pt x="645" y="3185"/>
                      <a:pt x="0" y="4314"/>
                      <a:pt x="0" y="5634"/>
                    </a:cubicBezTo>
                    <a:cubicBezTo>
                      <a:pt x="0" y="6955"/>
                      <a:pt x="645" y="8084"/>
                      <a:pt x="1569" y="8380"/>
                    </a:cubicBezTo>
                    <a:lnTo>
                      <a:pt x="3374" y="8960"/>
                    </a:lnTo>
                    <a:lnTo>
                      <a:pt x="3374" y="16904"/>
                    </a:lnTo>
                    <a:cubicBezTo>
                      <a:pt x="3374" y="19397"/>
                      <a:pt x="5425" y="21600"/>
                      <a:pt x="10800" y="21600"/>
                    </a:cubicBezTo>
                    <a:cubicBezTo>
                      <a:pt x="16174" y="21600"/>
                      <a:pt x="18224" y="19397"/>
                      <a:pt x="18224" y="16904"/>
                    </a:cubicBezTo>
                    <a:lnTo>
                      <a:pt x="18224" y="8960"/>
                    </a:lnTo>
                    <a:lnTo>
                      <a:pt x="20030" y="8380"/>
                    </a:lnTo>
                    <a:cubicBezTo>
                      <a:pt x="20954" y="8084"/>
                      <a:pt x="21600" y="6955"/>
                      <a:pt x="21600" y="5634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60" name="AutoShape 44"/>
              <p:cNvSpPr>
                <a:spLocks/>
              </p:cNvSpPr>
              <p:nvPr/>
            </p:nvSpPr>
            <p:spPr bwMode="auto">
              <a:xfrm>
                <a:off x="5112815" y="2843393"/>
                <a:ext cx="22225" cy="1254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1963"/>
                    </a:moveTo>
                    <a:lnTo>
                      <a:pt x="0" y="19636"/>
                    </a:lnTo>
                    <a:cubicBezTo>
                      <a:pt x="0" y="20721"/>
                      <a:pt x="4841" y="21599"/>
                      <a:pt x="10800" y="21599"/>
                    </a:cubicBezTo>
                    <a:cubicBezTo>
                      <a:pt x="16758" y="21599"/>
                      <a:pt x="21600" y="20721"/>
                      <a:pt x="21600" y="19636"/>
                    </a:cubicBezTo>
                    <a:lnTo>
                      <a:pt x="21600" y="1963"/>
                    </a:lnTo>
                    <a:cubicBezTo>
                      <a:pt x="21600" y="878"/>
                      <a:pt x="16758" y="0"/>
                      <a:pt x="10800" y="0"/>
                    </a:cubicBezTo>
                    <a:cubicBezTo>
                      <a:pt x="4841" y="0"/>
                      <a:pt x="0" y="878"/>
                      <a:pt x="0" y="1963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61" name="AutoShape 45"/>
              <p:cNvSpPr>
                <a:spLocks/>
              </p:cNvSpPr>
              <p:nvPr/>
            </p:nvSpPr>
            <p:spPr bwMode="auto">
              <a:xfrm>
                <a:off x="5101703" y="2979918"/>
                <a:ext cx="44577" cy="6609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8" y="0"/>
                      <a:pt x="0" y="10427"/>
                      <a:pt x="0" y="14400"/>
                    </a:cubicBezTo>
                    <a:cubicBezTo>
                      <a:pt x="0" y="18372"/>
                      <a:pt x="4838" y="21599"/>
                      <a:pt x="10800" y="21599"/>
                    </a:cubicBezTo>
                    <a:cubicBezTo>
                      <a:pt x="16761" y="21599"/>
                      <a:pt x="21600" y="18372"/>
                      <a:pt x="21600" y="14400"/>
                    </a:cubicBezTo>
                    <a:cubicBezTo>
                      <a:pt x="21600" y="10427"/>
                      <a:pt x="16761" y="0"/>
                      <a:pt x="10800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endParaRPr>
              </a:p>
            </p:txBody>
          </p:sp>
        </p:grpSp>
      </p:grpSp>
      <p:grpSp>
        <p:nvGrpSpPr>
          <p:cNvPr id="8" name="Grup 7"/>
          <p:cNvGrpSpPr/>
          <p:nvPr/>
        </p:nvGrpSpPr>
        <p:grpSpPr>
          <a:xfrm>
            <a:off x="4221313" y="3202527"/>
            <a:ext cx="3339539" cy="2259463"/>
            <a:chOff x="4309408" y="3354927"/>
            <a:chExt cx="3339543" cy="2286870"/>
          </a:xfrm>
        </p:grpSpPr>
        <p:grpSp>
          <p:nvGrpSpPr>
            <p:cNvPr id="62" name="Grup 61"/>
            <p:cNvGrpSpPr/>
            <p:nvPr/>
          </p:nvGrpSpPr>
          <p:grpSpPr>
            <a:xfrm>
              <a:off x="4309408" y="3501131"/>
              <a:ext cx="591199" cy="591201"/>
              <a:chOff x="3287712" y="2035174"/>
              <a:chExt cx="366712" cy="366713"/>
            </a:xfrm>
          </p:grpSpPr>
          <p:sp>
            <p:nvSpPr>
              <p:cNvPr id="63" name="AutoShape 123"/>
              <p:cNvSpPr>
                <a:spLocks/>
              </p:cNvSpPr>
              <p:nvPr/>
            </p:nvSpPr>
            <p:spPr bwMode="auto">
              <a:xfrm>
                <a:off x="3287712" y="2035174"/>
                <a:ext cx="366712" cy="3667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180" y="12132"/>
                    </a:moveTo>
                    <a:cubicBezTo>
                      <a:pt x="17710" y="12226"/>
                      <a:pt x="17327" y="12561"/>
                      <a:pt x="17170" y="13012"/>
                    </a:cubicBezTo>
                    <a:cubicBezTo>
                      <a:pt x="17083" y="13261"/>
                      <a:pt x="16981" y="13503"/>
                      <a:pt x="16868" y="13738"/>
                    </a:cubicBezTo>
                    <a:cubicBezTo>
                      <a:pt x="16658" y="14169"/>
                      <a:pt x="16694" y="14677"/>
                      <a:pt x="16959" y="15075"/>
                    </a:cubicBezTo>
                    <a:lnTo>
                      <a:pt x="18131" y="16833"/>
                    </a:lnTo>
                    <a:lnTo>
                      <a:pt x="16832" y="18132"/>
                    </a:lnTo>
                    <a:lnTo>
                      <a:pt x="15075" y="16960"/>
                    </a:lnTo>
                    <a:cubicBezTo>
                      <a:pt x="14850" y="16810"/>
                      <a:pt x="14589" y="16733"/>
                      <a:pt x="14326" y="16733"/>
                    </a:cubicBezTo>
                    <a:cubicBezTo>
                      <a:pt x="14126" y="16733"/>
                      <a:pt x="13924" y="16778"/>
                      <a:pt x="13738" y="16868"/>
                    </a:cubicBezTo>
                    <a:cubicBezTo>
                      <a:pt x="13504" y="16981"/>
                      <a:pt x="13262" y="17083"/>
                      <a:pt x="13012" y="17170"/>
                    </a:cubicBezTo>
                    <a:cubicBezTo>
                      <a:pt x="12561" y="17327"/>
                      <a:pt x="12226" y="17712"/>
                      <a:pt x="12133" y="18180"/>
                    </a:cubicBezTo>
                    <a:lnTo>
                      <a:pt x="11717" y="20249"/>
                    </a:lnTo>
                    <a:lnTo>
                      <a:pt x="9881" y="20249"/>
                    </a:lnTo>
                    <a:lnTo>
                      <a:pt x="9467" y="18180"/>
                    </a:lnTo>
                    <a:cubicBezTo>
                      <a:pt x="9373" y="17712"/>
                      <a:pt x="9039" y="17327"/>
                      <a:pt x="8588" y="17170"/>
                    </a:cubicBezTo>
                    <a:cubicBezTo>
                      <a:pt x="8339" y="17083"/>
                      <a:pt x="8096" y="16983"/>
                      <a:pt x="7861" y="16869"/>
                    </a:cubicBezTo>
                    <a:cubicBezTo>
                      <a:pt x="7675" y="16778"/>
                      <a:pt x="7474" y="16733"/>
                      <a:pt x="7273" y="16733"/>
                    </a:cubicBezTo>
                    <a:cubicBezTo>
                      <a:pt x="7011" y="16733"/>
                      <a:pt x="6750" y="16810"/>
                      <a:pt x="6525" y="16960"/>
                    </a:cubicBezTo>
                    <a:lnTo>
                      <a:pt x="4767" y="18132"/>
                    </a:lnTo>
                    <a:lnTo>
                      <a:pt x="3468" y="16833"/>
                    </a:lnTo>
                    <a:lnTo>
                      <a:pt x="4639" y="15075"/>
                    </a:lnTo>
                    <a:cubicBezTo>
                      <a:pt x="4904" y="14677"/>
                      <a:pt x="4939" y="14169"/>
                      <a:pt x="4732" y="13738"/>
                    </a:cubicBezTo>
                    <a:cubicBezTo>
                      <a:pt x="4618" y="13504"/>
                      <a:pt x="4516" y="13263"/>
                      <a:pt x="4429" y="13013"/>
                    </a:cubicBezTo>
                    <a:cubicBezTo>
                      <a:pt x="4273" y="12561"/>
                      <a:pt x="3888" y="12227"/>
                      <a:pt x="3419" y="12133"/>
                    </a:cubicBezTo>
                    <a:lnTo>
                      <a:pt x="1350" y="11718"/>
                    </a:lnTo>
                    <a:lnTo>
                      <a:pt x="1349" y="9882"/>
                    </a:lnTo>
                    <a:lnTo>
                      <a:pt x="3419" y="9468"/>
                    </a:lnTo>
                    <a:cubicBezTo>
                      <a:pt x="3888" y="9374"/>
                      <a:pt x="4273" y="9039"/>
                      <a:pt x="4429" y="8588"/>
                    </a:cubicBezTo>
                    <a:cubicBezTo>
                      <a:pt x="4516" y="8338"/>
                      <a:pt x="4617" y="8096"/>
                      <a:pt x="4731" y="7862"/>
                    </a:cubicBezTo>
                    <a:cubicBezTo>
                      <a:pt x="4940" y="7431"/>
                      <a:pt x="4905" y="6923"/>
                      <a:pt x="4639" y="6524"/>
                    </a:cubicBezTo>
                    <a:lnTo>
                      <a:pt x="3468" y="4767"/>
                    </a:lnTo>
                    <a:lnTo>
                      <a:pt x="4767" y="3468"/>
                    </a:lnTo>
                    <a:lnTo>
                      <a:pt x="6525" y="4639"/>
                    </a:lnTo>
                    <a:cubicBezTo>
                      <a:pt x="6750" y="4790"/>
                      <a:pt x="7011" y="4866"/>
                      <a:pt x="7273" y="4866"/>
                    </a:cubicBezTo>
                    <a:cubicBezTo>
                      <a:pt x="7474" y="4866"/>
                      <a:pt x="7674" y="4822"/>
                      <a:pt x="7861" y="4732"/>
                    </a:cubicBezTo>
                    <a:cubicBezTo>
                      <a:pt x="8095" y="4619"/>
                      <a:pt x="8337" y="4517"/>
                      <a:pt x="8586" y="4430"/>
                    </a:cubicBezTo>
                    <a:cubicBezTo>
                      <a:pt x="9039" y="4272"/>
                      <a:pt x="9373" y="3888"/>
                      <a:pt x="9467" y="3420"/>
                    </a:cubicBezTo>
                    <a:lnTo>
                      <a:pt x="9881" y="1350"/>
                    </a:lnTo>
                    <a:lnTo>
                      <a:pt x="11717" y="1350"/>
                    </a:lnTo>
                    <a:lnTo>
                      <a:pt x="12131" y="3420"/>
                    </a:lnTo>
                    <a:cubicBezTo>
                      <a:pt x="12225" y="3888"/>
                      <a:pt x="12560" y="4272"/>
                      <a:pt x="13012" y="4430"/>
                    </a:cubicBezTo>
                    <a:cubicBezTo>
                      <a:pt x="13261" y="4517"/>
                      <a:pt x="13502" y="4617"/>
                      <a:pt x="13737" y="4731"/>
                    </a:cubicBezTo>
                    <a:cubicBezTo>
                      <a:pt x="13924" y="4822"/>
                      <a:pt x="14125" y="4866"/>
                      <a:pt x="14326" y="4866"/>
                    </a:cubicBezTo>
                    <a:cubicBezTo>
                      <a:pt x="14589" y="4866"/>
                      <a:pt x="14850" y="4790"/>
                      <a:pt x="15075" y="4639"/>
                    </a:cubicBezTo>
                    <a:lnTo>
                      <a:pt x="16832" y="3468"/>
                    </a:lnTo>
                    <a:lnTo>
                      <a:pt x="18131" y="4767"/>
                    </a:lnTo>
                    <a:lnTo>
                      <a:pt x="16959" y="6524"/>
                    </a:lnTo>
                    <a:cubicBezTo>
                      <a:pt x="16694" y="6923"/>
                      <a:pt x="16660" y="7431"/>
                      <a:pt x="16867" y="7861"/>
                    </a:cubicBezTo>
                    <a:cubicBezTo>
                      <a:pt x="16980" y="8096"/>
                      <a:pt x="17083" y="8337"/>
                      <a:pt x="17170" y="8587"/>
                    </a:cubicBezTo>
                    <a:cubicBezTo>
                      <a:pt x="17327" y="9039"/>
                      <a:pt x="17710" y="9373"/>
                      <a:pt x="18180" y="9467"/>
                    </a:cubicBezTo>
                    <a:lnTo>
                      <a:pt x="20248" y="9882"/>
                    </a:lnTo>
                    <a:lnTo>
                      <a:pt x="20250" y="11718"/>
                    </a:lnTo>
                    <a:cubicBezTo>
                      <a:pt x="20250" y="11718"/>
                      <a:pt x="18180" y="12132"/>
                      <a:pt x="18180" y="12132"/>
                    </a:cubicBezTo>
                    <a:close/>
                    <a:moveTo>
                      <a:pt x="20513" y="8558"/>
                    </a:moveTo>
                    <a:lnTo>
                      <a:pt x="18445" y="8143"/>
                    </a:lnTo>
                    <a:cubicBezTo>
                      <a:pt x="18341" y="7844"/>
                      <a:pt x="18218" y="7554"/>
                      <a:pt x="18082" y="7273"/>
                    </a:cubicBezTo>
                    <a:lnTo>
                      <a:pt x="19254" y="5516"/>
                    </a:lnTo>
                    <a:cubicBezTo>
                      <a:pt x="19611" y="4980"/>
                      <a:pt x="19540" y="4268"/>
                      <a:pt x="19085" y="3813"/>
                    </a:cubicBezTo>
                    <a:lnTo>
                      <a:pt x="17787" y="2514"/>
                    </a:lnTo>
                    <a:cubicBezTo>
                      <a:pt x="17526" y="2253"/>
                      <a:pt x="17181" y="2118"/>
                      <a:pt x="16831" y="2118"/>
                    </a:cubicBezTo>
                    <a:cubicBezTo>
                      <a:pt x="16573" y="2118"/>
                      <a:pt x="16312" y="2193"/>
                      <a:pt x="16084" y="2345"/>
                    </a:cubicBezTo>
                    <a:lnTo>
                      <a:pt x="14326" y="3516"/>
                    </a:lnTo>
                    <a:cubicBezTo>
                      <a:pt x="14044" y="3380"/>
                      <a:pt x="13754" y="3258"/>
                      <a:pt x="13455" y="3155"/>
                    </a:cubicBezTo>
                    <a:lnTo>
                      <a:pt x="13041" y="1085"/>
                    </a:lnTo>
                    <a:cubicBezTo>
                      <a:pt x="12916" y="454"/>
                      <a:pt x="12361" y="0"/>
                      <a:pt x="11717" y="0"/>
                    </a:cubicBezTo>
                    <a:lnTo>
                      <a:pt x="9881" y="0"/>
                    </a:lnTo>
                    <a:cubicBezTo>
                      <a:pt x="9238" y="0"/>
                      <a:pt x="8684" y="454"/>
                      <a:pt x="8557" y="1085"/>
                    </a:cubicBezTo>
                    <a:lnTo>
                      <a:pt x="8143" y="3155"/>
                    </a:lnTo>
                    <a:cubicBezTo>
                      <a:pt x="7843" y="3258"/>
                      <a:pt x="7554" y="3381"/>
                      <a:pt x="7273" y="3516"/>
                    </a:cubicBezTo>
                    <a:lnTo>
                      <a:pt x="5516" y="2345"/>
                    </a:lnTo>
                    <a:cubicBezTo>
                      <a:pt x="5287" y="2193"/>
                      <a:pt x="5026" y="2118"/>
                      <a:pt x="4767" y="2118"/>
                    </a:cubicBezTo>
                    <a:cubicBezTo>
                      <a:pt x="4419" y="2118"/>
                      <a:pt x="4073" y="2253"/>
                      <a:pt x="3812" y="2514"/>
                    </a:cubicBezTo>
                    <a:lnTo>
                      <a:pt x="2514" y="3813"/>
                    </a:lnTo>
                    <a:cubicBezTo>
                      <a:pt x="2059" y="4268"/>
                      <a:pt x="1988" y="4980"/>
                      <a:pt x="2345" y="5516"/>
                    </a:cubicBezTo>
                    <a:lnTo>
                      <a:pt x="3516" y="7273"/>
                    </a:lnTo>
                    <a:cubicBezTo>
                      <a:pt x="3380" y="7555"/>
                      <a:pt x="3258" y="7844"/>
                      <a:pt x="3154" y="8144"/>
                    </a:cubicBezTo>
                    <a:lnTo>
                      <a:pt x="1085" y="8558"/>
                    </a:lnTo>
                    <a:cubicBezTo>
                      <a:pt x="454" y="8684"/>
                      <a:pt x="0" y="9238"/>
                      <a:pt x="0" y="9882"/>
                    </a:cubicBezTo>
                    <a:lnTo>
                      <a:pt x="0" y="11718"/>
                    </a:lnTo>
                    <a:cubicBezTo>
                      <a:pt x="0" y="12361"/>
                      <a:pt x="454" y="12916"/>
                      <a:pt x="1085" y="13042"/>
                    </a:cubicBezTo>
                    <a:lnTo>
                      <a:pt x="3154" y="13456"/>
                    </a:lnTo>
                    <a:cubicBezTo>
                      <a:pt x="3258" y="13755"/>
                      <a:pt x="3380" y="14046"/>
                      <a:pt x="3516" y="14326"/>
                    </a:cubicBezTo>
                    <a:lnTo>
                      <a:pt x="2345" y="16083"/>
                    </a:lnTo>
                    <a:cubicBezTo>
                      <a:pt x="1988" y="16619"/>
                      <a:pt x="2059" y="17332"/>
                      <a:pt x="2514" y="17787"/>
                    </a:cubicBezTo>
                    <a:lnTo>
                      <a:pt x="3812" y="19086"/>
                    </a:lnTo>
                    <a:cubicBezTo>
                      <a:pt x="4073" y="19346"/>
                      <a:pt x="4419" y="19482"/>
                      <a:pt x="4767" y="19482"/>
                    </a:cubicBezTo>
                    <a:cubicBezTo>
                      <a:pt x="5026" y="19482"/>
                      <a:pt x="5287" y="19406"/>
                      <a:pt x="5516" y="19254"/>
                    </a:cubicBezTo>
                    <a:lnTo>
                      <a:pt x="7273" y="18083"/>
                    </a:lnTo>
                    <a:cubicBezTo>
                      <a:pt x="7554" y="18220"/>
                      <a:pt x="7843" y="18341"/>
                      <a:pt x="8143" y="18445"/>
                    </a:cubicBezTo>
                    <a:lnTo>
                      <a:pt x="8557" y="20514"/>
                    </a:lnTo>
                    <a:cubicBezTo>
                      <a:pt x="8684" y="21146"/>
                      <a:pt x="9238" y="21599"/>
                      <a:pt x="9881" y="21599"/>
                    </a:cubicBezTo>
                    <a:lnTo>
                      <a:pt x="11717" y="21599"/>
                    </a:lnTo>
                    <a:cubicBezTo>
                      <a:pt x="12361" y="21599"/>
                      <a:pt x="12916" y="21146"/>
                      <a:pt x="13041" y="20514"/>
                    </a:cubicBezTo>
                    <a:lnTo>
                      <a:pt x="13456" y="18445"/>
                    </a:lnTo>
                    <a:cubicBezTo>
                      <a:pt x="13755" y="18341"/>
                      <a:pt x="14046" y="18219"/>
                      <a:pt x="14326" y="18083"/>
                    </a:cubicBezTo>
                    <a:lnTo>
                      <a:pt x="16084" y="19254"/>
                    </a:lnTo>
                    <a:cubicBezTo>
                      <a:pt x="16312" y="19406"/>
                      <a:pt x="16573" y="19482"/>
                      <a:pt x="16831" y="19482"/>
                    </a:cubicBezTo>
                    <a:cubicBezTo>
                      <a:pt x="17181" y="19482"/>
                      <a:pt x="17526" y="19346"/>
                      <a:pt x="17787" y="19086"/>
                    </a:cubicBezTo>
                    <a:lnTo>
                      <a:pt x="19085" y="17787"/>
                    </a:lnTo>
                    <a:cubicBezTo>
                      <a:pt x="19540" y="17332"/>
                      <a:pt x="19611" y="16619"/>
                      <a:pt x="19254" y="16083"/>
                    </a:cubicBezTo>
                    <a:lnTo>
                      <a:pt x="18082" y="14326"/>
                    </a:lnTo>
                    <a:cubicBezTo>
                      <a:pt x="18219" y="14045"/>
                      <a:pt x="18341" y="13755"/>
                      <a:pt x="18445" y="13456"/>
                    </a:cubicBezTo>
                    <a:lnTo>
                      <a:pt x="20513" y="13042"/>
                    </a:lnTo>
                    <a:cubicBezTo>
                      <a:pt x="21145" y="12916"/>
                      <a:pt x="21599" y="12361"/>
                      <a:pt x="21599" y="11718"/>
                    </a:cubicBezTo>
                    <a:lnTo>
                      <a:pt x="21599" y="9882"/>
                    </a:lnTo>
                    <a:cubicBezTo>
                      <a:pt x="21599" y="9238"/>
                      <a:pt x="21145" y="8684"/>
                      <a:pt x="20513" y="8558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64" name="AutoShape 124"/>
              <p:cNvSpPr>
                <a:spLocks/>
              </p:cNvSpPr>
              <p:nvPr/>
            </p:nvSpPr>
            <p:spPr bwMode="auto">
              <a:xfrm>
                <a:off x="3390900" y="2138363"/>
                <a:ext cx="160338" cy="16033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6" y="1349"/>
                      <a:pt x="20250" y="5582"/>
                      <a:pt x="20250" y="10800"/>
                    </a:cubicBezTo>
                    <a:cubicBezTo>
                      <a:pt x="20250" y="16017"/>
                      <a:pt x="16016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3" y="21600"/>
                      <a:pt x="21599" y="16763"/>
                      <a:pt x="21599" y="10800"/>
                    </a:cubicBezTo>
                    <a:cubicBezTo>
                      <a:pt x="21599" y="4836"/>
                      <a:pt x="16763" y="0"/>
                      <a:pt x="10800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65" name="AutoShape 125"/>
              <p:cNvSpPr>
                <a:spLocks/>
              </p:cNvSpPr>
              <p:nvPr/>
            </p:nvSpPr>
            <p:spPr bwMode="auto">
              <a:xfrm>
                <a:off x="3425825" y="2171700"/>
                <a:ext cx="92075" cy="920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900"/>
                    </a:moveTo>
                    <a:cubicBezTo>
                      <a:pt x="6328" y="18900"/>
                      <a:pt x="2699" y="15271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1"/>
                      <a:pt x="15271" y="18900"/>
                      <a:pt x="10800" y="18900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6"/>
                      <a:pt x="4830" y="21599"/>
                      <a:pt x="10800" y="21599"/>
                    </a:cubicBezTo>
                    <a:cubicBezTo>
                      <a:pt x="16764" y="21599"/>
                      <a:pt x="21600" y="16766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endParaRPr>
              </a:p>
            </p:txBody>
          </p:sp>
        </p:grpSp>
        <p:grpSp>
          <p:nvGrpSpPr>
            <p:cNvPr id="67" name="Group 15"/>
            <p:cNvGrpSpPr>
              <a:grpSpLocks/>
            </p:cNvGrpSpPr>
            <p:nvPr/>
          </p:nvGrpSpPr>
          <p:grpSpPr bwMode="auto">
            <a:xfrm>
              <a:off x="4892926" y="3354927"/>
              <a:ext cx="2756025" cy="2286870"/>
              <a:chOff x="7086599" y="1504950"/>
              <a:chExt cx="2946401" cy="2286552"/>
            </a:xfrm>
          </p:grpSpPr>
          <p:sp>
            <p:nvSpPr>
              <p:cNvPr id="72" name="Rectangle 1"/>
              <p:cNvSpPr/>
              <p:nvPr/>
            </p:nvSpPr>
            <p:spPr>
              <a:xfrm>
                <a:off x="7086599" y="2837528"/>
                <a:ext cx="2946401" cy="953974"/>
              </a:xfrm>
              <a:prstGeom prst="rect">
                <a:avLst/>
              </a:prstGeom>
            </p:spPr>
            <p:txBody>
              <a:bodyPr wrap="square" spcCol="356616">
                <a:spAutoFit/>
              </a:bodyPr>
              <a:lstStyle/>
              <a:p>
                <a:pPr indent="-457200">
                  <a:defRPr/>
                </a:pPr>
                <a:r>
                  <a:rPr lang="tr-TR" sz="1400" i="1" dirty="0">
                    <a:solidFill>
                      <a:schemeClr val="tx2">
                        <a:lumMod val="50000"/>
                      </a:schemeClr>
                    </a:solidFill>
                    <a:latin typeface="Source Sans Pro Light" pitchFamily="34" charset="0"/>
                    <a:ea typeface="Open Sans Light" pitchFamily="34" charset="0"/>
                    <a:cs typeface="Open Sans Light" pitchFamily="34" charset="0"/>
                  </a:rPr>
                  <a:t>Kümedeki firma gruplarının ihtiyaçları bazında şekillendirilmiş; </a:t>
                </a:r>
                <a:r>
                  <a:rPr lang="tr-TR" sz="1400" dirty="0">
                    <a:solidFill>
                      <a:schemeClr val="tx2">
                        <a:lumMod val="50000"/>
                      </a:schemeClr>
                    </a:solidFill>
                    <a:latin typeface="Source Sans Pro Light" pitchFamily="34" charset="0"/>
                    <a:ea typeface="Open Sans Light" pitchFamily="34" charset="0"/>
                    <a:cs typeface="Open Sans Light" pitchFamily="34" charset="0"/>
                  </a:rPr>
                  <a:t>süreç danışmanlığı faaliyetleri </a:t>
                </a:r>
                <a:endParaRPr lang="ms-MY" sz="1400" dirty="0">
                  <a:solidFill>
                    <a:schemeClr val="tx2">
                      <a:lumMod val="50000"/>
                    </a:schemeClr>
                  </a:solidFill>
                  <a:latin typeface="Source Sans Pro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sp>
            <p:nvSpPr>
              <p:cNvPr id="73" name="Rectangle 2"/>
              <p:cNvSpPr/>
              <p:nvPr/>
            </p:nvSpPr>
            <p:spPr>
              <a:xfrm>
                <a:off x="7086600" y="1504950"/>
                <a:ext cx="2946400" cy="12001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tr-TR" sz="2400" dirty="0">
                    <a:solidFill>
                      <a:schemeClr val="tx2">
                        <a:lumMod val="50000"/>
                      </a:schemeClr>
                    </a:solidFill>
                    <a:latin typeface="Source Sans Pro" pitchFamily="34" charset="0"/>
                    <a:ea typeface="Open Sans Light" pitchFamily="34" charset="0"/>
                    <a:cs typeface="Open Sans Light" pitchFamily="34" charset="0"/>
                  </a:rPr>
                  <a:t>Teknik Süreç İyileştirme Danışmanlıkları</a:t>
                </a:r>
                <a:endParaRPr lang="en-US" sz="2400" dirty="0">
                  <a:solidFill>
                    <a:schemeClr val="tx2">
                      <a:lumMod val="50000"/>
                    </a:schemeClr>
                  </a:solidFill>
                  <a:latin typeface="Source Sans Pro" pitchFamily="34" charset="0"/>
                </a:endParaRPr>
              </a:p>
            </p:txBody>
          </p:sp>
        </p:grpSp>
      </p:grpSp>
      <p:grpSp>
        <p:nvGrpSpPr>
          <p:cNvPr id="9" name="Grup 8"/>
          <p:cNvGrpSpPr/>
          <p:nvPr/>
        </p:nvGrpSpPr>
        <p:grpSpPr>
          <a:xfrm>
            <a:off x="7803862" y="3202527"/>
            <a:ext cx="3351816" cy="2259462"/>
            <a:chOff x="7803862" y="3354927"/>
            <a:chExt cx="3351816" cy="2259462"/>
          </a:xfrm>
        </p:grpSpPr>
        <p:grpSp>
          <p:nvGrpSpPr>
            <p:cNvPr id="76" name="Group 15"/>
            <p:cNvGrpSpPr>
              <a:grpSpLocks/>
            </p:cNvGrpSpPr>
            <p:nvPr/>
          </p:nvGrpSpPr>
          <p:grpSpPr bwMode="auto">
            <a:xfrm>
              <a:off x="8335993" y="3354927"/>
              <a:ext cx="2819685" cy="2259462"/>
              <a:chOff x="7086599" y="1504950"/>
              <a:chExt cx="3014463" cy="2259148"/>
            </a:xfrm>
          </p:grpSpPr>
          <p:sp>
            <p:nvSpPr>
              <p:cNvPr id="77" name="Rectangle 1"/>
              <p:cNvSpPr/>
              <p:nvPr/>
            </p:nvSpPr>
            <p:spPr>
              <a:xfrm>
                <a:off x="7086599" y="2810124"/>
                <a:ext cx="2946401" cy="953974"/>
              </a:xfrm>
              <a:prstGeom prst="rect">
                <a:avLst/>
              </a:prstGeom>
            </p:spPr>
            <p:txBody>
              <a:bodyPr wrap="square" spcCol="356616">
                <a:spAutoFit/>
              </a:bodyPr>
              <a:lstStyle/>
              <a:p>
                <a:pPr indent="-457200">
                  <a:defRPr/>
                </a:pPr>
                <a:r>
                  <a:rPr lang="tr-TR" sz="1400" i="1" dirty="0">
                    <a:solidFill>
                      <a:schemeClr val="tx2">
                        <a:lumMod val="50000"/>
                      </a:schemeClr>
                    </a:solidFill>
                    <a:latin typeface="Source Sans Pro Light" pitchFamily="34" charset="0"/>
                    <a:ea typeface="Open Sans Light" pitchFamily="34" charset="0"/>
                    <a:cs typeface="Open Sans Light" pitchFamily="34" charset="0"/>
                  </a:rPr>
                  <a:t>Hedef pazara açılma ve yeni Pazar hedeflerini gerçekleştirmek üzere yurtdışı etkinlikleri </a:t>
                </a:r>
                <a:endParaRPr lang="ms-MY" sz="1400" dirty="0">
                  <a:solidFill>
                    <a:schemeClr val="tx2">
                      <a:lumMod val="50000"/>
                    </a:schemeClr>
                  </a:solidFill>
                  <a:latin typeface="Source Sans Pro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sp>
            <p:nvSpPr>
              <p:cNvPr id="78" name="Rectangle 2"/>
              <p:cNvSpPr/>
              <p:nvPr/>
            </p:nvSpPr>
            <p:spPr>
              <a:xfrm>
                <a:off x="7086599" y="1504950"/>
                <a:ext cx="3014463" cy="12001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tr-TR" sz="2400" dirty="0">
                    <a:solidFill>
                      <a:schemeClr val="tx2">
                        <a:lumMod val="50000"/>
                      </a:schemeClr>
                    </a:solidFill>
                    <a:latin typeface="Source Sans Pro" pitchFamily="34" charset="0"/>
                    <a:ea typeface="Open Sans Light" pitchFamily="34" charset="0"/>
                    <a:cs typeface="Open Sans Light" pitchFamily="34" charset="0"/>
                  </a:rPr>
                  <a:t>Yurtdışı Pazarlama Faaliyetleri ve Alım Heyetleri </a:t>
                </a:r>
                <a:endParaRPr lang="en-US" sz="2400" dirty="0">
                  <a:solidFill>
                    <a:schemeClr val="tx2">
                      <a:lumMod val="50000"/>
                    </a:schemeClr>
                  </a:solidFill>
                  <a:latin typeface="Source Sans Pro" pitchFamily="34" charset="0"/>
                </a:endParaRPr>
              </a:p>
            </p:txBody>
          </p:sp>
        </p:grpSp>
        <p:sp>
          <p:nvSpPr>
            <p:cNvPr id="82" name="AutoShape 4"/>
            <p:cNvSpPr>
              <a:spLocks/>
            </p:cNvSpPr>
            <p:nvPr/>
          </p:nvSpPr>
          <p:spPr bwMode="auto">
            <a:xfrm>
              <a:off x="7803862" y="3501131"/>
              <a:ext cx="532132" cy="53451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428" y="17466"/>
                  </a:moveTo>
                  <a:cubicBezTo>
                    <a:pt x="16669" y="16923"/>
                    <a:pt x="15846" y="16465"/>
                    <a:pt x="14963" y="16121"/>
                  </a:cubicBezTo>
                  <a:cubicBezTo>
                    <a:pt x="15595" y="14609"/>
                    <a:pt x="15967" y="12928"/>
                    <a:pt x="16010" y="11148"/>
                  </a:cubicBezTo>
                  <a:lnTo>
                    <a:pt x="20188" y="11148"/>
                  </a:lnTo>
                  <a:cubicBezTo>
                    <a:pt x="20097" y="13612"/>
                    <a:pt x="19065" y="15838"/>
                    <a:pt x="17428" y="17466"/>
                  </a:cubicBezTo>
                  <a:moveTo>
                    <a:pt x="1411" y="11148"/>
                  </a:moveTo>
                  <a:lnTo>
                    <a:pt x="5589" y="11148"/>
                  </a:lnTo>
                  <a:cubicBezTo>
                    <a:pt x="5632" y="12928"/>
                    <a:pt x="6004" y="14609"/>
                    <a:pt x="6636" y="16121"/>
                  </a:cubicBezTo>
                  <a:cubicBezTo>
                    <a:pt x="5753" y="16465"/>
                    <a:pt x="4931" y="16923"/>
                    <a:pt x="4171" y="17466"/>
                  </a:cubicBezTo>
                  <a:cubicBezTo>
                    <a:pt x="2534" y="15838"/>
                    <a:pt x="1502" y="13612"/>
                    <a:pt x="1411" y="11148"/>
                  </a:cubicBezTo>
                  <a:moveTo>
                    <a:pt x="3785" y="4553"/>
                  </a:moveTo>
                  <a:cubicBezTo>
                    <a:pt x="4579" y="5170"/>
                    <a:pt x="5448" y="5691"/>
                    <a:pt x="6388" y="6084"/>
                  </a:cubicBezTo>
                  <a:cubicBezTo>
                    <a:pt x="5901" y="7433"/>
                    <a:pt x="5627" y="8908"/>
                    <a:pt x="5589" y="10451"/>
                  </a:cubicBezTo>
                  <a:lnTo>
                    <a:pt x="1411" y="10451"/>
                  </a:lnTo>
                  <a:cubicBezTo>
                    <a:pt x="1494" y="8190"/>
                    <a:pt x="2376" y="6135"/>
                    <a:pt x="3785" y="4553"/>
                  </a:cubicBezTo>
                  <a:moveTo>
                    <a:pt x="11148" y="10451"/>
                  </a:moveTo>
                  <a:lnTo>
                    <a:pt x="11148" y="6950"/>
                  </a:lnTo>
                  <a:cubicBezTo>
                    <a:pt x="12339" y="6913"/>
                    <a:pt x="13484" y="6696"/>
                    <a:pt x="14558" y="6324"/>
                  </a:cubicBezTo>
                  <a:cubicBezTo>
                    <a:pt x="15018" y="7598"/>
                    <a:pt x="15276" y="8992"/>
                    <a:pt x="15314" y="10451"/>
                  </a:cubicBezTo>
                  <a:cubicBezTo>
                    <a:pt x="15314" y="10451"/>
                    <a:pt x="11148" y="10451"/>
                    <a:pt x="11148" y="10451"/>
                  </a:cubicBezTo>
                  <a:close/>
                  <a:moveTo>
                    <a:pt x="14311" y="15882"/>
                  </a:moveTo>
                  <a:cubicBezTo>
                    <a:pt x="13309" y="15559"/>
                    <a:pt x="12247" y="15380"/>
                    <a:pt x="11148" y="15346"/>
                  </a:cubicBezTo>
                  <a:lnTo>
                    <a:pt x="11148" y="11148"/>
                  </a:lnTo>
                  <a:lnTo>
                    <a:pt x="15314" y="11148"/>
                  </a:lnTo>
                  <a:cubicBezTo>
                    <a:pt x="15270" y="12844"/>
                    <a:pt x="14914" y="14445"/>
                    <a:pt x="14311" y="15882"/>
                  </a:cubicBezTo>
                  <a:moveTo>
                    <a:pt x="14683" y="16757"/>
                  </a:moveTo>
                  <a:cubicBezTo>
                    <a:pt x="15476" y="17063"/>
                    <a:pt x="16218" y="17466"/>
                    <a:pt x="16904" y="17941"/>
                  </a:cubicBezTo>
                  <a:cubicBezTo>
                    <a:pt x="15632" y="19031"/>
                    <a:pt x="14067" y="19781"/>
                    <a:pt x="12344" y="20068"/>
                  </a:cubicBezTo>
                  <a:cubicBezTo>
                    <a:pt x="13280" y="19136"/>
                    <a:pt x="14076" y="18017"/>
                    <a:pt x="14683" y="16757"/>
                  </a:cubicBezTo>
                  <a:moveTo>
                    <a:pt x="11148" y="20188"/>
                  </a:moveTo>
                  <a:lnTo>
                    <a:pt x="11148" y="16043"/>
                  </a:lnTo>
                  <a:cubicBezTo>
                    <a:pt x="12146" y="16075"/>
                    <a:pt x="13113" y="16231"/>
                    <a:pt x="14025" y="16516"/>
                  </a:cubicBezTo>
                  <a:cubicBezTo>
                    <a:pt x="13314" y="17970"/>
                    <a:pt x="12343" y="19223"/>
                    <a:pt x="11185" y="20186"/>
                  </a:cubicBezTo>
                  <a:cubicBezTo>
                    <a:pt x="11185" y="20186"/>
                    <a:pt x="11148" y="20188"/>
                    <a:pt x="11148" y="20188"/>
                  </a:cubicBezTo>
                  <a:close/>
                  <a:moveTo>
                    <a:pt x="9255" y="20068"/>
                  </a:moveTo>
                  <a:cubicBezTo>
                    <a:pt x="7532" y="19781"/>
                    <a:pt x="5967" y="19031"/>
                    <a:pt x="4695" y="17941"/>
                  </a:cubicBezTo>
                  <a:cubicBezTo>
                    <a:pt x="5381" y="17466"/>
                    <a:pt x="6123" y="17063"/>
                    <a:pt x="6916" y="16757"/>
                  </a:cubicBezTo>
                  <a:cubicBezTo>
                    <a:pt x="7523" y="18017"/>
                    <a:pt x="8319" y="19136"/>
                    <a:pt x="9255" y="20068"/>
                  </a:cubicBezTo>
                  <a:moveTo>
                    <a:pt x="10451" y="11148"/>
                  </a:moveTo>
                  <a:lnTo>
                    <a:pt x="10451" y="15346"/>
                  </a:lnTo>
                  <a:cubicBezTo>
                    <a:pt x="9352" y="15380"/>
                    <a:pt x="8290" y="15559"/>
                    <a:pt x="7288" y="15882"/>
                  </a:cubicBezTo>
                  <a:cubicBezTo>
                    <a:pt x="6685" y="14445"/>
                    <a:pt x="6329" y="12844"/>
                    <a:pt x="6285" y="11148"/>
                  </a:cubicBezTo>
                  <a:cubicBezTo>
                    <a:pt x="6285" y="11148"/>
                    <a:pt x="10451" y="11148"/>
                    <a:pt x="10451" y="11148"/>
                  </a:cubicBezTo>
                  <a:close/>
                  <a:moveTo>
                    <a:pt x="7041" y="6324"/>
                  </a:moveTo>
                  <a:cubicBezTo>
                    <a:pt x="8115" y="6696"/>
                    <a:pt x="9260" y="6913"/>
                    <a:pt x="10451" y="6950"/>
                  </a:cubicBezTo>
                  <a:lnTo>
                    <a:pt x="10451" y="10451"/>
                  </a:lnTo>
                  <a:lnTo>
                    <a:pt x="6285" y="10451"/>
                  </a:lnTo>
                  <a:cubicBezTo>
                    <a:pt x="6324" y="8992"/>
                    <a:pt x="6581" y="7598"/>
                    <a:pt x="7041" y="6324"/>
                  </a:cubicBezTo>
                  <a:moveTo>
                    <a:pt x="6651" y="5442"/>
                  </a:moveTo>
                  <a:cubicBezTo>
                    <a:pt x="5790" y="5084"/>
                    <a:pt x="4993" y="4609"/>
                    <a:pt x="4263" y="4050"/>
                  </a:cubicBezTo>
                  <a:cubicBezTo>
                    <a:pt x="5606" y="2749"/>
                    <a:pt x="7332" y="1851"/>
                    <a:pt x="9255" y="1531"/>
                  </a:cubicBezTo>
                  <a:cubicBezTo>
                    <a:pt x="8175" y="2610"/>
                    <a:pt x="7286" y="3939"/>
                    <a:pt x="6651" y="5442"/>
                  </a:cubicBezTo>
                  <a:moveTo>
                    <a:pt x="10451" y="1411"/>
                  </a:moveTo>
                  <a:lnTo>
                    <a:pt x="10451" y="6253"/>
                  </a:lnTo>
                  <a:cubicBezTo>
                    <a:pt x="9352" y="6217"/>
                    <a:pt x="8296" y="6021"/>
                    <a:pt x="7303" y="5681"/>
                  </a:cubicBezTo>
                  <a:cubicBezTo>
                    <a:pt x="8029" y="3972"/>
                    <a:pt x="9101" y="2507"/>
                    <a:pt x="10415" y="1413"/>
                  </a:cubicBezTo>
                  <a:cubicBezTo>
                    <a:pt x="10427" y="1412"/>
                    <a:pt x="10439" y="1411"/>
                    <a:pt x="10451" y="1411"/>
                  </a:cubicBezTo>
                  <a:moveTo>
                    <a:pt x="12344" y="1531"/>
                  </a:moveTo>
                  <a:cubicBezTo>
                    <a:pt x="14267" y="1851"/>
                    <a:pt x="15993" y="2749"/>
                    <a:pt x="17336" y="4050"/>
                  </a:cubicBezTo>
                  <a:cubicBezTo>
                    <a:pt x="16606" y="4609"/>
                    <a:pt x="15809" y="5084"/>
                    <a:pt x="14948" y="5442"/>
                  </a:cubicBezTo>
                  <a:cubicBezTo>
                    <a:pt x="14313" y="3939"/>
                    <a:pt x="13424" y="2610"/>
                    <a:pt x="12344" y="1531"/>
                  </a:cubicBezTo>
                  <a:moveTo>
                    <a:pt x="11184" y="1413"/>
                  </a:moveTo>
                  <a:cubicBezTo>
                    <a:pt x="12498" y="2507"/>
                    <a:pt x="13570" y="3972"/>
                    <a:pt x="14296" y="5681"/>
                  </a:cubicBezTo>
                  <a:cubicBezTo>
                    <a:pt x="13303" y="6021"/>
                    <a:pt x="12247" y="6217"/>
                    <a:pt x="11148" y="6253"/>
                  </a:cubicBezTo>
                  <a:lnTo>
                    <a:pt x="11148" y="1411"/>
                  </a:lnTo>
                  <a:cubicBezTo>
                    <a:pt x="11160" y="1411"/>
                    <a:pt x="11172" y="1412"/>
                    <a:pt x="11184" y="1413"/>
                  </a:cubicBezTo>
                  <a:moveTo>
                    <a:pt x="10414" y="20186"/>
                  </a:moveTo>
                  <a:cubicBezTo>
                    <a:pt x="9256" y="19223"/>
                    <a:pt x="8285" y="17970"/>
                    <a:pt x="7574" y="16516"/>
                  </a:cubicBezTo>
                  <a:cubicBezTo>
                    <a:pt x="8486" y="16231"/>
                    <a:pt x="9453" y="16075"/>
                    <a:pt x="10451" y="16043"/>
                  </a:cubicBezTo>
                  <a:lnTo>
                    <a:pt x="10451" y="20188"/>
                  </a:lnTo>
                  <a:cubicBezTo>
                    <a:pt x="10451" y="20188"/>
                    <a:pt x="10414" y="20186"/>
                    <a:pt x="10414" y="20186"/>
                  </a:cubicBezTo>
                  <a:close/>
                  <a:moveTo>
                    <a:pt x="20188" y="10451"/>
                  </a:moveTo>
                  <a:lnTo>
                    <a:pt x="16010" y="10451"/>
                  </a:lnTo>
                  <a:cubicBezTo>
                    <a:pt x="15972" y="8908"/>
                    <a:pt x="15698" y="7433"/>
                    <a:pt x="15211" y="6084"/>
                  </a:cubicBezTo>
                  <a:cubicBezTo>
                    <a:pt x="16151" y="5691"/>
                    <a:pt x="17020" y="5170"/>
                    <a:pt x="17814" y="4553"/>
                  </a:cubicBezTo>
                  <a:cubicBezTo>
                    <a:pt x="19223" y="6135"/>
                    <a:pt x="20105" y="8190"/>
                    <a:pt x="20188" y="10451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450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D6D9-AF8A-4782-8C1A-91D120865903}" type="datetime1">
              <a:rPr lang="en-US" smtClean="0"/>
              <a:t>2/22/2017</a:t>
            </a:fld>
            <a:endParaRPr lang="en-US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  <p:sp>
        <p:nvSpPr>
          <p:cNvPr id="8" name="Unvan 1"/>
          <p:cNvSpPr txBox="1">
            <a:spLocks/>
          </p:cNvSpPr>
          <p:nvPr/>
        </p:nvSpPr>
        <p:spPr>
          <a:xfrm>
            <a:off x="1097280" y="72636"/>
            <a:ext cx="10058400" cy="627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KÜME FAALİYET TAKVİMİ</a:t>
            </a:r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407697"/>
              </p:ext>
            </p:extLst>
          </p:nvPr>
        </p:nvGraphicFramePr>
        <p:xfrm>
          <a:off x="1097275" y="694027"/>
          <a:ext cx="10058393" cy="5390599"/>
        </p:xfrm>
        <a:graphic>
          <a:graphicData uri="http://schemas.openxmlformats.org/drawingml/2006/table">
            <a:tbl>
              <a:tblPr/>
              <a:tblGrid>
                <a:gridCol w="3554290">
                  <a:extLst>
                    <a:ext uri="{9D8B030D-6E8A-4147-A177-3AD203B41FA5}">
                      <a16:colId xmlns:a16="http://schemas.microsoft.com/office/drawing/2014/main" val="403242606"/>
                    </a:ext>
                  </a:extLst>
                </a:gridCol>
                <a:gridCol w="183053">
                  <a:extLst>
                    <a:ext uri="{9D8B030D-6E8A-4147-A177-3AD203B41FA5}">
                      <a16:colId xmlns:a16="http://schemas.microsoft.com/office/drawing/2014/main" val="1355225554"/>
                    </a:ext>
                  </a:extLst>
                </a:gridCol>
                <a:gridCol w="183053">
                  <a:extLst>
                    <a:ext uri="{9D8B030D-6E8A-4147-A177-3AD203B41FA5}">
                      <a16:colId xmlns:a16="http://schemas.microsoft.com/office/drawing/2014/main" val="2266277861"/>
                    </a:ext>
                  </a:extLst>
                </a:gridCol>
                <a:gridCol w="183053">
                  <a:extLst>
                    <a:ext uri="{9D8B030D-6E8A-4147-A177-3AD203B41FA5}">
                      <a16:colId xmlns:a16="http://schemas.microsoft.com/office/drawing/2014/main" val="582909944"/>
                    </a:ext>
                  </a:extLst>
                </a:gridCol>
                <a:gridCol w="183053">
                  <a:extLst>
                    <a:ext uri="{9D8B030D-6E8A-4147-A177-3AD203B41FA5}">
                      <a16:colId xmlns:a16="http://schemas.microsoft.com/office/drawing/2014/main" val="1496768662"/>
                    </a:ext>
                  </a:extLst>
                </a:gridCol>
                <a:gridCol w="183053">
                  <a:extLst>
                    <a:ext uri="{9D8B030D-6E8A-4147-A177-3AD203B41FA5}">
                      <a16:colId xmlns:a16="http://schemas.microsoft.com/office/drawing/2014/main" val="3475875658"/>
                    </a:ext>
                  </a:extLst>
                </a:gridCol>
                <a:gridCol w="183053">
                  <a:extLst>
                    <a:ext uri="{9D8B030D-6E8A-4147-A177-3AD203B41FA5}">
                      <a16:colId xmlns:a16="http://schemas.microsoft.com/office/drawing/2014/main" val="2977749843"/>
                    </a:ext>
                  </a:extLst>
                </a:gridCol>
                <a:gridCol w="143010">
                  <a:extLst>
                    <a:ext uri="{9D8B030D-6E8A-4147-A177-3AD203B41FA5}">
                      <a16:colId xmlns:a16="http://schemas.microsoft.com/office/drawing/2014/main" val="466696370"/>
                    </a:ext>
                  </a:extLst>
                </a:gridCol>
                <a:gridCol w="160172">
                  <a:extLst>
                    <a:ext uri="{9D8B030D-6E8A-4147-A177-3AD203B41FA5}">
                      <a16:colId xmlns:a16="http://schemas.microsoft.com/office/drawing/2014/main" val="357988961"/>
                    </a:ext>
                  </a:extLst>
                </a:gridCol>
                <a:gridCol w="183053">
                  <a:extLst>
                    <a:ext uri="{9D8B030D-6E8A-4147-A177-3AD203B41FA5}">
                      <a16:colId xmlns:a16="http://schemas.microsoft.com/office/drawing/2014/main" val="1847278686"/>
                    </a:ext>
                  </a:extLst>
                </a:gridCol>
                <a:gridCol w="183053">
                  <a:extLst>
                    <a:ext uri="{9D8B030D-6E8A-4147-A177-3AD203B41FA5}">
                      <a16:colId xmlns:a16="http://schemas.microsoft.com/office/drawing/2014/main" val="4153087054"/>
                    </a:ext>
                  </a:extLst>
                </a:gridCol>
                <a:gridCol w="183053">
                  <a:extLst>
                    <a:ext uri="{9D8B030D-6E8A-4147-A177-3AD203B41FA5}">
                      <a16:colId xmlns:a16="http://schemas.microsoft.com/office/drawing/2014/main" val="1433192852"/>
                    </a:ext>
                  </a:extLst>
                </a:gridCol>
                <a:gridCol w="183053">
                  <a:extLst>
                    <a:ext uri="{9D8B030D-6E8A-4147-A177-3AD203B41FA5}">
                      <a16:colId xmlns:a16="http://schemas.microsoft.com/office/drawing/2014/main" val="1475712187"/>
                    </a:ext>
                  </a:extLst>
                </a:gridCol>
                <a:gridCol w="160172">
                  <a:extLst>
                    <a:ext uri="{9D8B030D-6E8A-4147-A177-3AD203B41FA5}">
                      <a16:colId xmlns:a16="http://schemas.microsoft.com/office/drawing/2014/main" val="749823931"/>
                    </a:ext>
                  </a:extLst>
                </a:gridCol>
                <a:gridCol w="183053">
                  <a:extLst>
                    <a:ext uri="{9D8B030D-6E8A-4147-A177-3AD203B41FA5}">
                      <a16:colId xmlns:a16="http://schemas.microsoft.com/office/drawing/2014/main" val="2549530733"/>
                    </a:ext>
                  </a:extLst>
                </a:gridCol>
                <a:gridCol w="183053">
                  <a:extLst>
                    <a:ext uri="{9D8B030D-6E8A-4147-A177-3AD203B41FA5}">
                      <a16:colId xmlns:a16="http://schemas.microsoft.com/office/drawing/2014/main" val="1864085256"/>
                    </a:ext>
                  </a:extLst>
                </a:gridCol>
                <a:gridCol w="183053">
                  <a:extLst>
                    <a:ext uri="{9D8B030D-6E8A-4147-A177-3AD203B41FA5}">
                      <a16:colId xmlns:a16="http://schemas.microsoft.com/office/drawing/2014/main" val="2622199711"/>
                    </a:ext>
                  </a:extLst>
                </a:gridCol>
                <a:gridCol w="183053">
                  <a:extLst>
                    <a:ext uri="{9D8B030D-6E8A-4147-A177-3AD203B41FA5}">
                      <a16:colId xmlns:a16="http://schemas.microsoft.com/office/drawing/2014/main" val="1574744905"/>
                    </a:ext>
                  </a:extLst>
                </a:gridCol>
                <a:gridCol w="183053">
                  <a:extLst>
                    <a:ext uri="{9D8B030D-6E8A-4147-A177-3AD203B41FA5}">
                      <a16:colId xmlns:a16="http://schemas.microsoft.com/office/drawing/2014/main" val="784410809"/>
                    </a:ext>
                  </a:extLst>
                </a:gridCol>
                <a:gridCol w="183053">
                  <a:extLst>
                    <a:ext uri="{9D8B030D-6E8A-4147-A177-3AD203B41FA5}">
                      <a16:colId xmlns:a16="http://schemas.microsoft.com/office/drawing/2014/main" val="2972717902"/>
                    </a:ext>
                  </a:extLst>
                </a:gridCol>
                <a:gridCol w="183053">
                  <a:extLst>
                    <a:ext uri="{9D8B030D-6E8A-4147-A177-3AD203B41FA5}">
                      <a16:colId xmlns:a16="http://schemas.microsoft.com/office/drawing/2014/main" val="124241116"/>
                    </a:ext>
                  </a:extLst>
                </a:gridCol>
                <a:gridCol w="183053">
                  <a:extLst>
                    <a:ext uri="{9D8B030D-6E8A-4147-A177-3AD203B41FA5}">
                      <a16:colId xmlns:a16="http://schemas.microsoft.com/office/drawing/2014/main" val="688737335"/>
                    </a:ext>
                  </a:extLst>
                </a:gridCol>
                <a:gridCol w="183053">
                  <a:extLst>
                    <a:ext uri="{9D8B030D-6E8A-4147-A177-3AD203B41FA5}">
                      <a16:colId xmlns:a16="http://schemas.microsoft.com/office/drawing/2014/main" val="1272409597"/>
                    </a:ext>
                  </a:extLst>
                </a:gridCol>
                <a:gridCol w="183053">
                  <a:extLst>
                    <a:ext uri="{9D8B030D-6E8A-4147-A177-3AD203B41FA5}">
                      <a16:colId xmlns:a16="http://schemas.microsoft.com/office/drawing/2014/main" val="2247205117"/>
                    </a:ext>
                  </a:extLst>
                </a:gridCol>
                <a:gridCol w="183053">
                  <a:extLst>
                    <a:ext uri="{9D8B030D-6E8A-4147-A177-3AD203B41FA5}">
                      <a16:colId xmlns:a16="http://schemas.microsoft.com/office/drawing/2014/main" val="1672167079"/>
                    </a:ext>
                  </a:extLst>
                </a:gridCol>
                <a:gridCol w="183053">
                  <a:extLst>
                    <a:ext uri="{9D8B030D-6E8A-4147-A177-3AD203B41FA5}">
                      <a16:colId xmlns:a16="http://schemas.microsoft.com/office/drawing/2014/main" val="2353636322"/>
                    </a:ext>
                  </a:extLst>
                </a:gridCol>
                <a:gridCol w="183053">
                  <a:extLst>
                    <a:ext uri="{9D8B030D-6E8A-4147-A177-3AD203B41FA5}">
                      <a16:colId xmlns:a16="http://schemas.microsoft.com/office/drawing/2014/main" val="613457564"/>
                    </a:ext>
                  </a:extLst>
                </a:gridCol>
                <a:gridCol w="183053">
                  <a:extLst>
                    <a:ext uri="{9D8B030D-6E8A-4147-A177-3AD203B41FA5}">
                      <a16:colId xmlns:a16="http://schemas.microsoft.com/office/drawing/2014/main" val="787743973"/>
                    </a:ext>
                  </a:extLst>
                </a:gridCol>
                <a:gridCol w="183053">
                  <a:extLst>
                    <a:ext uri="{9D8B030D-6E8A-4147-A177-3AD203B41FA5}">
                      <a16:colId xmlns:a16="http://schemas.microsoft.com/office/drawing/2014/main" val="2592532030"/>
                    </a:ext>
                  </a:extLst>
                </a:gridCol>
                <a:gridCol w="183053">
                  <a:extLst>
                    <a:ext uri="{9D8B030D-6E8A-4147-A177-3AD203B41FA5}">
                      <a16:colId xmlns:a16="http://schemas.microsoft.com/office/drawing/2014/main" val="1901209445"/>
                    </a:ext>
                  </a:extLst>
                </a:gridCol>
                <a:gridCol w="183053">
                  <a:extLst>
                    <a:ext uri="{9D8B030D-6E8A-4147-A177-3AD203B41FA5}">
                      <a16:colId xmlns:a16="http://schemas.microsoft.com/office/drawing/2014/main" val="3821349610"/>
                    </a:ext>
                  </a:extLst>
                </a:gridCol>
                <a:gridCol w="183053">
                  <a:extLst>
                    <a:ext uri="{9D8B030D-6E8A-4147-A177-3AD203B41FA5}">
                      <a16:colId xmlns:a16="http://schemas.microsoft.com/office/drawing/2014/main" val="352684942"/>
                    </a:ext>
                  </a:extLst>
                </a:gridCol>
                <a:gridCol w="183053">
                  <a:extLst>
                    <a:ext uri="{9D8B030D-6E8A-4147-A177-3AD203B41FA5}">
                      <a16:colId xmlns:a16="http://schemas.microsoft.com/office/drawing/2014/main" val="3891847078"/>
                    </a:ext>
                  </a:extLst>
                </a:gridCol>
                <a:gridCol w="183053">
                  <a:extLst>
                    <a:ext uri="{9D8B030D-6E8A-4147-A177-3AD203B41FA5}">
                      <a16:colId xmlns:a16="http://schemas.microsoft.com/office/drawing/2014/main" val="2038480048"/>
                    </a:ext>
                  </a:extLst>
                </a:gridCol>
                <a:gridCol w="183053">
                  <a:extLst>
                    <a:ext uri="{9D8B030D-6E8A-4147-A177-3AD203B41FA5}">
                      <a16:colId xmlns:a16="http://schemas.microsoft.com/office/drawing/2014/main" val="1237229530"/>
                    </a:ext>
                  </a:extLst>
                </a:gridCol>
                <a:gridCol w="183053">
                  <a:extLst>
                    <a:ext uri="{9D8B030D-6E8A-4147-A177-3AD203B41FA5}">
                      <a16:colId xmlns:a16="http://schemas.microsoft.com/office/drawing/2014/main" val="1616673140"/>
                    </a:ext>
                  </a:extLst>
                </a:gridCol>
                <a:gridCol w="183053">
                  <a:extLst>
                    <a:ext uri="{9D8B030D-6E8A-4147-A177-3AD203B41FA5}">
                      <a16:colId xmlns:a16="http://schemas.microsoft.com/office/drawing/2014/main" val="3152698034"/>
                    </a:ext>
                  </a:extLst>
                </a:gridCol>
              </a:tblGrid>
              <a:tr h="241787">
                <a:tc gridSpan="37"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"ÖRME KONFEKSİYON SEKTÖRÜNÜN REKABET GÜCÜNÜN ARTIRILMASI" UR-GE PROJESİ FAALİYET TAKVİMİ </a:t>
                      </a:r>
                    </a:p>
                  </a:txBody>
                  <a:tcPr marL="4649" marR="4649" marT="46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024957"/>
                  </a:ext>
                </a:extLst>
              </a:tr>
              <a:tr h="9764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tr-T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4649" marR="4649" marT="46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tr-T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4649" marR="4649" marT="46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tr-T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4649" marR="4649" marT="46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tr-T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4649" marR="4649" marT="46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1309090"/>
                  </a:ext>
                </a:extLst>
              </a:tr>
              <a:tr h="1022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4649" marR="4649" marT="46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marL="4649" marR="4649" marT="46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Ş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marL="4649" marR="4649" marT="46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Ş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marL="4649" marR="4649" marT="46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Ş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506501"/>
                  </a:ext>
                </a:extLst>
              </a:tr>
              <a:tr h="185990"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İhtiyaç Analizi</a:t>
                      </a:r>
                    </a:p>
                  </a:txBody>
                  <a:tcPr marL="4649" marR="4649" marT="46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002557"/>
                  </a:ext>
                </a:extLst>
              </a:tr>
              <a:tr h="185990"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1.Sektörel Teknik/Teorik Eğitimler </a:t>
                      </a:r>
                    </a:p>
                  </a:txBody>
                  <a:tcPr marL="4649" marR="4649" marT="46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1" u="none" strike="noStrike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1" u="none" strike="noStrike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1" u="none" strike="noStrike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1" u="none" strike="noStrike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1" u="none" strike="noStrike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1" u="none" strike="noStrike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1" u="none" strike="noStrike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234850"/>
                  </a:ext>
                </a:extLst>
              </a:tr>
              <a:tr h="185990"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1.1. Hazırgiyim Sektöründe Yer Alan Firmaların Ar-Ge ve Tasarım Standartlarının Geliştirilmesi</a:t>
                      </a:r>
                    </a:p>
                  </a:txBody>
                  <a:tcPr marL="4649" marR="4649" marT="46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0538302"/>
                  </a:ext>
                </a:extLst>
              </a:tr>
              <a:tr h="185990"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1.2. Trendler (Kumaş Teknolojileri, Baskı Teknolojileri, Nakış ve Aksesuar Trendleri vb.)</a:t>
                      </a:r>
                    </a:p>
                  </a:txBody>
                  <a:tcPr marL="4649" marR="4649" marT="46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3142211"/>
                  </a:ext>
                </a:extLst>
              </a:tr>
              <a:tr h="185990"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1.3. Hedef Pazarlardaki Markalar ve Marka Kimliklerinin Araştırılması</a:t>
                      </a:r>
                    </a:p>
                  </a:txBody>
                  <a:tcPr marL="4649" marR="4649" marT="46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950594"/>
                  </a:ext>
                </a:extLst>
              </a:tr>
              <a:tr h="185990"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Teknik Süreç İyileştirme Danışmanlıkları</a:t>
                      </a:r>
                    </a:p>
                  </a:txBody>
                  <a:tcPr marL="4649" marR="4649" marT="46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287623"/>
                  </a:ext>
                </a:extLst>
              </a:tr>
              <a:tr h="185990"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2.1.İş ve Üretim verimliliğinin analizi ve etkinliğin artırılması ile kapasite kullanımının artırılması</a:t>
                      </a:r>
                    </a:p>
                  </a:txBody>
                  <a:tcPr marL="4649" marR="4649" marT="46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7885680"/>
                  </a:ext>
                </a:extLst>
              </a:tr>
              <a:tr h="185990"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2.1.1.Üretim Süreçleri ve Operasyonlarda Maliyet Optimizasyonu ve Verimlilik</a:t>
                      </a:r>
                    </a:p>
                  </a:txBody>
                  <a:tcPr marL="4649" marR="4649" marT="46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465747"/>
                  </a:ext>
                </a:extLst>
              </a:tr>
              <a:tr h="297584"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2.1.2.Verimlilik Odaklı Yönetim Bakış Açısı ile Departmanlar Bazında Etkinlik Analizi Birimler Arası İletişim ve Performans Takibi (Müşteri Temsilcisi, Modelhane ve Üretim Planlama İletişim Verimliliği ve Operasyonların Maksimizasyonu)</a:t>
                      </a:r>
                    </a:p>
                  </a:txBody>
                  <a:tcPr marL="4649" marR="4649" marT="46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228231"/>
                  </a:ext>
                </a:extLst>
              </a:tr>
              <a:tr h="185990"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2.1.3.Modelhane Yapısının Analizi ve Verimliliğinin Artırılması</a:t>
                      </a:r>
                    </a:p>
                  </a:txBody>
                  <a:tcPr marL="4649" marR="4649" marT="46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694598"/>
                  </a:ext>
                </a:extLst>
              </a:tr>
              <a:tr h="185990"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2.2.İhracat pazarlaması ve pazar çeşitliliğinin artırılması odaklı koleksiyon hazırlığı-mevcut tasarımcı ve modelhane ekiplerine yönelik</a:t>
                      </a:r>
                    </a:p>
                  </a:txBody>
                  <a:tcPr marL="4649" marR="4649" marT="46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443274"/>
                  </a:ext>
                </a:extLst>
              </a:tr>
              <a:tr h="185990"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2.2.1.Dünya Markalarına ihracata yönelik sunum teknikleri, koleksiyon hazırlama</a:t>
                      </a:r>
                    </a:p>
                  </a:txBody>
                  <a:tcPr marL="4649" marR="4649" marT="46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000000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000000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000000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000000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660436"/>
                  </a:ext>
                </a:extLst>
              </a:tr>
              <a:tr h="185990"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2.3.Pazar Araştırması</a:t>
                      </a:r>
                    </a:p>
                  </a:txBody>
                  <a:tcPr marL="4649" marR="4649" marT="46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424961"/>
                  </a:ext>
                </a:extLst>
              </a:tr>
              <a:tr h="185990"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2.3.1.Büyüyen global markalara yatırım ile markalaşma ve ihracat olanaklarının araştırılması</a:t>
                      </a:r>
                    </a:p>
                  </a:txBody>
                  <a:tcPr marL="4649" marR="4649" marT="46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000000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000000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000000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000000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000000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000000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007068"/>
                  </a:ext>
                </a:extLst>
              </a:tr>
              <a:tr h="185990"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2.4. İletişim Danışmanlığı</a:t>
                      </a:r>
                    </a:p>
                  </a:txBody>
                  <a:tcPr marL="4649" marR="4649" marT="46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721776"/>
                  </a:ext>
                </a:extLst>
              </a:tr>
              <a:tr h="185990"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3.Yurtdışı Pazarlama Faaliyetleri</a:t>
                      </a:r>
                    </a:p>
                  </a:txBody>
                  <a:tcPr marL="4649" marR="4649" marT="46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5657846"/>
                  </a:ext>
                </a:extLst>
              </a:tr>
              <a:tr h="185990"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3.1.Avrupa Ülkeleri Ticaret Heyeti I-Almanya Odaklı </a:t>
                      </a:r>
                    </a:p>
                  </a:txBody>
                  <a:tcPr marL="4649" marR="4649" marT="46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2340440"/>
                  </a:ext>
                </a:extLst>
              </a:tr>
              <a:tr h="185990"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3.2.Avrupa Ülkeleri Ticaret Heyeti II-İngiltere Odaklı </a:t>
                      </a:r>
                    </a:p>
                  </a:txBody>
                  <a:tcPr marL="4649" marR="4649" marT="46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559225"/>
                  </a:ext>
                </a:extLst>
              </a:tr>
              <a:tr h="185990"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3.3.Avrupa Ülkeleri Ticaret Heyeti III-İspanya </a:t>
                      </a:r>
                    </a:p>
                  </a:txBody>
                  <a:tcPr marL="4649" marR="4649" marT="46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109672"/>
                  </a:ext>
                </a:extLst>
              </a:tr>
              <a:tr h="185990"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3.4.İskandinav Ülkeleri Ticaret Heyeti </a:t>
                      </a:r>
                    </a:p>
                  </a:txBody>
                  <a:tcPr marL="4649" marR="4649" marT="46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751667"/>
                  </a:ext>
                </a:extLst>
              </a:tr>
              <a:tr h="185990"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3.5. Kumaş Fuarı Ziyareti (Intertextile Shangai Uzak Doğu veya Paris Tex World vb.) </a:t>
                      </a:r>
                    </a:p>
                  </a:txBody>
                  <a:tcPr marL="4649" marR="4649" marT="46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473048"/>
                  </a:ext>
                </a:extLst>
              </a:tr>
              <a:tr h="185990"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3.6. Amerika Ticaret Heyeti </a:t>
                      </a:r>
                    </a:p>
                  </a:txBody>
                  <a:tcPr marL="4649" marR="4649" marT="46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3318369"/>
                  </a:ext>
                </a:extLst>
              </a:tr>
              <a:tr h="185990"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4.Alım Heyeti</a:t>
                      </a:r>
                    </a:p>
                  </a:txBody>
                  <a:tcPr marL="4649" marR="4649" marT="46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756331"/>
                  </a:ext>
                </a:extLst>
              </a:tr>
              <a:tr h="185990"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1.Avrupa Ülkeleri (Almanya, İngiltere, Hollanda, İspanya) Alım Heyeti</a:t>
                      </a:r>
                    </a:p>
                  </a:txBody>
                  <a:tcPr marL="4649" marR="4649" marT="46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534985"/>
                  </a:ext>
                </a:extLst>
              </a:tr>
              <a:tr h="185990"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2.İskandinav Ülkeleri Alım Heyeti (Norveç, İsveç, Danimarka)</a:t>
                      </a:r>
                    </a:p>
                  </a:txBody>
                  <a:tcPr marL="4649" marR="4649" marT="46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607575"/>
                  </a:ext>
                </a:extLst>
              </a:tr>
              <a:tr h="185990"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3.Amerika Alım Heyeti </a:t>
                      </a:r>
                    </a:p>
                  </a:txBody>
                  <a:tcPr marL="4649" marR="4649" marT="46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600" b="0" i="0" u="none" strike="noStrike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49" marR="4649" marT="46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5908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1680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80" y="16881"/>
            <a:ext cx="10058400" cy="136748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z="440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Küme Faaliyetlerimiz  </a:t>
            </a:r>
            <a:br>
              <a:rPr lang="tr-TR" sz="440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tr-TR" b="1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KÜME YOL HARİTASI 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B16D-E65D-46EE-B564-040F4897132B}" type="datetime1">
              <a:rPr lang="en-US" smtClean="0"/>
              <a:t>2/22/2017</a:t>
            </a:fld>
            <a:endParaRPr lang="en-US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  <p:sp>
        <p:nvSpPr>
          <p:cNvPr id="23" name="Rectangle 6"/>
          <p:cNvSpPr/>
          <p:nvPr/>
        </p:nvSpPr>
        <p:spPr bwMode="auto">
          <a:xfrm>
            <a:off x="-190505" y="0"/>
            <a:ext cx="11568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ms-MY" sz="6000" dirty="0">
                <a:solidFill>
                  <a:schemeClr val="tx2">
                    <a:lumMod val="75000"/>
                  </a:schemeClr>
                </a:solidFill>
                <a:latin typeface="Source Sans Pro" pitchFamily="34" charset="0"/>
                <a:ea typeface="Open Sans Light" pitchFamily="34" charset="0"/>
                <a:cs typeface="Open Sans Light" pitchFamily="34" charset="0"/>
              </a:rPr>
              <a:t>0</a:t>
            </a:r>
            <a:r>
              <a:rPr lang="tr-TR" sz="6000" dirty="0">
                <a:solidFill>
                  <a:schemeClr val="tx2">
                    <a:lumMod val="75000"/>
                  </a:schemeClr>
                </a:solidFill>
                <a:latin typeface="Source Sans Pro" pitchFamily="34" charset="0"/>
                <a:ea typeface="Open Sans Light" pitchFamily="34" charset="0"/>
                <a:cs typeface="Open Sans Light" pitchFamily="34" charset="0"/>
              </a:rPr>
              <a:t>3</a:t>
            </a:r>
            <a:endParaRPr lang="en-US" sz="6000" dirty="0">
              <a:solidFill>
                <a:schemeClr val="tx2">
                  <a:lumMod val="75000"/>
                </a:schemeClr>
              </a:solidFill>
              <a:latin typeface="Source Sans Pro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26" name="Rectangle 13"/>
          <p:cNvSpPr/>
          <p:nvPr/>
        </p:nvSpPr>
        <p:spPr>
          <a:xfrm>
            <a:off x="0" y="1539383"/>
            <a:ext cx="12192000" cy="644257"/>
          </a:xfrm>
          <a:prstGeom prst="rect">
            <a:avLst/>
          </a:prstGeom>
          <a:solidFill>
            <a:schemeClr val="tx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latin typeface="Source Sans Pro" pitchFamily="34" charset="0"/>
            </a:endParaRPr>
          </a:p>
        </p:txBody>
      </p:sp>
      <p:grpSp>
        <p:nvGrpSpPr>
          <p:cNvPr id="7" name="Grup 6"/>
          <p:cNvGrpSpPr/>
          <p:nvPr/>
        </p:nvGrpSpPr>
        <p:grpSpPr>
          <a:xfrm>
            <a:off x="3433124" y="1619387"/>
            <a:ext cx="6308951" cy="489381"/>
            <a:chOff x="537524" y="3262226"/>
            <a:chExt cx="6308951" cy="489381"/>
          </a:xfrm>
        </p:grpSpPr>
        <p:sp>
          <p:nvSpPr>
            <p:cNvPr id="47" name="Rectangle 2"/>
            <p:cNvSpPr/>
            <p:nvPr/>
          </p:nvSpPr>
          <p:spPr bwMode="auto">
            <a:xfrm>
              <a:off x="1085756" y="3262226"/>
              <a:ext cx="576071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tr-TR" sz="2400" b="1" dirty="0">
                  <a:solidFill>
                    <a:schemeClr val="tx2">
                      <a:lumMod val="50000"/>
                    </a:schemeClr>
                  </a:solidFill>
                  <a:latin typeface="Source Sans Pro" pitchFamily="34" charset="0"/>
                  <a:ea typeface="Open Sans Light" pitchFamily="34" charset="0"/>
                  <a:cs typeface="Open Sans Light" pitchFamily="34" charset="0"/>
                </a:rPr>
                <a:t>Sektörel Teknik / Teorik Eğitimler </a:t>
              </a:r>
              <a:endParaRPr lang="en-US" sz="2400" b="1" dirty="0">
                <a:solidFill>
                  <a:schemeClr val="tx2">
                    <a:lumMod val="50000"/>
                  </a:schemeClr>
                </a:solidFill>
                <a:latin typeface="Source Sans Pro" pitchFamily="34" charset="0"/>
              </a:endParaRPr>
            </a:p>
          </p:txBody>
        </p:sp>
        <p:grpSp>
          <p:nvGrpSpPr>
            <p:cNvPr id="58" name="Grup 57"/>
            <p:cNvGrpSpPr/>
            <p:nvPr/>
          </p:nvGrpSpPr>
          <p:grpSpPr>
            <a:xfrm>
              <a:off x="537524" y="3339337"/>
              <a:ext cx="548232" cy="412270"/>
              <a:chOff x="4800600" y="2786064"/>
              <a:chExt cx="345680" cy="259951"/>
            </a:xfrm>
          </p:grpSpPr>
          <p:sp>
            <p:nvSpPr>
              <p:cNvPr id="59" name="AutoShape 43"/>
              <p:cNvSpPr>
                <a:spLocks/>
              </p:cNvSpPr>
              <p:nvPr/>
            </p:nvSpPr>
            <p:spPr bwMode="auto">
              <a:xfrm>
                <a:off x="4800600" y="2786064"/>
                <a:ext cx="333968" cy="23999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951" y="9367"/>
                    </a:moveTo>
                    <a:cubicBezTo>
                      <a:pt x="10901" y="9383"/>
                      <a:pt x="10851" y="9391"/>
                      <a:pt x="10800" y="9391"/>
                    </a:cubicBezTo>
                    <a:cubicBezTo>
                      <a:pt x="10748" y="9391"/>
                      <a:pt x="10698" y="9383"/>
                      <a:pt x="10648" y="9367"/>
                    </a:cubicBezTo>
                    <a:lnTo>
                      <a:pt x="1873" y="6550"/>
                    </a:lnTo>
                    <a:cubicBezTo>
                      <a:pt x="1566" y="6452"/>
                      <a:pt x="1349" y="6072"/>
                      <a:pt x="1349" y="5634"/>
                    </a:cubicBezTo>
                    <a:cubicBezTo>
                      <a:pt x="1349" y="5197"/>
                      <a:pt x="1566" y="4817"/>
                      <a:pt x="1873" y="4719"/>
                    </a:cubicBezTo>
                    <a:lnTo>
                      <a:pt x="10648" y="1902"/>
                    </a:lnTo>
                    <a:cubicBezTo>
                      <a:pt x="10698" y="1886"/>
                      <a:pt x="10748" y="1878"/>
                      <a:pt x="10800" y="1878"/>
                    </a:cubicBezTo>
                    <a:cubicBezTo>
                      <a:pt x="10851" y="1878"/>
                      <a:pt x="10901" y="1886"/>
                      <a:pt x="10951" y="1902"/>
                    </a:cubicBezTo>
                    <a:lnTo>
                      <a:pt x="19726" y="4719"/>
                    </a:lnTo>
                    <a:cubicBezTo>
                      <a:pt x="20033" y="4817"/>
                      <a:pt x="20249" y="5197"/>
                      <a:pt x="20249" y="5634"/>
                    </a:cubicBezTo>
                    <a:cubicBezTo>
                      <a:pt x="20249" y="6072"/>
                      <a:pt x="20033" y="6452"/>
                      <a:pt x="19726" y="6550"/>
                    </a:cubicBezTo>
                    <a:cubicBezTo>
                      <a:pt x="19726" y="6550"/>
                      <a:pt x="10951" y="9367"/>
                      <a:pt x="10951" y="9367"/>
                    </a:cubicBezTo>
                    <a:close/>
                    <a:moveTo>
                      <a:pt x="16874" y="16904"/>
                    </a:moveTo>
                    <a:cubicBezTo>
                      <a:pt x="16874" y="17942"/>
                      <a:pt x="14849" y="19721"/>
                      <a:pt x="10800" y="19721"/>
                    </a:cubicBezTo>
                    <a:cubicBezTo>
                      <a:pt x="6749" y="19721"/>
                      <a:pt x="4724" y="17942"/>
                      <a:pt x="4724" y="16904"/>
                    </a:cubicBezTo>
                    <a:lnTo>
                      <a:pt x="4724" y="9394"/>
                    </a:lnTo>
                    <a:lnTo>
                      <a:pt x="10353" y="11200"/>
                    </a:lnTo>
                    <a:cubicBezTo>
                      <a:pt x="10501" y="11246"/>
                      <a:pt x="10651" y="11269"/>
                      <a:pt x="10800" y="11269"/>
                    </a:cubicBezTo>
                    <a:cubicBezTo>
                      <a:pt x="10949" y="11269"/>
                      <a:pt x="11098" y="11246"/>
                      <a:pt x="11255" y="11198"/>
                    </a:cubicBezTo>
                    <a:lnTo>
                      <a:pt x="16874" y="9394"/>
                    </a:lnTo>
                    <a:cubicBezTo>
                      <a:pt x="16874" y="9394"/>
                      <a:pt x="16874" y="16904"/>
                      <a:pt x="16874" y="16904"/>
                    </a:cubicBezTo>
                    <a:close/>
                    <a:moveTo>
                      <a:pt x="21600" y="5634"/>
                    </a:moveTo>
                    <a:cubicBezTo>
                      <a:pt x="21600" y="4314"/>
                      <a:pt x="20954" y="3185"/>
                      <a:pt x="20030" y="2888"/>
                    </a:cubicBezTo>
                    <a:lnTo>
                      <a:pt x="11246" y="68"/>
                    </a:lnTo>
                    <a:cubicBezTo>
                      <a:pt x="11098" y="22"/>
                      <a:pt x="10949" y="0"/>
                      <a:pt x="10800" y="0"/>
                    </a:cubicBezTo>
                    <a:cubicBezTo>
                      <a:pt x="10651" y="0"/>
                      <a:pt x="10501" y="22"/>
                      <a:pt x="10344" y="71"/>
                    </a:cubicBezTo>
                    <a:lnTo>
                      <a:pt x="1570" y="2888"/>
                    </a:lnTo>
                    <a:cubicBezTo>
                      <a:pt x="645" y="3185"/>
                      <a:pt x="0" y="4314"/>
                      <a:pt x="0" y="5634"/>
                    </a:cubicBezTo>
                    <a:cubicBezTo>
                      <a:pt x="0" y="6955"/>
                      <a:pt x="645" y="8084"/>
                      <a:pt x="1569" y="8380"/>
                    </a:cubicBezTo>
                    <a:lnTo>
                      <a:pt x="3374" y="8960"/>
                    </a:lnTo>
                    <a:lnTo>
                      <a:pt x="3374" y="16904"/>
                    </a:lnTo>
                    <a:cubicBezTo>
                      <a:pt x="3374" y="19397"/>
                      <a:pt x="5425" y="21600"/>
                      <a:pt x="10800" y="21600"/>
                    </a:cubicBezTo>
                    <a:cubicBezTo>
                      <a:pt x="16174" y="21600"/>
                      <a:pt x="18224" y="19397"/>
                      <a:pt x="18224" y="16904"/>
                    </a:cubicBezTo>
                    <a:lnTo>
                      <a:pt x="18224" y="8960"/>
                    </a:lnTo>
                    <a:lnTo>
                      <a:pt x="20030" y="8380"/>
                    </a:lnTo>
                    <a:cubicBezTo>
                      <a:pt x="20954" y="8084"/>
                      <a:pt x="21600" y="6955"/>
                      <a:pt x="21600" y="5634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60" name="AutoShape 44"/>
              <p:cNvSpPr>
                <a:spLocks/>
              </p:cNvSpPr>
              <p:nvPr/>
            </p:nvSpPr>
            <p:spPr bwMode="auto">
              <a:xfrm>
                <a:off x="5112815" y="2843393"/>
                <a:ext cx="22225" cy="1254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1963"/>
                    </a:moveTo>
                    <a:lnTo>
                      <a:pt x="0" y="19636"/>
                    </a:lnTo>
                    <a:cubicBezTo>
                      <a:pt x="0" y="20721"/>
                      <a:pt x="4841" y="21599"/>
                      <a:pt x="10800" y="21599"/>
                    </a:cubicBezTo>
                    <a:cubicBezTo>
                      <a:pt x="16758" y="21599"/>
                      <a:pt x="21600" y="20721"/>
                      <a:pt x="21600" y="19636"/>
                    </a:cubicBezTo>
                    <a:lnTo>
                      <a:pt x="21600" y="1963"/>
                    </a:lnTo>
                    <a:cubicBezTo>
                      <a:pt x="21600" y="878"/>
                      <a:pt x="16758" y="0"/>
                      <a:pt x="10800" y="0"/>
                    </a:cubicBezTo>
                    <a:cubicBezTo>
                      <a:pt x="4841" y="0"/>
                      <a:pt x="0" y="878"/>
                      <a:pt x="0" y="1963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61" name="AutoShape 45"/>
              <p:cNvSpPr>
                <a:spLocks/>
              </p:cNvSpPr>
              <p:nvPr/>
            </p:nvSpPr>
            <p:spPr bwMode="auto">
              <a:xfrm>
                <a:off x="5101703" y="2979918"/>
                <a:ext cx="44577" cy="6609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8" y="0"/>
                      <a:pt x="0" y="10427"/>
                      <a:pt x="0" y="14400"/>
                    </a:cubicBezTo>
                    <a:cubicBezTo>
                      <a:pt x="0" y="18372"/>
                      <a:pt x="4838" y="21599"/>
                      <a:pt x="10800" y="21599"/>
                    </a:cubicBezTo>
                    <a:cubicBezTo>
                      <a:pt x="16761" y="21599"/>
                      <a:pt x="21600" y="18372"/>
                      <a:pt x="21600" y="14400"/>
                    </a:cubicBezTo>
                    <a:cubicBezTo>
                      <a:pt x="21600" y="10427"/>
                      <a:pt x="16761" y="0"/>
                      <a:pt x="10800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endParaRPr>
              </a:p>
            </p:txBody>
          </p:sp>
        </p:grpSp>
      </p:grpSp>
      <p:grpSp>
        <p:nvGrpSpPr>
          <p:cNvPr id="39" name="Group 9"/>
          <p:cNvGrpSpPr>
            <a:grpSpLocks/>
          </p:cNvGrpSpPr>
          <p:nvPr/>
        </p:nvGrpSpPr>
        <p:grpSpPr bwMode="auto">
          <a:xfrm>
            <a:off x="105065" y="2491083"/>
            <a:ext cx="3883981" cy="3275860"/>
            <a:chOff x="506379" y="1617930"/>
            <a:chExt cx="2167955" cy="2354105"/>
          </a:xfrm>
        </p:grpSpPr>
        <p:sp>
          <p:nvSpPr>
            <p:cNvPr id="40" name="Rectangle 10"/>
            <p:cNvSpPr>
              <a:spLocks noChangeArrowheads="1"/>
            </p:cNvSpPr>
            <p:nvPr/>
          </p:nvSpPr>
          <p:spPr bwMode="auto">
            <a:xfrm>
              <a:off x="516814" y="1617930"/>
              <a:ext cx="2157520" cy="685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indent="-4572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tr-TR" altLang="tr-TR" sz="2000" b="1" dirty="0">
                  <a:solidFill>
                    <a:schemeClr val="tx2">
                      <a:lumMod val="50000"/>
                    </a:schemeClr>
                  </a:solidFill>
                  <a:latin typeface="Source Sans Pro" pitchFamily="34" charset="0"/>
                </a:rPr>
                <a:t>(</a:t>
              </a:r>
              <a:r>
                <a:rPr lang="tr-TR" altLang="tr-TR" sz="1800" b="1" dirty="0">
                  <a:solidFill>
                    <a:schemeClr val="tx2">
                      <a:lumMod val="50000"/>
                    </a:schemeClr>
                  </a:solidFill>
                  <a:latin typeface="Source Sans Pro" pitchFamily="34" charset="0"/>
                </a:rPr>
                <a:t>1) Tasarım Odaklı Devlet Teşvikleri Mevzuat ve Başvuru Aşamaları Bilgilendirme Semineri</a:t>
              </a:r>
              <a:endParaRPr lang="ms-MY" altLang="tr-TR" sz="1800" b="1" dirty="0">
                <a:solidFill>
                  <a:schemeClr val="tx2">
                    <a:lumMod val="50000"/>
                  </a:schemeClr>
                </a:solidFill>
                <a:latin typeface="Source Sans Pro" pitchFamily="34" charset="0"/>
                <a:cs typeface="Open Sans Light" pitchFamily="34" charset="0"/>
              </a:endParaRPr>
            </a:p>
          </p:txBody>
        </p:sp>
        <p:cxnSp>
          <p:nvCxnSpPr>
            <p:cNvPr id="41" name="Straight Connector 11"/>
            <p:cNvCxnSpPr/>
            <p:nvPr/>
          </p:nvCxnSpPr>
          <p:spPr>
            <a:xfrm flipH="1">
              <a:off x="516814" y="2618361"/>
              <a:ext cx="2074088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2" name="Rectangle 12"/>
            <p:cNvSpPr/>
            <p:nvPr/>
          </p:nvSpPr>
          <p:spPr>
            <a:xfrm>
              <a:off x="506379" y="2667102"/>
              <a:ext cx="2167955" cy="1304933"/>
            </a:xfrm>
            <a:prstGeom prst="rect">
              <a:avLst/>
            </a:prstGeom>
          </p:spPr>
          <p:txBody>
            <a:bodyPr wrap="square" spcCol="274320">
              <a:spAutoFit/>
            </a:bodyPr>
            <a:lstStyle/>
            <a:p>
              <a:pPr indent="-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r-TR" sz="1600" b="1" dirty="0">
                  <a:solidFill>
                    <a:schemeClr val="tx2">
                      <a:lumMod val="50000"/>
                    </a:schemeClr>
                  </a:solidFill>
                  <a:latin typeface="Source Sans Pro Light" pitchFamily="34" charset="0"/>
                </a:rPr>
                <a:t>Hedef Kitle: </a:t>
              </a:r>
              <a:r>
                <a:rPr lang="tr-TR" sz="1600" dirty="0">
                  <a:solidFill>
                    <a:schemeClr val="tx2">
                      <a:lumMod val="50000"/>
                    </a:schemeClr>
                  </a:solidFill>
                  <a:latin typeface="Source Sans Pro Light" pitchFamily="34" charset="0"/>
                </a:rPr>
                <a:t>Tüm Firmalar </a:t>
              </a:r>
            </a:p>
            <a:p>
              <a:pPr indent="-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r-TR" sz="1600" b="1" dirty="0">
                  <a:solidFill>
                    <a:schemeClr val="tx2">
                      <a:lumMod val="50000"/>
                    </a:schemeClr>
                  </a:solidFill>
                  <a:latin typeface="Source Sans Pro Light" pitchFamily="34" charset="0"/>
                  <a:ea typeface="Open Sans Light" pitchFamily="34" charset="0"/>
                  <a:cs typeface="Open Sans Light" pitchFamily="34" charset="0"/>
                </a:rPr>
                <a:t>Öngörülen Takvim: </a:t>
              </a:r>
              <a:r>
                <a:rPr lang="tr-TR" sz="1600" dirty="0">
                  <a:solidFill>
                    <a:schemeClr val="tx2">
                      <a:lumMod val="50000"/>
                    </a:schemeClr>
                  </a:solidFill>
                  <a:latin typeface="Source Sans Pro Light" pitchFamily="34" charset="0"/>
                  <a:ea typeface="Open Sans Light" pitchFamily="34" charset="0"/>
                  <a:cs typeface="Open Sans Light" pitchFamily="34" charset="0"/>
                </a:rPr>
                <a:t>Aralık 2016</a:t>
              </a:r>
            </a:p>
            <a:p>
              <a:pPr indent="-457200">
                <a:defRPr/>
              </a:pPr>
              <a:r>
                <a:rPr lang="tr-TR" sz="1600" b="1" dirty="0">
                  <a:solidFill>
                    <a:schemeClr val="tx2">
                      <a:lumMod val="50000"/>
                    </a:schemeClr>
                  </a:solidFill>
                  <a:latin typeface="Source Sans Pro Light" pitchFamily="34" charset="0"/>
                  <a:ea typeface="Open Sans Light" pitchFamily="34" charset="0"/>
                  <a:cs typeface="Open Sans Light" pitchFamily="34" charset="0"/>
                </a:rPr>
                <a:t>Eğitim İçeriği:</a:t>
              </a:r>
              <a:r>
                <a:rPr lang="tr-TR" sz="1600" dirty="0">
                  <a:solidFill>
                    <a:schemeClr val="tx2">
                      <a:lumMod val="50000"/>
                    </a:schemeClr>
                  </a:solidFill>
                  <a:latin typeface="Source Sans Pro Light" pitchFamily="34" charset="0"/>
                  <a:ea typeface="Open Sans Light" pitchFamily="34" charset="0"/>
                  <a:cs typeface="Open Sans Light" pitchFamily="34" charset="0"/>
                </a:rPr>
                <a:t> Firmaların tasarım ve koleksiyon geliştirme, şirket içinde tasarım alt yapısı ve personel istihdamı ve ilgili konuların geliştirilmesine yönelik mevcut devlet desteklerine ilişkin eğitim. </a:t>
              </a:r>
              <a:endParaRPr lang="ms-MY" sz="1600" dirty="0">
                <a:solidFill>
                  <a:schemeClr val="tx2">
                    <a:lumMod val="50000"/>
                  </a:schemeClr>
                </a:solidFill>
                <a:latin typeface="Source Sans Pro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</p:grpSp>
      <p:grpSp>
        <p:nvGrpSpPr>
          <p:cNvPr id="43" name="Group 9"/>
          <p:cNvGrpSpPr>
            <a:grpSpLocks/>
          </p:cNvGrpSpPr>
          <p:nvPr/>
        </p:nvGrpSpPr>
        <p:grpSpPr bwMode="auto">
          <a:xfrm>
            <a:off x="4008788" y="2491083"/>
            <a:ext cx="4430413" cy="3522081"/>
            <a:chOff x="506379" y="1617930"/>
            <a:chExt cx="2167955" cy="2531045"/>
          </a:xfrm>
        </p:grpSpPr>
        <p:sp>
          <p:nvSpPr>
            <p:cNvPr id="45" name="Rectangle 10"/>
            <p:cNvSpPr>
              <a:spLocks noChangeArrowheads="1"/>
            </p:cNvSpPr>
            <p:nvPr/>
          </p:nvSpPr>
          <p:spPr bwMode="auto">
            <a:xfrm>
              <a:off x="516814" y="1617930"/>
              <a:ext cx="2157520" cy="66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indent="-4572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tr-TR" altLang="tr-TR" sz="1800" b="1" dirty="0">
                  <a:solidFill>
                    <a:schemeClr val="tx2">
                      <a:lumMod val="50000"/>
                    </a:schemeClr>
                  </a:solidFill>
                  <a:latin typeface="Source Sans Pro" pitchFamily="34" charset="0"/>
                </a:rPr>
                <a:t>(2) Trendler (Kumaş Teknolojileri, Baskı Teknolojileri, Nakış ve Aksesuar Trendleri vb.) </a:t>
              </a:r>
              <a:endParaRPr lang="ms-MY" altLang="tr-TR" sz="1800" b="1" dirty="0">
                <a:solidFill>
                  <a:schemeClr val="tx2">
                    <a:lumMod val="50000"/>
                  </a:schemeClr>
                </a:solidFill>
                <a:latin typeface="Source Sans Pro" pitchFamily="34" charset="0"/>
                <a:cs typeface="Open Sans Light" pitchFamily="34" charset="0"/>
              </a:endParaRPr>
            </a:p>
          </p:txBody>
        </p:sp>
        <p:cxnSp>
          <p:nvCxnSpPr>
            <p:cNvPr id="48" name="Straight Connector 11"/>
            <p:cNvCxnSpPr/>
            <p:nvPr/>
          </p:nvCxnSpPr>
          <p:spPr>
            <a:xfrm flipH="1">
              <a:off x="516814" y="2618361"/>
              <a:ext cx="2074088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9" name="Rectangle 12"/>
            <p:cNvSpPr/>
            <p:nvPr/>
          </p:nvSpPr>
          <p:spPr>
            <a:xfrm>
              <a:off x="506379" y="2667102"/>
              <a:ext cx="2167955" cy="1481873"/>
            </a:xfrm>
            <a:prstGeom prst="rect">
              <a:avLst/>
            </a:prstGeom>
          </p:spPr>
          <p:txBody>
            <a:bodyPr wrap="square" spcCol="274320">
              <a:spAutoFit/>
            </a:bodyPr>
            <a:lstStyle/>
            <a:p>
              <a:pPr indent="-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r-TR" sz="1600" b="1" dirty="0">
                  <a:solidFill>
                    <a:schemeClr val="tx2">
                      <a:lumMod val="50000"/>
                    </a:schemeClr>
                  </a:solidFill>
                  <a:latin typeface="Source Sans Pro Light" pitchFamily="34" charset="0"/>
                </a:rPr>
                <a:t>Hedef Kitle: </a:t>
              </a:r>
              <a:r>
                <a:rPr lang="tr-TR" sz="1600" dirty="0">
                  <a:solidFill>
                    <a:schemeClr val="tx2">
                      <a:lumMod val="50000"/>
                    </a:schemeClr>
                  </a:solidFill>
                  <a:latin typeface="Source Sans Pro Light" pitchFamily="34" charset="0"/>
                </a:rPr>
                <a:t>Firmaların tasarım ekipleri, modelhane sorumluları </a:t>
              </a:r>
            </a:p>
            <a:p>
              <a:pPr indent="-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r-TR" sz="1600" b="1" dirty="0">
                  <a:solidFill>
                    <a:schemeClr val="tx2">
                      <a:lumMod val="50000"/>
                    </a:schemeClr>
                  </a:solidFill>
                  <a:latin typeface="Source Sans Pro Light" pitchFamily="34" charset="0"/>
                  <a:ea typeface="Open Sans Light" pitchFamily="34" charset="0"/>
                  <a:cs typeface="Open Sans Light" pitchFamily="34" charset="0"/>
                </a:rPr>
                <a:t>Öngörülen Takvim: </a:t>
              </a:r>
              <a:r>
                <a:rPr lang="tr-TR" sz="1600" dirty="0">
                  <a:solidFill>
                    <a:schemeClr val="tx2">
                      <a:lumMod val="50000"/>
                    </a:schemeClr>
                  </a:solidFill>
                  <a:latin typeface="Source Sans Pro Light" pitchFamily="34" charset="0"/>
                  <a:ea typeface="Open Sans Light" pitchFamily="34" charset="0"/>
                  <a:cs typeface="Open Sans Light" pitchFamily="34" charset="0"/>
                </a:rPr>
                <a:t>2017-2018</a:t>
              </a:r>
            </a:p>
            <a:p>
              <a:pPr indent="-457200">
                <a:defRPr/>
              </a:pPr>
              <a:r>
                <a:rPr lang="tr-TR" sz="1600" b="1" dirty="0">
                  <a:solidFill>
                    <a:schemeClr val="tx2">
                      <a:lumMod val="50000"/>
                    </a:schemeClr>
                  </a:solidFill>
                  <a:latin typeface="Source Sans Pro Light" pitchFamily="34" charset="0"/>
                  <a:ea typeface="Open Sans Light" pitchFamily="34" charset="0"/>
                  <a:cs typeface="Open Sans Light" pitchFamily="34" charset="0"/>
                </a:rPr>
                <a:t>Eğitim İçeriği: </a:t>
              </a:r>
              <a:r>
                <a:rPr lang="tr-TR" sz="1600" dirty="0">
                  <a:solidFill>
                    <a:schemeClr val="tx2">
                      <a:lumMod val="50000"/>
                    </a:schemeClr>
                  </a:solidFill>
                  <a:latin typeface="Source Sans Pro Light" pitchFamily="34" charset="0"/>
                  <a:ea typeface="Open Sans Light" pitchFamily="34" charset="0"/>
                  <a:cs typeface="Open Sans Light" pitchFamily="34" charset="0"/>
                </a:rPr>
                <a:t>Gelecek sezonlarda etkili olabilecek ve müşterilerin talep ve beğenilerine uygun kumaş teknolojileri, kumaş model, doku ve renkleri, uygulama şekil ve özelliklerinin aktarılması.</a:t>
              </a:r>
              <a:endParaRPr lang="ms-MY" sz="1600" dirty="0">
                <a:solidFill>
                  <a:schemeClr val="tx2">
                    <a:lumMod val="50000"/>
                  </a:schemeClr>
                </a:solidFill>
                <a:latin typeface="Source Sans Pro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</p:grpSp>
      <p:grpSp>
        <p:nvGrpSpPr>
          <p:cNvPr id="50" name="Group 9"/>
          <p:cNvGrpSpPr>
            <a:grpSpLocks/>
          </p:cNvGrpSpPr>
          <p:nvPr/>
        </p:nvGrpSpPr>
        <p:grpSpPr bwMode="auto">
          <a:xfrm>
            <a:off x="8432492" y="2437986"/>
            <a:ext cx="3759508" cy="3843736"/>
            <a:chOff x="506379" y="1742388"/>
            <a:chExt cx="2167955" cy="2314921"/>
          </a:xfrm>
        </p:grpSpPr>
        <p:sp>
          <p:nvSpPr>
            <p:cNvPr id="51" name="Rectangle 10"/>
            <p:cNvSpPr>
              <a:spLocks noChangeArrowheads="1"/>
            </p:cNvSpPr>
            <p:nvPr/>
          </p:nvSpPr>
          <p:spPr bwMode="auto">
            <a:xfrm>
              <a:off x="506379" y="1742388"/>
              <a:ext cx="2157520" cy="556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indent="-4572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tr-TR" altLang="tr-TR" sz="1800" b="1" dirty="0">
                  <a:solidFill>
                    <a:schemeClr val="tx2">
                      <a:lumMod val="50000"/>
                    </a:schemeClr>
                  </a:solidFill>
                  <a:latin typeface="Source Sans Pro" pitchFamily="34" charset="0"/>
                </a:rPr>
                <a:t>(3) Hedef Pazarlardaki Markalar ve Marka Kimliklerinin Araştırılması</a:t>
              </a:r>
              <a:endParaRPr lang="ms-MY" altLang="tr-TR" sz="1800" b="1" dirty="0">
                <a:solidFill>
                  <a:schemeClr val="tx2">
                    <a:lumMod val="50000"/>
                  </a:schemeClr>
                </a:solidFill>
                <a:latin typeface="Source Sans Pro" pitchFamily="34" charset="0"/>
                <a:cs typeface="Open Sans Light" pitchFamily="34" charset="0"/>
              </a:endParaRPr>
            </a:p>
          </p:txBody>
        </p:sp>
        <p:cxnSp>
          <p:nvCxnSpPr>
            <p:cNvPr id="52" name="Straight Connector 11"/>
            <p:cNvCxnSpPr/>
            <p:nvPr/>
          </p:nvCxnSpPr>
          <p:spPr>
            <a:xfrm flipH="1">
              <a:off x="516814" y="2618361"/>
              <a:ext cx="2074088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3" name="Rectangle 12"/>
            <p:cNvSpPr/>
            <p:nvPr/>
          </p:nvSpPr>
          <p:spPr>
            <a:xfrm>
              <a:off x="506379" y="2667102"/>
              <a:ext cx="2167955" cy="1390207"/>
            </a:xfrm>
            <a:prstGeom prst="rect">
              <a:avLst/>
            </a:prstGeom>
          </p:spPr>
          <p:txBody>
            <a:bodyPr wrap="square" spcCol="274320">
              <a:spAutoFit/>
            </a:bodyPr>
            <a:lstStyle/>
            <a:p>
              <a:pPr indent="-457200">
                <a:defRPr/>
              </a:pPr>
              <a:r>
                <a:rPr lang="tr-TR" sz="1600" b="1" dirty="0">
                  <a:solidFill>
                    <a:schemeClr val="tx2">
                      <a:lumMod val="50000"/>
                    </a:schemeClr>
                  </a:solidFill>
                  <a:latin typeface="Source Sans Pro Light" pitchFamily="34" charset="0"/>
                </a:rPr>
                <a:t>Hedef Kitle: </a:t>
              </a:r>
              <a:r>
                <a:rPr lang="tr-TR" sz="1600" dirty="0">
                  <a:solidFill>
                    <a:schemeClr val="tx2">
                      <a:lumMod val="50000"/>
                    </a:schemeClr>
                  </a:solidFill>
                  <a:latin typeface="Source Sans Pro Light" pitchFamily="34" charset="0"/>
                </a:rPr>
                <a:t>Firmaların tasarım ekipleri, pazarlama ekipleri, müşteri temsilcileri</a:t>
              </a:r>
            </a:p>
            <a:p>
              <a:pPr indent="-457200">
                <a:defRPr/>
              </a:pPr>
              <a:r>
                <a:rPr lang="tr-TR" sz="1600" b="1" dirty="0">
                  <a:solidFill>
                    <a:schemeClr val="tx2">
                      <a:lumMod val="50000"/>
                    </a:schemeClr>
                  </a:solidFill>
                  <a:latin typeface="Source Sans Pro Light" pitchFamily="34" charset="0"/>
                  <a:ea typeface="Open Sans Light" pitchFamily="34" charset="0"/>
                  <a:cs typeface="Open Sans Light" pitchFamily="34" charset="0"/>
                </a:rPr>
                <a:t>Öngörülen Takvim: </a:t>
              </a:r>
              <a:r>
                <a:rPr lang="tr-TR" sz="1600" dirty="0">
                  <a:solidFill>
                    <a:schemeClr val="tx2">
                      <a:lumMod val="50000"/>
                    </a:schemeClr>
                  </a:solidFill>
                  <a:latin typeface="Source Sans Pro Light" pitchFamily="34" charset="0"/>
                  <a:ea typeface="Open Sans Light" pitchFamily="34" charset="0"/>
                  <a:cs typeface="Open Sans Light" pitchFamily="34" charset="0"/>
                </a:rPr>
                <a:t>2017</a:t>
              </a:r>
            </a:p>
            <a:p>
              <a:pPr indent="-457200">
                <a:defRPr/>
              </a:pPr>
              <a:r>
                <a:rPr lang="tr-TR" sz="1600" b="1" dirty="0">
                  <a:solidFill>
                    <a:schemeClr val="tx2">
                      <a:lumMod val="50000"/>
                    </a:schemeClr>
                  </a:solidFill>
                  <a:latin typeface="Source Sans Pro Light" pitchFamily="34" charset="0"/>
                  <a:ea typeface="Open Sans Light" pitchFamily="34" charset="0"/>
                  <a:cs typeface="Open Sans Light" pitchFamily="34" charset="0"/>
                </a:rPr>
                <a:t>İçeriği: </a:t>
              </a:r>
              <a:r>
                <a:rPr lang="tr-TR" sz="1600" dirty="0">
                  <a:solidFill>
                    <a:schemeClr val="tx2">
                      <a:lumMod val="50000"/>
                    </a:schemeClr>
                  </a:solidFill>
                  <a:latin typeface="Source Sans Pro Light" pitchFamily="34" charset="0"/>
                  <a:ea typeface="Open Sans Light" pitchFamily="34" charset="0"/>
                  <a:cs typeface="Open Sans Light" pitchFamily="34" charset="0"/>
                </a:rPr>
                <a:t>İskandinav Ülkeleri ve Amerika’da yer alan ve Türkiye’de üretim yaptırmak isteyecek markaların tespiti, bu markaların        derinlemesine incelenmesi.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574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3"/>
          <p:cNvSpPr/>
          <p:nvPr/>
        </p:nvSpPr>
        <p:spPr>
          <a:xfrm>
            <a:off x="436290" y="2308251"/>
            <a:ext cx="3460173" cy="36338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latin typeface="Source Sans Pro" pitchFamily="34" charset="0"/>
            </a:endParaRPr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80" y="16881"/>
            <a:ext cx="10058400" cy="136748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z="440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Küme Faaliyetlerimiz  </a:t>
            </a:r>
            <a:br>
              <a:rPr lang="tr-TR" sz="440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tr-TR" b="1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KÜME YOL HARİTASI 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B16D-E65D-46EE-B564-040F4897132B}" type="datetime1">
              <a:rPr lang="en-US" smtClean="0"/>
              <a:t>2/22/2017</a:t>
            </a:fld>
            <a:endParaRPr lang="en-US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  <p:sp>
        <p:nvSpPr>
          <p:cNvPr id="23" name="Rectangle 6"/>
          <p:cNvSpPr/>
          <p:nvPr/>
        </p:nvSpPr>
        <p:spPr bwMode="auto">
          <a:xfrm>
            <a:off x="-190505" y="0"/>
            <a:ext cx="11568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ms-MY" sz="6000" dirty="0">
                <a:solidFill>
                  <a:schemeClr val="tx2">
                    <a:lumMod val="75000"/>
                  </a:schemeClr>
                </a:solidFill>
                <a:latin typeface="Source Sans Pro" pitchFamily="34" charset="0"/>
                <a:ea typeface="Open Sans Light" pitchFamily="34" charset="0"/>
                <a:cs typeface="Open Sans Light" pitchFamily="34" charset="0"/>
              </a:rPr>
              <a:t>0</a:t>
            </a:r>
            <a:r>
              <a:rPr lang="tr-TR" sz="6000" dirty="0">
                <a:solidFill>
                  <a:schemeClr val="tx2">
                    <a:lumMod val="75000"/>
                  </a:schemeClr>
                </a:solidFill>
                <a:latin typeface="Source Sans Pro" pitchFamily="34" charset="0"/>
                <a:ea typeface="Open Sans Light" pitchFamily="34" charset="0"/>
                <a:cs typeface="Open Sans Light" pitchFamily="34" charset="0"/>
              </a:rPr>
              <a:t>3</a:t>
            </a:r>
            <a:endParaRPr lang="en-US" sz="6000" dirty="0">
              <a:solidFill>
                <a:schemeClr val="tx2">
                  <a:lumMod val="75000"/>
                </a:schemeClr>
              </a:solidFill>
              <a:latin typeface="Source Sans Pro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26" name="Rectangle 13"/>
          <p:cNvSpPr/>
          <p:nvPr/>
        </p:nvSpPr>
        <p:spPr>
          <a:xfrm>
            <a:off x="0" y="1539383"/>
            <a:ext cx="12192000" cy="644257"/>
          </a:xfrm>
          <a:prstGeom prst="rect">
            <a:avLst/>
          </a:prstGeom>
          <a:solidFill>
            <a:schemeClr val="tx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latin typeface="Source Sans Pro" pitchFamily="34" charset="0"/>
            </a:endParaRPr>
          </a:p>
        </p:txBody>
      </p:sp>
      <p:grpSp>
        <p:nvGrpSpPr>
          <p:cNvPr id="39" name="Group 9"/>
          <p:cNvGrpSpPr>
            <a:grpSpLocks/>
          </p:cNvGrpSpPr>
          <p:nvPr/>
        </p:nvGrpSpPr>
        <p:grpSpPr bwMode="auto">
          <a:xfrm>
            <a:off x="436290" y="2379490"/>
            <a:ext cx="3883783" cy="3631762"/>
            <a:chOff x="167553" y="1567983"/>
            <a:chExt cx="2506781" cy="2219053"/>
          </a:xfrm>
        </p:grpSpPr>
        <p:sp>
          <p:nvSpPr>
            <p:cNvPr id="40" name="Rectangle 10"/>
            <p:cNvSpPr>
              <a:spLocks noChangeArrowheads="1"/>
            </p:cNvSpPr>
            <p:nvPr/>
          </p:nvSpPr>
          <p:spPr bwMode="auto">
            <a:xfrm>
              <a:off x="167553" y="1567983"/>
              <a:ext cx="2303649" cy="2219053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  <a:ex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 indent="-4572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AutoNum type="arabicParenBoth"/>
              </a:pPr>
              <a:r>
                <a:rPr lang="tr-TR" altLang="tr-TR" sz="1800" b="1" dirty="0">
                  <a:solidFill>
                    <a:schemeClr val="tx2">
                      <a:lumMod val="50000"/>
                    </a:schemeClr>
                  </a:solidFill>
                  <a:latin typeface="Source Sans Pro" pitchFamily="34" charset="0"/>
                </a:rPr>
                <a:t>İş ve Üretim verimliliğinin analizi ve etkinliğin artırılması ile kapasite kullanımının artırılması</a:t>
              </a:r>
            </a:p>
            <a:p>
              <a:pPr>
                <a:spcBef>
                  <a:spcPct val="0"/>
                </a:spcBef>
                <a:buAutoNum type="arabicParenBoth"/>
              </a:pPr>
              <a:endParaRPr lang="tr-TR" altLang="tr-TR" sz="1800" b="1" dirty="0">
                <a:solidFill>
                  <a:schemeClr val="tx2">
                    <a:lumMod val="50000"/>
                  </a:schemeClr>
                </a:solidFill>
                <a:latin typeface="Source Sans Pro" pitchFamily="34" charset="0"/>
                <a:cs typeface="Open Sans Light" pitchFamily="34" charset="0"/>
              </a:endParaRPr>
            </a:p>
            <a:p>
              <a:pPr>
                <a:spcBef>
                  <a:spcPct val="0"/>
                </a:spcBef>
                <a:buNone/>
              </a:pPr>
              <a:r>
                <a:rPr lang="tr-TR" altLang="tr-TR" sz="1400" dirty="0">
                  <a:solidFill>
                    <a:schemeClr val="tx2">
                      <a:lumMod val="50000"/>
                    </a:schemeClr>
                  </a:solidFill>
                  <a:latin typeface="Source Sans Pro" pitchFamily="34" charset="0"/>
                </a:rPr>
                <a:t>(1.1) Üretim Süreçlerinde Verimliliğin Artırılması</a:t>
              </a:r>
            </a:p>
            <a:p>
              <a:pPr>
                <a:spcBef>
                  <a:spcPct val="0"/>
                </a:spcBef>
                <a:buNone/>
              </a:pPr>
              <a:endParaRPr lang="ms-MY" altLang="tr-TR" sz="1400" dirty="0">
                <a:solidFill>
                  <a:schemeClr val="tx2">
                    <a:lumMod val="50000"/>
                  </a:schemeClr>
                </a:solidFill>
                <a:latin typeface="Source Sans Pro" pitchFamily="34" charset="0"/>
                <a:cs typeface="Open Sans Light" pitchFamily="34" charset="0"/>
              </a:endParaRPr>
            </a:p>
            <a:p>
              <a:pPr indent="0">
                <a:spcBef>
                  <a:spcPct val="0"/>
                </a:spcBef>
                <a:buNone/>
              </a:pPr>
              <a:r>
                <a:rPr lang="tr-TR" altLang="tr-TR" sz="1400" dirty="0">
                  <a:solidFill>
                    <a:schemeClr val="tx2">
                      <a:lumMod val="50000"/>
                    </a:schemeClr>
                  </a:solidFill>
                  <a:latin typeface="Source Sans Pro" pitchFamily="34" charset="0"/>
                </a:rPr>
                <a:t>(1.2) Departmanlar Bazında Etkinlik Analizi ve Birimler Arası iletişim ve Performans Artışı</a:t>
              </a:r>
            </a:p>
            <a:p>
              <a:pPr indent="0">
                <a:spcBef>
                  <a:spcPct val="0"/>
                </a:spcBef>
                <a:buNone/>
              </a:pPr>
              <a:endParaRPr lang="tr-TR" altLang="tr-TR" sz="1400" dirty="0">
                <a:solidFill>
                  <a:schemeClr val="tx2">
                    <a:lumMod val="50000"/>
                  </a:schemeClr>
                </a:solidFill>
                <a:latin typeface="Source Sans Pro" pitchFamily="34" charset="0"/>
              </a:endParaRPr>
            </a:p>
            <a:p>
              <a:pPr indent="0">
                <a:spcBef>
                  <a:spcPct val="0"/>
                </a:spcBef>
                <a:buNone/>
              </a:pPr>
              <a:r>
                <a:rPr lang="tr-TR" altLang="tr-TR" sz="1400" dirty="0">
                  <a:solidFill>
                    <a:schemeClr val="tx2">
                      <a:lumMod val="50000"/>
                    </a:schemeClr>
                  </a:solidFill>
                  <a:latin typeface="Source Sans Pro" pitchFamily="34" charset="0"/>
                </a:rPr>
                <a:t>(1.3) Modelhane Yapılarının Etkinlik Analizi ve Verimliliğinin Artırılması</a:t>
              </a:r>
            </a:p>
            <a:p>
              <a:pPr indent="0">
                <a:spcBef>
                  <a:spcPct val="0"/>
                </a:spcBef>
                <a:buNone/>
              </a:pPr>
              <a:endParaRPr lang="ms-MY" altLang="tr-TR" sz="1400" dirty="0">
                <a:solidFill>
                  <a:schemeClr val="tx2">
                    <a:lumMod val="50000"/>
                  </a:schemeClr>
                </a:solidFill>
                <a:latin typeface="Source Sans Pro" pitchFamily="34" charset="0"/>
                <a:cs typeface="Open Sans Light" pitchFamily="34" charset="0"/>
              </a:endParaRPr>
            </a:p>
          </p:txBody>
        </p:sp>
        <p:cxnSp>
          <p:nvCxnSpPr>
            <p:cNvPr id="41" name="Straight Connector 11"/>
            <p:cNvCxnSpPr/>
            <p:nvPr/>
          </p:nvCxnSpPr>
          <p:spPr>
            <a:xfrm flipH="1">
              <a:off x="193644" y="2321848"/>
              <a:ext cx="2074088" cy="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2" name="Rectangle 12"/>
            <p:cNvSpPr/>
            <p:nvPr/>
          </p:nvSpPr>
          <p:spPr>
            <a:xfrm>
              <a:off x="506379" y="2667102"/>
              <a:ext cx="2167955" cy="206861"/>
            </a:xfrm>
            <a:prstGeom prst="rect">
              <a:avLst/>
            </a:prstGeom>
          </p:spPr>
          <p:txBody>
            <a:bodyPr wrap="square" spcCol="274320">
              <a:spAutoFit/>
            </a:bodyPr>
            <a:lstStyle/>
            <a:p>
              <a:pPr indent="-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ms-MY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</p:grpSp>
      <p:grpSp>
        <p:nvGrpSpPr>
          <p:cNvPr id="43" name="Group 9"/>
          <p:cNvGrpSpPr>
            <a:grpSpLocks/>
          </p:cNvGrpSpPr>
          <p:nvPr/>
        </p:nvGrpSpPr>
        <p:grpSpPr bwMode="auto">
          <a:xfrm>
            <a:off x="4169315" y="2404941"/>
            <a:ext cx="3834823" cy="3516668"/>
            <a:chOff x="516814" y="1617930"/>
            <a:chExt cx="2157520" cy="1580688"/>
          </a:xfrm>
        </p:grpSpPr>
        <p:sp>
          <p:nvSpPr>
            <p:cNvPr id="45" name="Rectangle 10"/>
            <p:cNvSpPr>
              <a:spLocks noChangeArrowheads="1"/>
            </p:cNvSpPr>
            <p:nvPr/>
          </p:nvSpPr>
          <p:spPr bwMode="auto">
            <a:xfrm>
              <a:off x="516814" y="1617930"/>
              <a:ext cx="2157520" cy="415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indent="-4572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tr-TR" altLang="tr-TR" sz="1800" b="1" dirty="0">
                  <a:solidFill>
                    <a:schemeClr val="tx2">
                      <a:lumMod val="50000"/>
                    </a:schemeClr>
                  </a:solidFill>
                  <a:latin typeface="Source Sans Pro" pitchFamily="34" charset="0"/>
                </a:rPr>
                <a:t>(2) İhracat pazarlaması ve pazar çeşitliliğinin artırılması odaklı koleksiyon hazırlığı</a:t>
              </a:r>
              <a:endParaRPr lang="ms-MY" altLang="tr-TR" sz="1800" b="1" dirty="0">
                <a:solidFill>
                  <a:schemeClr val="tx2">
                    <a:lumMod val="50000"/>
                  </a:schemeClr>
                </a:solidFill>
                <a:latin typeface="Source Sans Pro" pitchFamily="34" charset="0"/>
                <a:cs typeface="Open Sans Light" pitchFamily="34" charset="0"/>
              </a:endParaRPr>
            </a:p>
          </p:txBody>
        </p:sp>
        <p:cxnSp>
          <p:nvCxnSpPr>
            <p:cNvPr id="48" name="Straight Connector 11"/>
            <p:cNvCxnSpPr/>
            <p:nvPr/>
          </p:nvCxnSpPr>
          <p:spPr>
            <a:xfrm flipH="1">
              <a:off x="520666" y="2146019"/>
              <a:ext cx="2074088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9" name="Rectangle 12"/>
            <p:cNvSpPr/>
            <p:nvPr/>
          </p:nvSpPr>
          <p:spPr>
            <a:xfrm>
              <a:off x="521349" y="2161062"/>
              <a:ext cx="2097232" cy="1037556"/>
            </a:xfrm>
            <a:prstGeom prst="rect">
              <a:avLst/>
            </a:prstGeom>
          </p:spPr>
          <p:txBody>
            <a:bodyPr wrap="square" spcCol="274320">
              <a:spAutoFit/>
            </a:bodyPr>
            <a:lstStyle/>
            <a:p>
              <a:pPr indent="-457200">
                <a:defRPr/>
              </a:pPr>
              <a:r>
                <a:rPr lang="tr-TR" sz="1600" b="1" dirty="0">
                  <a:solidFill>
                    <a:schemeClr val="tx2">
                      <a:lumMod val="50000"/>
                    </a:schemeClr>
                  </a:solidFill>
                  <a:latin typeface="Source Sans Pro Light" pitchFamily="34" charset="0"/>
                </a:rPr>
                <a:t>Hedef Kitle: </a:t>
              </a:r>
              <a:r>
                <a:rPr lang="tr-TR" sz="1600" dirty="0">
                  <a:solidFill>
                    <a:schemeClr val="tx2">
                      <a:lumMod val="50000"/>
                    </a:schemeClr>
                  </a:solidFill>
                  <a:latin typeface="Source Sans Pro Light" pitchFamily="34" charset="0"/>
                </a:rPr>
                <a:t>mevcut tasarımcı ve modelhane ekiplerine yönelik</a:t>
              </a:r>
            </a:p>
            <a:p>
              <a:pPr indent="-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r-TR" sz="1600" b="1" dirty="0">
                  <a:solidFill>
                    <a:schemeClr val="tx2">
                      <a:lumMod val="50000"/>
                    </a:schemeClr>
                  </a:solidFill>
                  <a:latin typeface="Source Sans Pro Light" pitchFamily="34" charset="0"/>
                  <a:ea typeface="Open Sans Light" pitchFamily="34" charset="0"/>
                  <a:cs typeface="Open Sans Light" pitchFamily="34" charset="0"/>
                </a:rPr>
                <a:t>Öngörülen Takvim: </a:t>
              </a:r>
              <a:r>
                <a:rPr lang="tr-TR" sz="1600" dirty="0">
                  <a:solidFill>
                    <a:schemeClr val="tx2">
                      <a:lumMod val="50000"/>
                    </a:schemeClr>
                  </a:solidFill>
                  <a:latin typeface="Source Sans Pro Light" pitchFamily="34" charset="0"/>
                  <a:ea typeface="Open Sans Light" pitchFamily="34" charset="0"/>
                  <a:cs typeface="Open Sans Light" pitchFamily="34" charset="0"/>
                </a:rPr>
                <a:t>2017-2018</a:t>
              </a:r>
            </a:p>
            <a:p>
              <a:pPr indent="-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r-TR" sz="1600" dirty="0">
                  <a:solidFill>
                    <a:schemeClr val="tx2">
                      <a:lumMod val="50000"/>
                    </a:schemeClr>
                  </a:solidFill>
                  <a:latin typeface="Source Sans Pro Light" pitchFamily="34" charset="0"/>
                  <a:ea typeface="Open Sans Light" pitchFamily="34" charset="0"/>
                  <a:cs typeface="Open Sans Light" pitchFamily="34" charset="0"/>
                </a:rPr>
                <a:t>(min. 6 ay) </a:t>
              </a:r>
            </a:p>
            <a:p>
              <a:pPr indent="-457200">
                <a:defRPr/>
              </a:pPr>
              <a:r>
                <a:rPr lang="tr-TR" sz="1600" b="1" dirty="0">
                  <a:solidFill>
                    <a:schemeClr val="tx2">
                      <a:lumMod val="50000"/>
                    </a:schemeClr>
                  </a:solidFill>
                  <a:latin typeface="Source Sans Pro Light" pitchFamily="34" charset="0"/>
                  <a:ea typeface="Open Sans Light" pitchFamily="34" charset="0"/>
                  <a:cs typeface="Open Sans Light" pitchFamily="34" charset="0"/>
                </a:rPr>
                <a:t>Faaliyet İçeriği:</a:t>
              </a:r>
              <a:r>
                <a:rPr lang="tr-TR" sz="1600" dirty="0">
                  <a:solidFill>
                    <a:schemeClr val="tx2">
                      <a:lumMod val="50000"/>
                    </a:schemeClr>
                  </a:solidFill>
                  <a:latin typeface="Source Sans Pro Light" pitchFamily="34" charset="0"/>
                  <a:ea typeface="Open Sans Light" pitchFamily="34" charset="0"/>
                  <a:cs typeface="Open Sans Light" pitchFamily="34" charset="0"/>
                </a:rPr>
                <a:t> Firmaların hazırlayacakları koleksiyon ile markalara yönelik sunum yapma ve firma kabiliyetlerini tanıtma güçlerinin artması  </a:t>
              </a:r>
            </a:p>
          </p:txBody>
        </p:sp>
      </p:grpSp>
      <p:grpSp>
        <p:nvGrpSpPr>
          <p:cNvPr id="50" name="Group 9"/>
          <p:cNvGrpSpPr>
            <a:grpSpLocks/>
          </p:cNvGrpSpPr>
          <p:nvPr/>
        </p:nvGrpSpPr>
        <p:grpSpPr bwMode="auto">
          <a:xfrm>
            <a:off x="7983619" y="2404941"/>
            <a:ext cx="4064002" cy="4009112"/>
            <a:chOff x="516814" y="1667309"/>
            <a:chExt cx="2157520" cy="2322025"/>
          </a:xfrm>
        </p:grpSpPr>
        <p:sp>
          <p:nvSpPr>
            <p:cNvPr id="51" name="Rectangle 10"/>
            <p:cNvSpPr>
              <a:spLocks noChangeArrowheads="1"/>
            </p:cNvSpPr>
            <p:nvPr/>
          </p:nvSpPr>
          <p:spPr bwMode="auto">
            <a:xfrm>
              <a:off x="516814" y="1667309"/>
              <a:ext cx="2157520" cy="534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indent="-4572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tr-TR" altLang="tr-TR" sz="1800" b="1" dirty="0">
                  <a:solidFill>
                    <a:schemeClr val="tx2">
                      <a:lumMod val="50000"/>
                    </a:schemeClr>
                  </a:solidFill>
                  <a:latin typeface="Source Sans Pro" pitchFamily="34" charset="0"/>
                </a:rPr>
                <a:t>(3) Büyüyen global markalara yatırım ile markalaşma ve ihracat olanaklarının araştırılması</a:t>
              </a:r>
              <a:endParaRPr lang="ms-MY" altLang="tr-TR" sz="1800" b="1" dirty="0">
                <a:solidFill>
                  <a:schemeClr val="tx2">
                    <a:lumMod val="50000"/>
                  </a:schemeClr>
                </a:solidFill>
                <a:latin typeface="Source Sans Pro" pitchFamily="34" charset="0"/>
                <a:cs typeface="Open Sans Light" pitchFamily="34" charset="0"/>
              </a:endParaRPr>
            </a:p>
          </p:txBody>
        </p:sp>
        <p:cxnSp>
          <p:nvCxnSpPr>
            <p:cNvPr id="52" name="Straight Connector 11"/>
            <p:cNvCxnSpPr/>
            <p:nvPr/>
          </p:nvCxnSpPr>
          <p:spPr>
            <a:xfrm flipH="1">
              <a:off x="558530" y="2347782"/>
              <a:ext cx="2074088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3" name="Rectangle 12"/>
            <p:cNvSpPr/>
            <p:nvPr/>
          </p:nvSpPr>
          <p:spPr>
            <a:xfrm>
              <a:off x="527707" y="2367166"/>
              <a:ext cx="2115804" cy="1622168"/>
            </a:xfrm>
            <a:prstGeom prst="rect">
              <a:avLst/>
            </a:prstGeom>
          </p:spPr>
          <p:txBody>
            <a:bodyPr wrap="square" spcCol="274320">
              <a:spAutoFit/>
            </a:bodyPr>
            <a:lstStyle/>
            <a:p>
              <a:pPr indent="-457200">
                <a:defRPr/>
              </a:pPr>
              <a:r>
                <a:rPr lang="tr-TR" sz="1600" b="1" dirty="0">
                  <a:solidFill>
                    <a:schemeClr val="tx2">
                      <a:lumMod val="50000"/>
                    </a:schemeClr>
                  </a:solidFill>
                  <a:latin typeface="Source Sans Pro Light" pitchFamily="34" charset="0"/>
                </a:rPr>
                <a:t>Hedef Kitle: </a:t>
              </a:r>
              <a:r>
                <a:rPr lang="tr-TR" sz="1600" dirty="0">
                  <a:solidFill>
                    <a:schemeClr val="tx2">
                      <a:lumMod val="50000"/>
                    </a:schemeClr>
                  </a:solidFill>
                  <a:latin typeface="Source Sans Pro Light" pitchFamily="34" charset="0"/>
                </a:rPr>
                <a:t>Mevcut durumda önemli bir ihracat büyüklüğüne sahip olan firmalar</a:t>
              </a:r>
            </a:p>
            <a:p>
              <a:pPr indent="-457200">
                <a:defRPr/>
              </a:pPr>
              <a:r>
                <a:rPr lang="tr-TR" sz="1600" b="1" dirty="0">
                  <a:solidFill>
                    <a:schemeClr val="tx2">
                      <a:lumMod val="50000"/>
                    </a:schemeClr>
                  </a:solidFill>
                  <a:latin typeface="Source Sans Pro Light" pitchFamily="34" charset="0"/>
                  <a:ea typeface="Open Sans Light" pitchFamily="34" charset="0"/>
                  <a:cs typeface="Open Sans Light" pitchFamily="34" charset="0"/>
                </a:rPr>
                <a:t>Öngörülen Takvim: </a:t>
              </a:r>
              <a:r>
                <a:rPr lang="tr-TR" sz="1600" dirty="0">
                  <a:solidFill>
                    <a:schemeClr val="tx2">
                      <a:lumMod val="50000"/>
                    </a:schemeClr>
                  </a:solidFill>
                  <a:latin typeface="Source Sans Pro Light" pitchFamily="34" charset="0"/>
                </a:rPr>
                <a:t>2017-2018</a:t>
              </a:r>
            </a:p>
            <a:p>
              <a:pPr indent="-457200">
                <a:defRPr/>
              </a:pPr>
              <a:r>
                <a:rPr lang="tr-TR" sz="1600" dirty="0">
                  <a:solidFill>
                    <a:schemeClr val="tx2">
                      <a:lumMod val="50000"/>
                    </a:schemeClr>
                  </a:solidFill>
                  <a:latin typeface="Source Sans Pro Light" pitchFamily="34" charset="0"/>
                </a:rPr>
                <a:t>(4 ay)</a:t>
              </a:r>
              <a:endParaRPr lang="tr-TR" sz="1600" dirty="0">
                <a:solidFill>
                  <a:schemeClr val="tx2">
                    <a:lumMod val="50000"/>
                  </a:schemeClr>
                </a:solidFill>
                <a:latin typeface="Source Sans Pro Light" pitchFamily="34" charset="0"/>
                <a:ea typeface="Open Sans Light" pitchFamily="34" charset="0"/>
                <a:cs typeface="Open Sans Light" pitchFamily="34" charset="0"/>
              </a:endParaRPr>
            </a:p>
            <a:p>
              <a:pPr indent="-457200">
                <a:defRPr/>
              </a:pPr>
              <a:r>
                <a:rPr lang="tr-TR" sz="1600" b="1" dirty="0">
                  <a:solidFill>
                    <a:schemeClr val="tx2">
                      <a:lumMod val="50000"/>
                    </a:schemeClr>
                  </a:solidFill>
                  <a:latin typeface="Source Sans Pro Light" pitchFamily="34" charset="0"/>
                  <a:ea typeface="Open Sans Light" pitchFamily="34" charset="0"/>
                  <a:cs typeface="Open Sans Light" pitchFamily="34" charset="0"/>
                </a:rPr>
                <a:t>Faaliyet İçeriği: </a:t>
              </a:r>
              <a:r>
                <a:rPr lang="tr-TR" sz="1600" dirty="0">
                  <a:solidFill>
                    <a:schemeClr val="tx2">
                      <a:lumMod val="50000"/>
                    </a:schemeClr>
                  </a:solidFill>
                  <a:latin typeface="Source Sans Pro Light" pitchFamily="34" charset="0"/>
                  <a:ea typeface="Open Sans Light" pitchFamily="34" charset="0"/>
                  <a:cs typeface="Open Sans Light" pitchFamily="34" charset="0"/>
                </a:rPr>
                <a:t>UR-GE Projesinde yer alan büyük ölçekli ve yatırım gücü olan firmaların hedef pazarlarında büyüme potansiyeli olan markaların belirlenerek, işbirliği için uygun olup olmadıklarının analizi </a:t>
              </a:r>
            </a:p>
            <a:p>
              <a:pPr indent="-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sz="1600" dirty="0">
                <a:solidFill>
                  <a:schemeClr val="tx2">
                    <a:lumMod val="50000"/>
                  </a:schemeClr>
                </a:solidFill>
                <a:latin typeface="Source Sans Pro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</p:grpSp>
      <p:grpSp>
        <p:nvGrpSpPr>
          <p:cNvPr id="56" name="Grup 55"/>
          <p:cNvGrpSpPr/>
          <p:nvPr/>
        </p:nvGrpSpPr>
        <p:grpSpPr>
          <a:xfrm>
            <a:off x="2845651" y="1565910"/>
            <a:ext cx="7093430" cy="591201"/>
            <a:chOff x="4309408" y="3501131"/>
            <a:chExt cx="7093438" cy="591201"/>
          </a:xfrm>
        </p:grpSpPr>
        <p:grpSp>
          <p:nvGrpSpPr>
            <p:cNvPr id="57" name="Grup 56"/>
            <p:cNvGrpSpPr/>
            <p:nvPr/>
          </p:nvGrpSpPr>
          <p:grpSpPr>
            <a:xfrm>
              <a:off x="4309408" y="3501131"/>
              <a:ext cx="591199" cy="591201"/>
              <a:chOff x="3287712" y="2035174"/>
              <a:chExt cx="366712" cy="366713"/>
            </a:xfrm>
          </p:grpSpPr>
          <p:sp>
            <p:nvSpPr>
              <p:cNvPr id="70" name="AutoShape 123"/>
              <p:cNvSpPr>
                <a:spLocks/>
              </p:cNvSpPr>
              <p:nvPr/>
            </p:nvSpPr>
            <p:spPr bwMode="auto">
              <a:xfrm>
                <a:off x="3287712" y="2035174"/>
                <a:ext cx="366712" cy="3667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180" y="12132"/>
                    </a:moveTo>
                    <a:cubicBezTo>
                      <a:pt x="17710" y="12226"/>
                      <a:pt x="17327" y="12561"/>
                      <a:pt x="17170" y="13012"/>
                    </a:cubicBezTo>
                    <a:cubicBezTo>
                      <a:pt x="17083" y="13261"/>
                      <a:pt x="16981" y="13503"/>
                      <a:pt x="16868" y="13738"/>
                    </a:cubicBezTo>
                    <a:cubicBezTo>
                      <a:pt x="16658" y="14169"/>
                      <a:pt x="16694" y="14677"/>
                      <a:pt x="16959" y="15075"/>
                    </a:cubicBezTo>
                    <a:lnTo>
                      <a:pt x="18131" y="16833"/>
                    </a:lnTo>
                    <a:lnTo>
                      <a:pt x="16832" y="18132"/>
                    </a:lnTo>
                    <a:lnTo>
                      <a:pt x="15075" y="16960"/>
                    </a:lnTo>
                    <a:cubicBezTo>
                      <a:pt x="14850" y="16810"/>
                      <a:pt x="14589" y="16733"/>
                      <a:pt x="14326" y="16733"/>
                    </a:cubicBezTo>
                    <a:cubicBezTo>
                      <a:pt x="14126" y="16733"/>
                      <a:pt x="13924" y="16778"/>
                      <a:pt x="13738" y="16868"/>
                    </a:cubicBezTo>
                    <a:cubicBezTo>
                      <a:pt x="13504" y="16981"/>
                      <a:pt x="13262" y="17083"/>
                      <a:pt x="13012" y="17170"/>
                    </a:cubicBezTo>
                    <a:cubicBezTo>
                      <a:pt x="12561" y="17327"/>
                      <a:pt x="12226" y="17712"/>
                      <a:pt x="12133" y="18180"/>
                    </a:cubicBezTo>
                    <a:lnTo>
                      <a:pt x="11717" y="20249"/>
                    </a:lnTo>
                    <a:lnTo>
                      <a:pt x="9881" y="20249"/>
                    </a:lnTo>
                    <a:lnTo>
                      <a:pt x="9467" y="18180"/>
                    </a:lnTo>
                    <a:cubicBezTo>
                      <a:pt x="9373" y="17712"/>
                      <a:pt x="9039" y="17327"/>
                      <a:pt x="8588" y="17170"/>
                    </a:cubicBezTo>
                    <a:cubicBezTo>
                      <a:pt x="8339" y="17083"/>
                      <a:pt x="8096" y="16983"/>
                      <a:pt x="7861" y="16869"/>
                    </a:cubicBezTo>
                    <a:cubicBezTo>
                      <a:pt x="7675" y="16778"/>
                      <a:pt x="7474" y="16733"/>
                      <a:pt x="7273" y="16733"/>
                    </a:cubicBezTo>
                    <a:cubicBezTo>
                      <a:pt x="7011" y="16733"/>
                      <a:pt x="6750" y="16810"/>
                      <a:pt x="6525" y="16960"/>
                    </a:cubicBezTo>
                    <a:lnTo>
                      <a:pt x="4767" y="18132"/>
                    </a:lnTo>
                    <a:lnTo>
                      <a:pt x="3468" y="16833"/>
                    </a:lnTo>
                    <a:lnTo>
                      <a:pt x="4639" y="15075"/>
                    </a:lnTo>
                    <a:cubicBezTo>
                      <a:pt x="4904" y="14677"/>
                      <a:pt x="4939" y="14169"/>
                      <a:pt x="4732" y="13738"/>
                    </a:cubicBezTo>
                    <a:cubicBezTo>
                      <a:pt x="4618" y="13504"/>
                      <a:pt x="4516" y="13263"/>
                      <a:pt x="4429" y="13013"/>
                    </a:cubicBezTo>
                    <a:cubicBezTo>
                      <a:pt x="4273" y="12561"/>
                      <a:pt x="3888" y="12227"/>
                      <a:pt x="3419" y="12133"/>
                    </a:cubicBezTo>
                    <a:lnTo>
                      <a:pt x="1350" y="11718"/>
                    </a:lnTo>
                    <a:lnTo>
                      <a:pt x="1349" y="9882"/>
                    </a:lnTo>
                    <a:lnTo>
                      <a:pt x="3419" y="9468"/>
                    </a:lnTo>
                    <a:cubicBezTo>
                      <a:pt x="3888" y="9374"/>
                      <a:pt x="4273" y="9039"/>
                      <a:pt x="4429" y="8588"/>
                    </a:cubicBezTo>
                    <a:cubicBezTo>
                      <a:pt x="4516" y="8338"/>
                      <a:pt x="4617" y="8096"/>
                      <a:pt x="4731" y="7862"/>
                    </a:cubicBezTo>
                    <a:cubicBezTo>
                      <a:pt x="4940" y="7431"/>
                      <a:pt x="4905" y="6923"/>
                      <a:pt x="4639" y="6524"/>
                    </a:cubicBezTo>
                    <a:lnTo>
                      <a:pt x="3468" y="4767"/>
                    </a:lnTo>
                    <a:lnTo>
                      <a:pt x="4767" y="3468"/>
                    </a:lnTo>
                    <a:lnTo>
                      <a:pt x="6525" y="4639"/>
                    </a:lnTo>
                    <a:cubicBezTo>
                      <a:pt x="6750" y="4790"/>
                      <a:pt x="7011" y="4866"/>
                      <a:pt x="7273" y="4866"/>
                    </a:cubicBezTo>
                    <a:cubicBezTo>
                      <a:pt x="7474" y="4866"/>
                      <a:pt x="7674" y="4822"/>
                      <a:pt x="7861" y="4732"/>
                    </a:cubicBezTo>
                    <a:cubicBezTo>
                      <a:pt x="8095" y="4619"/>
                      <a:pt x="8337" y="4517"/>
                      <a:pt x="8586" y="4430"/>
                    </a:cubicBezTo>
                    <a:cubicBezTo>
                      <a:pt x="9039" y="4272"/>
                      <a:pt x="9373" y="3888"/>
                      <a:pt x="9467" y="3420"/>
                    </a:cubicBezTo>
                    <a:lnTo>
                      <a:pt x="9881" y="1350"/>
                    </a:lnTo>
                    <a:lnTo>
                      <a:pt x="11717" y="1350"/>
                    </a:lnTo>
                    <a:lnTo>
                      <a:pt x="12131" y="3420"/>
                    </a:lnTo>
                    <a:cubicBezTo>
                      <a:pt x="12225" y="3888"/>
                      <a:pt x="12560" y="4272"/>
                      <a:pt x="13012" y="4430"/>
                    </a:cubicBezTo>
                    <a:cubicBezTo>
                      <a:pt x="13261" y="4517"/>
                      <a:pt x="13502" y="4617"/>
                      <a:pt x="13737" y="4731"/>
                    </a:cubicBezTo>
                    <a:cubicBezTo>
                      <a:pt x="13924" y="4822"/>
                      <a:pt x="14125" y="4866"/>
                      <a:pt x="14326" y="4866"/>
                    </a:cubicBezTo>
                    <a:cubicBezTo>
                      <a:pt x="14589" y="4866"/>
                      <a:pt x="14850" y="4790"/>
                      <a:pt x="15075" y="4639"/>
                    </a:cubicBezTo>
                    <a:lnTo>
                      <a:pt x="16832" y="3468"/>
                    </a:lnTo>
                    <a:lnTo>
                      <a:pt x="18131" y="4767"/>
                    </a:lnTo>
                    <a:lnTo>
                      <a:pt x="16959" y="6524"/>
                    </a:lnTo>
                    <a:cubicBezTo>
                      <a:pt x="16694" y="6923"/>
                      <a:pt x="16660" y="7431"/>
                      <a:pt x="16867" y="7861"/>
                    </a:cubicBezTo>
                    <a:cubicBezTo>
                      <a:pt x="16980" y="8096"/>
                      <a:pt x="17083" y="8337"/>
                      <a:pt x="17170" y="8587"/>
                    </a:cubicBezTo>
                    <a:cubicBezTo>
                      <a:pt x="17327" y="9039"/>
                      <a:pt x="17710" y="9373"/>
                      <a:pt x="18180" y="9467"/>
                    </a:cubicBezTo>
                    <a:lnTo>
                      <a:pt x="20248" y="9882"/>
                    </a:lnTo>
                    <a:lnTo>
                      <a:pt x="20250" y="11718"/>
                    </a:lnTo>
                    <a:cubicBezTo>
                      <a:pt x="20250" y="11718"/>
                      <a:pt x="18180" y="12132"/>
                      <a:pt x="18180" y="12132"/>
                    </a:cubicBezTo>
                    <a:close/>
                    <a:moveTo>
                      <a:pt x="20513" y="8558"/>
                    </a:moveTo>
                    <a:lnTo>
                      <a:pt x="18445" y="8143"/>
                    </a:lnTo>
                    <a:cubicBezTo>
                      <a:pt x="18341" y="7844"/>
                      <a:pt x="18218" y="7554"/>
                      <a:pt x="18082" y="7273"/>
                    </a:cubicBezTo>
                    <a:lnTo>
                      <a:pt x="19254" y="5516"/>
                    </a:lnTo>
                    <a:cubicBezTo>
                      <a:pt x="19611" y="4980"/>
                      <a:pt x="19540" y="4268"/>
                      <a:pt x="19085" y="3813"/>
                    </a:cubicBezTo>
                    <a:lnTo>
                      <a:pt x="17787" y="2514"/>
                    </a:lnTo>
                    <a:cubicBezTo>
                      <a:pt x="17526" y="2253"/>
                      <a:pt x="17181" y="2118"/>
                      <a:pt x="16831" y="2118"/>
                    </a:cubicBezTo>
                    <a:cubicBezTo>
                      <a:pt x="16573" y="2118"/>
                      <a:pt x="16312" y="2193"/>
                      <a:pt x="16084" y="2345"/>
                    </a:cubicBezTo>
                    <a:lnTo>
                      <a:pt x="14326" y="3516"/>
                    </a:lnTo>
                    <a:cubicBezTo>
                      <a:pt x="14044" y="3380"/>
                      <a:pt x="13754" y="3258"/>
                      <a:pt x="13455" y="3155"/>
                    </a:cubicBezTo>
                    <a:lnTo>
                      <a:pt x="13041" y="1085"/>
                    </a:lnTo>
                    <a:cubicBezTo>
                      <a:pt x="12916" y="454"/>
                      <a:pt x="12361" y="0"/>
                      <a:pt x="11717" y="0"/>
                    </a:cubicBezTo>
                    <a:lnTo>
                      <a:pt x="9881" y="0"/>
                    </a:lnTo>
                    <a:cubicBezTo>
                      <a:pt x="9238" y="0"/>
                      <a:pt x="8684" y="454"/>
                      <a:pt x="8557" y="1085"/>
                    </a:cubicBezTo>
                    <a:lnTo>
                      <a:pt x="8143" y="3155"/>
                    </a:lnTo>
                    <a:cubicBezTo>
                      <a:pt x="7843" y="3258"/>
                      <a:pt x="7554" y="3381"/>
                      <a:pt x="7273" y="3516"/>
                    </a:cubicBezTo>
                    <a:lnTo>
                      <a:pt x="5516" y="2345"/>
                    </a:lnTo>
                    <a:cubicBezTo>
                      <a:pt x="5287" y="2193"/>
                      <a:pt x="5026" y="2118"/>
                      <a:pt x="4767" y="2118"/>
                    </a:cubicBezTo>
                    <a:cubicBezTo>
                      <a:pt x="4419" y="2118"/>
                      <a:pt x="4073" y="2253"/>
                      <a:pt x="3812" y="2514"/>
                    </a:cubicBezTo>
                    <a:lnTo>
                      <a:pt x="2514" y="3813"/>
                    </a:lnTo>
                    <a:cubicBezTo>
                      <a:pt x="2059" y="4268"/>
                      <a:pt x="1988" y="4980"/>
                      <a:pt x="2345" y="5516"/>
                    </a:cubicBezTo>
                    <a:lnTo>
                      <a:pt x="3516" y="7273"/>
                    </a:lnTo>
                    <a:cubicBezTo>
                      <a:pt x="3380" y="7555"/>
                      <a:pt x="3258" y="7844"/>
                      <a:pt x="3154" y="8144"/>
                    </a:cubicBezTo>
                    <a:lnTo>
                      <a:pt x="1085" y="8558"/>
                    </a:lnTo>
                    <a:cubicBezTo>
                      <a:pt x="454" y="8684"/>
                      <a:pt x="0" y="9238"/>
                      <a:pt x="0" y="9882"/>
                    </a:cubicBezTo>
                    <a:lnTo>
                      <a:pt x="0" y="11718"/>
                    </a:lnTo>
                    <a:cubicBezTo>
                      <a:pt x="0" y="12361"/>
                      <a:pt x="454" y="12916"/>
                      <a:pt x="1085" y="13042"/>
                    </a:cubicBezTo>
                    <a:lnTo>
                      <a:pt x="3154" y="13456"/>
                    </a:lnTo>
                    <a:cubicBezTo>
                      <a:pt x="3258" y="13755"/>
                      <a:pt x="3380" y="14046"/>
                      <a:pt x="3516" y="14326"/>
                    </a:cubicBezTo>
                    <a:lnTo>
                      <a:pt x="2345" y="16083"/>
                    </a:lnTo>
                    <a:cubicBezTo>
                      <a:pt x="1988" y="16619"/>
                      <a:pt x="2059" y="17332"/>
                      <a:pt x="2514" y="17787"/>
                    </a:cubicBezTo>
                    <a:lnTo>
                      <a:pt x="3812" y="19086"/>
                    </a:lnTo>
                    <a:cubicBezTo>
                      <a:pt x="4073" y="19346"/>
                      <a:pt x="4419" y="19482"/>
                      <a:pt x="4767" y="19482"/>
                    </a:cubicBezTo>
                    <a:cubicBezTo>
                      <a:pt x="5026" y="19482"/>
                      <a:pt x="5287" y="19406"/>
                      <a:pt x="5516" y="19254"/>
                    </a:cubicBezTo>
                    <a:lnTo>
                      <a:pt x="7273" y="18083"/>
                    </a:lnTo>
                    <a:cubicBezTo>
                      <a:pt x="7554" y="18220"/>
                      <a:pt x="7843" y="18341"/>
                      <a:pt x="8143" y="18445"/>
                    </a:cubicBezTo>
                    <a:lnTo>
                      <a:pt x="8557" y="20514"/>
                    </a:lnTo>
                    <a:cubicBezTo>
                      <a:pt x="8684" y="21146"/>
                      <a:pt x="9238" y="21599"/>
                      <a:pt x="9881" y="21599"/>
                    </a:cubicBezTo>
                    <a:lnTo>
                      <a:pt x="11717" y="21599"/>
                    </a:lnTo>
                    <a:cubicBezTo>
                      <a:pt x="12361" y="21599"/>
                      <a:pt x="12916" y="21146"/>
                      <a:pt x="13041" y="20514"/>
                    </a:cubicBezTo>
                    <a:lnTo>
                      <a:pt x="13456" y="18445"/>
                    </a:lnTo>
                    <a:cubicBezTo>
                      <a:pt x="13755" y="18341"/>
                      <a:pt x="14046" y="18219"/>
                      <a:pt x="14326" y="18083"/>
                    </a:cubicBezTo>
                    <a:lnTo>
                      <a:pt x="16084" y="19254"/>
                    </a:lnTo>
                    <a:cubicBezTo>
                      <a:pt x="16312" y="19406"/>
                      <a:pt x="16573" y="19482"/>
                      <a:pt x="16831" y="19482"/>
                    </a:cubicBezTo>
                    <a:cubicBezTo>
                      <a:pt x="17181" y="19482"/>
                      <a:pt x="17526" y="19346"/>
                      <a:pt x="17787" y="19086"/>
                    </a:cubicBezTo>
                    <a:lnTo>
                      <a:pt x="19085" y="17787"/>
                    </a:lnTo>
                    <a:cubicBezTo>
                      <a:pt x="19540" y="17332"/>
                      <a:pt x="19611" y="16619"/>
                      <a:pt x="19254" y="16083"/>
                    </a:cubicBezTo>
                    <a:lnTo>
                      <a:pt x="18082" y="14326"/>
                    </a:lnTo>
                    <a:cubicBezTo>
                      <a:pt x="18219" y="14045"/>
                      <a:pt x="18341" y="13755"/>
                      <a:pt x="18445" y="13456"/>
                    </a:cubicBezTo>
                    <a:lnTo>
                      <a:pt x="20513" y="13042"/>
                    </a:lnTo>
                    <a:cubicBezTo>
                      <a:pt x="21145" y="12916"/>
                      <a:pt x="21599" y="12361"/>
                      <a:pt x="21599" y="11718"/>
                    </a:cubicBezTo>
                    <a:lnTo>
                      <a:pt x="21599" y="9882"/>
                    </a:lnTo>
                    <a:cubicBezTo>
                      <a:pt x="21599" y="9238"/>
                      <a:pt x="21145" y="8684"/>
                      <a:pt x="20513" y="8558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71" name="AutoShape 124"/>
              <p:cNvSpPr>
                <a:spLocks/>
              </p:cNvSpPr>
              <p:nvPr/>
            </p:nvSpPr>
            <p:spPr bwMode="auto">
              <a:xfrm>
                <a:off x="3390900" y="2138363"/>
                <a:ext cx="160338" cy="16033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6" y="1349"/>
                      <a:pt x="20250" y="5582"/>
                      <a:pt x="20250" y="10800"/>
                    </a:cubicBezTo>
                    <a:cubicBezTo>
                      <a:pt x="20250" y="16017"/>
                      <a:pt x="16016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3" y="21600"/>
                      <a:pt x="21599" y="16763"/>
                      <a:pt x="21599" y="10800"/>
                    </a:cubicBezTo>
                    <a:cubicBezTo>
                      <a:pt x="21599" y="4836"/>
                      <a:pt x="16763" y="0"/>
                      <a:pt x="10800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74" name="AutoShape 125"/>
              <p:cNvSpPr>
                <a:spLocks/>
              </p:cNvSpPr>
              <p:nvPr/>
            </p:nvSpPr>
            <p:spPr bwMode="auto">
              <a:xfrm>
                <a:off x="3425825" y="2171700"/>
                <a:ext cx="92075" cy="920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900"/>
                    </a:moveTo>
                    <a:cubicBezTo>
                      <a:pt x="6328" y="18900"/>
                      <a:pt x="2699" y="15271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1"/>
                      <a:pt x="15271" y="18900"/>
                      <a:pt x="10800" y="18900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6"/>
                      <a:pt x="4830" y="21599"/>
                      <a:pt x="10800" y="21599"/>
                    </a:cubicBezTo>
                    <a:cubicBezTo>
                      <a:pt x="16764" y="21599"/>
                      <a:pt x="21600" y="16766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endParaRPr>
              </a:p>
            </p:txBody>
          </p:sp>
        </p:grpSp>
        <p:sp>
          <p:nvSpPr>
            <p:cNvPr id="69" name="Rectangle 2"/>
            <p:cNvSpPr/>
            <p:nvPr/>
          </p:nvSpPr>
          <p:spPr bwMode="auto">
            <a:xfrm>
              <a:off x="4900607" y="3540296"/>
              <a:ext cx="650223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tr-TR" sz="2400" b="1" dirty="0">
                  <a:solidFill>
                    <a:schemeClr val="tx2">
                      <a:lumMod val="50000"/>
                    </a:schemeClr>
                  </a:solidFill>
                  <a:latin typeface="Source Sans Pro" pitchFamily="34" charset="0"/>
                  <a:ea typeface="Open Sans Light" pitchFamily="34" charset="0"/>
                  <a:cs typeface="Open Sans Light" pitchFamily="34" charset="0"/>
                </a:rPr>
                <a:t>Teknik Süreç İyileştirme Danışmanlıkları</a:t>
              </a:r>
              <a:endParaRPr lang="en-US" sz="2400" b="1" dirty="0">
                <a:solidFill>
                  <a:schemeClr val="tx2">
                    <a:lumMod val="50000"/>
                  </a:schemeClr>
                </a:solidFill>
                <a:latin typeface="Source Sans Pro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077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80" y="16881"/>
            <a:ext cx="10058400" cy="136748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z="440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Küme Faaliyetlerimiz  </a:t>
            </a:r>
            <a:br>
              <a:rPr lang="tr-TR" sz="440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tr-TR" b="1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KÜME YOL HARİTASI 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B16D-E65D-46EE-B564-040F4897132B}" type="datetime1">
              <a:rPr lang="en-US" smtClean="0"/>
              <a:t>2/22/2017</a:t>
            </a:fld>
            <a:endParaRPr lang="en-US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  <p:sp>
        <p:nvSpPr>
          <p:cNvPr id="23" name="Rectangle 6"/>
          <p:cNvSpPr/>
          <p:nvPr/>
        </p:nvSpPr>
        <p:spPr bwMode="auto">
          <a:xfrm>
            <a:off x="-190505" y="0"/>
            <a:ext cx="11568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ms-MY" sz="6000" dirty="0">
                <a:solidFill>
                  <a:schemeClr val="tx2">
                    <a:lumMod val="75000"/>
                  </a:schemeClr>
                </a:solidFill>
                <a:latin typeface="Source Sans Pro" pitchFamily="34" charset="0"/>
                <a:ea typeface="Open Sans Light" pitchFamily="34" charset="0"/>
                <a:cs typeface="Open Sans Light" pitchFamily="34" charset="0"/>
              </a:rPr>
              <a:t>0</a:t>
            </a:r>
            <a:r>
              <a:rPr lang="tr-TR" sz="6000" dirty="0">
                <a:solidFill>
                  <a:schemeClr val="tx2">
                    <a:lumMod val="75000"/>
                  </a:schemeClr>
                </a:solidFill>
                <a:latin typeface="Source Sans Pro" pitchFamily="34" charset="0"/>
                <a:ea typeface="Open Sans Light" pitchFamily="34" charset="0"/>
                <a:cs typeface="Open Sans Light" pitchFamily="34" charset="0"/>
              </a:rPr>
              <a:t>3</a:t>
            </a:r>
            <a:endParaRPr lang="en-US" sz="6000" dirty="0">
              <a:solidFill>
                <a:schemeClr val="tx2">
                  <a:lumMod val="75000"/>
                </a:schemeClr>
              </a:solidFill>
              <a:latin typeface="Source Sans Pro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26" name="Rectangle 13"/>
          <p:cNvSpPr/>
          <p:nvPr/>
        </p:nvSpPr>
        <p:spPr>
          <a:xfrm>
            <a:off x="0" y="1539383"/>
            <a:ext cx="12192000" cy="769436"/>
          </a:xfrm>
          <a:prstGeom prst="rect">
            <a:avLst/>
          </a:prstGeom>
          <a:solidFill>
            <a:schemeClr val="tx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latin typeface="Source Sans Pro" pitchFamily="34" charset="0"/>
            </a:endParaRPr>
          </a:p>
        </p:txBody>
      </p:sp>
      <p:grpSp>
        <p:nvGrpSpPr>
          <p:cNvPr id="39" name="Group 9"/>
          <p:cNvGrpSpPr>
            <a:grpSpLocks/>
          </p:cNvGrpSpPr>
          <p:nvPr/>
        </p:nvGrpSpPr>
        <p:grpSpPr bwMode="auto">
          <a:xfrm>
            <a:off x="381000" y="2461235"/>
            <a:ext cx="3812259" cy="3604810"/>
            <a:chOff x="503332" y="1617930"/>
            <a:chExt cx="2182462" cy="2202585"/>
          </a:xfrm>
        </p:grpSpPr>
        <p:sp>
          <p:nvSpPr>
            <p:cNvPr id="40" name="Rectangle 10"/>
            <p:cNvSpPr>
              <a:spLocks noChangeArrowheads="1"/>
            </p:cNvSpPr>
            <p:nvPr/>
          </p:nvSpPr>
          <p:spPr bwMode="auto">
            <a:xfrm>
              <a:off x="516814" y="1617930"/>
              <a:ext cx="2157520" cy="39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indent="-4572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tr-TR" altLang="tr-TR" sz="1800" b="1" dirty="0">
                  <a:solidFill>
                    <a:schemeClr val="tx2">
                      <a:lumMod val="50000"/>
                    </a:schemeClr>
                  </a:solidFill>
                  <a:latin typeface="Source Sans Pro" pitchFamily="34" charset="0"/>
                </a:rPr>
                <a:t>(1.1) Üretim Süreçlerinde Verimliliğin Artırılması</a:t>
              </a:r>
              <a:endParaRPr lang="ms-MY" altLang="tr-TR" sz="1800" b="1" dirty="0">
                <a:solidFill>
                  <a:schemeClr val="tx2">
                    <a:lumMod val="50000"/>
                  </a:schemeClr>
                </a:solidFill>
                <a:latin typeface="Source Sans Pro" pitchFamily="34" charset="0"/>
                <a:cs typeface="Open Sans Light" pitchFamily="34" charset="0"/>
              </a:endParaRPr>
            </a:p>
          </p:txBody>
        </p:sp>
        <p:cxnSp>
          <p:nvCxnSpPr>
            <p:cNvPr id="41" name="Straight Connector 11"/>
            <p:cNvCxnSpPr/>
            <p:nvPr/>
          </p:nvCxnSpPr>
          <p:spPr>
            <a:xfrm flipH="1">
              <a:off x="503332" y="2203225"/>
              <a:ext cx="2074088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2" name="Rectangle 12"/>
            <p:cNvSpPr/>
            <p:nvPr/>
          </p:nvSpPr>
          <p:spPr>
            <a:xfrm>
              <a:off x="517839" y="2259655"/>
              <a:ext cx="2167955" cy="1560860"/>
            </a:xfrm>
            <a:prstGeom prst="rect">
              <a:avLst/>
            </a:prstGeom>
          </p:spPr>
          <p:txBody>
            <a:bodyPr wrap="square" spcCol="274320">
              <a:spAutoFit/>
            </a:bodyPr>
            <a:lstStyle/>
            <a:p>
              <a:pPr indent="-457200">
                <a:defRPr/>
              </a:pPr>
              <a:r>
                <a:rPr lang="tr-TR" sz="1600" b="1" dirty="0">
                  <a:solidFill>
                    <a:schemeClr val="tx2">
                      <a:lumMod val="50000"/>
                    </a:schemeClr>
                  </a:solidFill>
                  <a:latin typeface="Source Sans Pro Light" pitchFamily="34" charset="0"/>
                </a:rPr>
                <a:t>Hedef Kitle: </a:t>
              </a:r>
              <a:r>
                <a:rPr lang="tr-TR" sz="1600" dirty="0">
                  <a:solidFill>
                    <a:schemeClr val="tx2">
                      <a:lumMod val="50000"/>
                    </a:schemeClr>
                  </a:solidFill>
                  <a:latin typeface="Source Sans Pro Light" pitchFamily="34" charset="0"/>
                </a:rPr>
                <a:t>kesim, dikim, ütü paket faaliyetlerini işletme içinde yapan firmalar </a:t>
              </a:r>
            </a:p>
            <a:p>
              <a:pPr indent="-457200">
                <a:defRPr/>
              </a:pPr>
              <a:r>
                <a:rPr lang="tr-TR" sz="1600" b="1" dirty="0">
                  <a:solidFill>
                    <a:schemeClr val="tx2">
                      <a:lumMod val="50000"/>
                    </a:schemeClr>
                  </a:solidFill>
                  <a:latin typeface="Source Sans Pro Light" pitchFamily="34" charset="0"/>
                  <a:ea typeface="Open Sans Light" pitchFamily="34" charset="0"/>
                  <a:cs typeface="Open Sans Light" pitchFamily="34" charset="0"/>
                </a:rPr>
                <a:t>Öngörülen Takvim</a:t>
              </a:r>
              <a:r>
                <a:rPr lang="tr-TR" sz="1600" dirty="0">
                  <a:solidFill>
                    <a:schemeClr val="tx2">
                      <a:lumMod val="50000"/>
                    </a:schemeClr>
                  </a:solidFill>
                  <a:latin typeface="Source Sans Pro Light" pitchFamily="34" charset="0"/>
                  <a:ea typeface="Open Sans Light" pitchFamily="34" charset="0"/>
                  <a:cs typeface="Open Sans Light" pitchFamily="34" charset="0"/>
                </a:rPr>
                <a:t>: 2017-2018</a:t>
              </a:r>
            </a:p>
            <a:p>
              <a:pPr indent="-457200">
                <a:defRPr/>
              </a:pPr>
              <a:r>
                <a:rPr lang="tr-TR" sz="1600" dirty="0">
                  <a:solidFill>
                    <a:schemeClr val="tx2">
                      <a:lumMod val="50000"/>
                    </a:schemeClr>
                  </a:solidFill>
                  <a:latin typeface="Source Sans Pro Light" pitchFamily="34" charset="0"/>
                  <a:ea typeface="Open Sans Light" pitchFamily="34" charset="0"/>
                  <a:cs typeface="Open Sans Light" pitchFamily="34" charset="0"/>
                </a:rPr>
                <a:t>(min. 6 ay) </a:t>
              </a:r>
            </a:p>
            <a:p>
              <a:pPr indent="-457200">
                <a:defRPr/>
              </a:pPr>
              <a:r>
                <a:rPr lang="tr-TR" sz="1600" b="1" dirty="0">
                  <a:solidFill>
                    <a:schemeClr val="tx2">
                      <a:lumMod val="50000"/>
                    </a:schemeClr>
                  </a:solidFill>
                  <a:latin typeface="Source Sans Pro Light" pitchFamily="34" charset="0"/>
                  <a:ea typeface="Open Sans Light" pitchFamily="34" charset="0"/>
                  <a:cs typeface="Open Sans Light" pitchFamily="34" charset="0"/>
                </a:rPr>
                <a:t>Faaliyet İçeriği:</a:t>
              </a:r>
              <a:r>
                <a:rPr lang="tr-TR" sz="1600" dirty="0">
                  <a:solidFill>
                    <a:schemeClr val="tx2">
                      <a:lumMod val="50000"/>
                    </a:schemeClr>
                  </a:solidFill>
                  <a:latin typeface="Source Sans Pro Light" pitchFamily="34" charset="0"/>
                  <a:ea typeface="Open Sans Light" pitchFamily="34" charset="0"/>
                  <a:cs typeface="Open Sans Light" pitchFamily="34" charset="0"/>
                </a:rPr>
                <a:t> Kesimden başlayarak üretimde oluşan kayıpların en aza indirgenmesi, ürün çevrim hızının artması, çalışan başına üretim verimliliğin artması</a:t>
              </a:r>
              <a:endParaRPr lang="ms-MY" sz="1600" dirty="0">
                <a:solidFill>
                  <a:schemeClr val="tx2">
                    <a:lumMod val="50000"/>
                  </a:schemeClr>
                </a:solidFill>
                <a:latin typeface="Source Sans Pro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</p:grpSp>
      <p:grpSp>
        <p:nvGrpSpPr>
          <p:cNvPr id="43" name="Group 9"/>
          <p:cNvGrpSpPr>
            <a:grpSpLocks/>
          </p:cNvGrpSpPr>
          <p:nvPr/>
        </p:nvGrpSpPr>
        <p:grpSpPr bwMode="auto">
          <a:xfrm>
            <a:off x="4206894" y="2384552"/>
            <a:ext cx="3696963" cy="3172049"/>
            <a:chOff x="516814" y="1617930"/>
            <a:chExt cx="2167955" cy="1371442"/>
          </a:xfrm>
        </p:grpSpPr>
        <p:sp>
          <p:nvSpPr>
            <p:cNvPr id="45" name="Rectangle 10"/>
            <p:cNvSpPr>
              <a:spLocks noChangeArrowheads="1"/>
            </p:cNvSpPr>
            <p:nvPr/>
          </p:nvSpPr>
          <p:spPr bwMode="auto">
            <a:xfrm>
              <a:off x="516814" y="1617930"/>
              <a:ext cx="2157520" cy="399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indent="-4572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tr-TR" altLang="tr-TR" sz="1800" b="1" dirty="0">
                  <a:solidFill>
                    <a:schemeClr val="tx2">
                      <a:lumMod val="50000"/>
                    </a:schemeClr>
                  </a:solidFill>
                  <a:latin typeface="Source Sans Pro" pitchFamily="34" charset="0"/>
                </a:rPr>
                <a:t>(1.2) Departmanlar Bazında Etkinlik Analizi ve Birimler Arası iletişim ve Performans Artışı </a:t>
              </a:r>
              <a:endParaRPr lang="ms-MY" altLang="tr-TR" sz="1800" b="1" dirty="0">
                <a:solidFill>
                  <a:schemeClr val="tx2">
                    <a:lumMod val="50000"/>
                  </a:schemeClr>
                </a:solidFill>
                <a:latin typeface="Source Sans Pro" pitchFamily="34" charset="0"/>
                <a:cs typeface="Open Sans Light" pitchFamily="34" charset="0"/>
              </a:endParaRPr>
            </a:p>
          </p:txBody>
        </p:sp>
        <p:cxnSp>
          <p:nvCxnSpPr>
            <p:cNvPr id="48" name="Straight Connector 11"/>
            <p:cNvCxnSpPr/>
            <p:nvPr/>
          </p:nvCxnSpPr>
          <p:spPr>
            <a:xfrm flipH="1">
              <a:off x="516814" y="2065074"/>
              <a:ext cx="2074088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9" name="Rectangle 12"/>
            <p:cNvSpPr/>
            <p:nvPr/>
          </p:nvSpPr>
          <p:spPr>
            <a:xfrm>
              <a:off x="516814" y="2097818"/>
              <a:ext cx="2167955" cy="891554"/>
            </a:xfrm>
            <a:prstGeom prst="rect">
              <a:avLst/>
            </a:prstGeom>
          </p:spPr>
          <p:txBody>
            <a:bodyPr wrap="square" spcCol="274320">
              <a:spAutoFit/>
            </a:bodyPr>
            <a:lstStyle/>
            <a:p>
              <a:pPr indent="-457200">
                <a:defRPr/>
              </a:pPr>
              <a:r>
                <a:rPr lang="tr-TR" sz="1600" b="1" dirty="0">
                  <a:solidFill>
                    <a:schemeClr val="tx2">
                      <a:lumMod val="50000"/>
                    </a:schemeClr>
                  </a:solidFill>
                  <a:latin typeface="Source Sans Pro Light" pitchFamily="34" charset="0"/>
                </a:rPr>
                <a:t>Hedef Kitle: </a:t>
              </a:r>
              <a:r>
                <a:rPr lang="tr-TR" sz="1600" dirty="0">
                  <a:solidFill>
                    <a:schemeClr val="tx2">
                      <a:lumMod val="50000"/>
                    </a:schemeClr>
                  </a:solidFill>
                  <a:latin typeface="Source Sans Pro Light" pitchFamily="34" charset="0"/>
                </a:rPr>
                <a:t>mevcut tasarımcı ve modelhane ekiplerine yönelik</a:t>
              </a:r>
            </a:p>
            <a:p>
              <a:pPr indent="-457200">
                <a:defRPr/>
              </a:pPr>
              <a:r>
                <a:rPr lang="tr-TR" sz="1600" b="1" dirty="0">
                  <a:solidFill>
                    <a:schemeClr val="tx2">
                      <a:lumMod val="50000"/>
                    </a:schemeClr>
                  </a:solidFill>
                  <a:latin typeface="Source Sans Pro Light" pitchFamily="34" charset="0"/>
                  <a:ea typeface="Open Sans Light" pitchFamily="34" charset="0"/>
                  <a:cs typeface="Open Sans Light" pitchFamily="34" charset="0"/>
                </a:rPr>
                <a:t>Öngörülen Takvim: </a:t>
              </a:r>
              <a:r>
                <a:rPr lang="tr-TR" sz="1600" dirty="0">
                  <a:solidFill>
                    <a:schemeClr val="tx2">
                      <a:lumMod val="50000"/>
                    </a:schemeClr>
                  </a:solidFill>
                  <a:latin typeface="Source Sans Pro Light" pitchFamily="34" charset="0"/>
                  <a:ea typeface="Open Sans Light" pitchFamily="34" charset="0"/>
                  <a:cs typeface="Open Sans Light" pitchFamily="34" charset="0"/>
                </a:rPr>
                <a:t>2017-2018 </a:t>
              </a:r>
            </a:p>
            <a:p>
              <a:pPr indent="-457200">
                <a:defRPr/>
              </a:pPr>
              <a:r>
                <a:rPr lang="tr-TR" sz="1600" dirty="0">
                  <a:solidFill>
                    <a:schemeClr val="tx2">
                      <a:lumMod val="50000"/>
                    </a:schemeClr>
                  </a:solidFill>
                  <a:latin typeface="Source Sans Pro Light" pitchFamily="34" charset="0"/>
                  <a:ea typeface="Open Sans Light" pitchFamily="34" charset="0"/>
                  <a:cs typeface="Open Sans Light" pitchFamily="34" charset="0"/>
                </a:rPr>
                <a:t>(min.6 ay) </a:t>
              </a:r>
            </a:p>
            <a:p>
              <a:pPr indent="-457200">
                <a:defRPr/>
              </a:pPr>
              <a:r>
                <a:rPr lang="tr-TR" sz="1600" b="1" dirty="0">
                  <a:solidFill>
                    <a:schemeClr val="tx2">
                      <a:lumMod val="50000"/>
                    </a:schemeClr>
                  </a:solidFill>
                  <a:latin typeface="Source Sans Pro Light" pitchFamily="34" charset="0"/>
                  <a:ea typeface="Open Sans Light" pitchFamily="34" charset="0"/>
                  <a:cs typeface="Open Sans Light" pitchFamily="34" charset="0"/>
                </a:rPr>
                <a:t>Faaliyet İçeriği: </a:t>
              </a:r>
              <a:r>
                <a:rPr lang="tr-TR" sz="1600" dirty="0">
                  <a:solidFill>
                    <a:schemeClr val="tx2">
                      <a:lumMod val="50000"/>
                    </a:schemeClr>
                  </a:solidFill>
                  <a:latin typeface="Source Sans Pro Light" pitchFamily="34" charset="0"/>
                  <a:ea typeface="Open Sans Light" pitchFamily="34" charset="0"/>
                  <a:cs typeface="Open Sans Light" pitchFamily="34" charset="0"/>
                </a:rPr>
                <a:t>Departmanlar arasında iletişimi ve iş akışlarını hızlandırarak etkinliğin nasıl artırılacağına ilişkin sistem önerisi</a:t>
              </a:r>
              <a:endParaRPr lang="ms-MY" sz="1600" dirty="0">
                <a:solidFill>
                  <a:schemeClr val="tx2">
                    <a:lumMod val="50000"/>
                  </a:schemeClr>
                </a:solidFill>
                <a:latin typeface="Source Sans Pro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</p:grpSp>
      <p:grpSp>
        <p:nvGrpSpPr>
          <p:cNvPr id="50" name="Group 9"/>
          <p:cNvGrpSpPr>
            <a:grpSpLocks/>
          </p:cNvGrpSpPr>
          <p:nvPr/>
        </p:nvGrpSpPr>
        <p:grpSpPr bwMode="auto">
          <a:xfrm>
            <a:off x="7917492" y="2443861"/>
            <a:ext cx="4059536" cy="3375963"/>
            <a:chOff x="516442" y="1667309"/>
            <a:chExt cx="2167955" cy="1955314"/>
          </a:xfrm>
        </p:grpSpPr>
        <p:sp>
          <p:nvSpPr>
            <p:cNvPr id="51" name="Rectangle 10"/>
            <p:cNvSpPr>
              <a:spLocks noChangeArrowheads="1"/>
            </p:cNvSpPr>
            <p:nvPr/>
          </p:nvSpPr>
          <p:spPr bwMode="auto">
            <a:xfrm>
              <a:off x="516814" y="1667309"/>
              <a:ext cx="2157520" cy="374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indent="-4572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tr-TR" altLang="tr-TR" sz="1800" b="1" dirty="0">
                  <a:solidFill>
                    <a:schemeClr val="tx2">
                      <a:lumMod val="50000"/>
                    </a:schemeClr>
                  </a:solidFill>
                  <a:latin typeface="Source Sans Pro" pitchFamily="34" charset="0"/>
                </a:rPr>
                <a:t>(1.3) Modelhane Yapılarının Etkinlik Analizi ve Verimliliğinin Artırılması</a:t>
              </a:r>
              <a:endParaRPr lang="ms-MY" altLang="tr-TR" sz="1800" b="1" dirty="0">
                <a:solidFill>
                  <a:schemeClr val="tx2">
                    <a:lumMod val="50000"/>
                  </a:schemeClr>
                </a:solidFill>
                <a:latin typeface="Source Sans Pro" pitchFamily="34" charset="0"/>
                <a:cs typeface="Open Sans Light" pitchFamily="34" charset="0"/>
              </a:endParaRPr>
            </a:p>
          </p:txBody>
        </p:sp>
        <p:cxnSp>
          <p:nvCxnSpPr>
            <p:cNvPr id="52" name="Straight Connector 11"/>
            <p:cNvCxnSpPr/>
            <p:nvPr/>
          </p:nvCxnSpPr>
          <p:spPr>
            <a:xfrm flipH="1">
              <a:off x="563376" y="2243480"/>
              <a:ext cx="2074088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3" name="Rectangle 12"/>
            <p:cNvSpPr/>
            <p:nvPr/>
          </p:nvSpPr>
          <p:spPr>
            <a:xfrm>
              <a:off x="516442" y="2285672"/>
              <a:ext cx="2167955" cy="1336951"/>
            </a:xfrm>
            <a:prstGeom prst="rect">
              <a:avLst/>
            </a:prstGeom>
          </p:spPr>
          <p:txBody>
            <a:bodyPr wrap="square" spcCol="274320">
              <a:spAutoFit/>
            </a:bodyPr>
            <a:lstStyle/>
            <a:p>
              <a:pPr indent="-457200">
                <a:defRPr/>
              </a:pPr>
              <a:r>
                <a:rPr lang="tr-T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</a:rPr>
                <a:t>Hedef Kitle: </a:t>
              </a:r>
              <a:r>
                <a:rPr lang="tr-T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</a:rPr>
                <a:t>Modelhane Yapıları Gelişime Açık Firmalar</a:t>
              </a:r>
            </a:p>
            <a:p>
              <a:pPr indent="-457200">
                <a:defRPr/>
              </a:pPr>
              <a:r>
                <a:rPr lang="tr-T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Open Sans Light" pitchFamily="34" charset="0"/>
                  <a:cs typeface="Open Sans Light" pitchFamily="34" charset="0"/>
                </a:rPr>
                <a:t>Öngörülen Takvim: </a:t>
              </a:r>
              <a:r>
                <a:rPr lang="tr-T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Open Sans Light" pitchFamily="34" charset="0"/>
                  <a:cs typeface="Open Sans Light" pitchFamily="34" charset="0"/>
                </a:rPr>
                <a:t>2017-2018 </a:t>
              </a:r>
            </a:p>
            <a:p>
              <a:pPr indent="-457200">
                <a:defRPr/>
              </a:pPr>
              <a:r>
                <a:rPr lang="tr-T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Open Sans Light" pitchFamily="34" charset="0"/>
                  <a:cs typeface="Open Sans Light" pitchFamily="34" charset="0"/>
                </a:rPr>
                <a:t>(min. 6 ay)</a:t>
              </a:r>
            </a:p>
            <a:p>
              <a:pPr indent="-457200">
                <a:defRPr/>
              </a:pPr>
              <a:r>
                <a:rPr lang="tr-T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Open Sans Light" pitchFamily="34" charset="0"/>
                  <a:cs typeface="Open Sans Light" pitchFamily="34" charset="0"/>
                </a:rPr>
                <a:t>Faaliyet İçeriği: </a:t>
              </a:r>
              <a:r>
                <a:rPr lang="tr-T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Open Sans Light" pitchFamily="34" charset="0"/>
                  <a:cs typeface="Open Sans Light" pitchFamily="34" charset="0"/>
                </a:rPr>
                <a:t>Modelhane iş ve üretim yapısının yeniden organizasyonu, iş akış ve organizasyonlarının ele alınması, model makinacıların etkinliği, modelhane yerleşkesinin etkinliği </a:t>
              </a:r>
              <a:endParaRPr lang="ms-MY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</p:grpSp>
      <p:grpSp>
        <p:nvGrpSpPr>
          <p:cNvPr id="56" name="Grup 55"/>
          <p:cNvGrpSpPr/>
          <p:nvPr/>
        </p:nvGrpSpPr>
        <p:grpSpPr>
          <a:xfrm>
            <a:off x="1097280" y="1591665"/>
            <a:ext cx="9284970" cy="707886"/>
            <a:chOff x="4309408" y="3480267"/>
            <a:chExt cx="9284981" cy="707886"/>
          </a:xfrm>
        </p:grpSpPr>
        <p:grpSp>
          <p:nvGrpSpPr>
            <p:cNvPr id="57" name="Grup 56"/>
            <p:cNvGrpSpPr/>
            <p:nvPr/>
          </p:nvGrpSpPr>
          <p:grpSpPr>
            <a:xfrm>
              <a:off x="4309408" y="3501131"/>
              <a:ext cx="591199" cy="591201"/>
              <a:chOff x="3287712" y="2035174"/>
              <a:chExt cx="366712" cy="366713"/>
            </a:xfrm>
          </p:grpSpPr>
          <p:sp>
            <p:nvSpPr>
              <p:cNvPr id="70" name="AutoShape 123"/>
              <p:cNvSpPr>
                <a:spLocks/>
              </p:cNvSpPr>
              <p:nvPr/>
            </p:nvSpPr>
            <p:spPr bwMode="auto">
              <a:xfrm>
                <a:off x="3287712" y="2035174"/>
                <a:ext cx="366712" cy="3667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180" y="12132"/>
                    </a:moveTo>
                    <a:cubicBezTo>
                      <a:pt x="17710" y="12226"/>
                      <a:pt x="17327" y="12561"/>
                      <a:pt x="17170" y="13012"/>
                    </a:cubicBezTo>
                    <a:cubicBezTo>
                      <a:pt x="17083" y="13261"/>
                      <a:pt x="16981" y="13503"/>
                      <a:pt x="16868" y="13738"/>
                    </a:cubicBezTo>
                    <a:cubicBezTo>
                      <a:pt x="16658" y="14169"/>
                      <a:pt x="16694" y="14677"/>
                      <a:pt x="16959" y="15075"/>
                    </a:cubicBezTo>
                    <a:lnTo>
                      <a:pt x="18131" y="16833"/>
                    </a:lnTo>
                    <a:lnTo>
                      <a:pt x="16832" y="18132"/>
                    </a:lnTo>
                    <a:lnTo>
                      <a:pt x="15075" y="16960"/>
                    </a:lnTo>
                    <a:cubicBezTo>
                      <a:pt x="14850" y="16810"/>
                      <a:pt x="14589" y="16733"/>
                      <a:pt x="14326" y="16733"/>
                    </a:cubicBezTo>
                    <a:cubicBezTo>
                      <a:pt x="14126" y="16733"/>
                      <a:pt x="13924" y="16778"/>
                      <a:pt x="13738" y="16868"/>
                    </a:cubicBezTo>
                    <a:cubicBezTo>
                      <a:pt x="13504" y="16981"/>
                      <a:pt x="13262" y="17083"/>
                      <a:pt x="13012" y="17170"/>
                    </a:cubicBezTo>
                    <a:cubicBezTo>
                      <a:pt x="12561" y="17327"/>
                      <a:pt x="12226" y="17712"/>
                      <a:pt x="12133" y="18180"/>
                    </a:cubicBezTo>
                    <a:lnTo>
                      <a:pt x="11717" y="20249"/>
                    </a:lnTo>
                    <a:lnTo>
                      <a:pt x="9881" y="20249"/>
                    </a:lnTo>
                    <a:lnTo>
                      <a:pt x="9467" y="18180"/>
                    </a:lnTo>
                    <a:cubicBezTo>
                      <a:pt x="9373" y="17712"/>
                      <a:pt x="9039" y="17327"/>
                      <a:pt x="8588" y="17170"/>
                    </a:cubicBezTo>
                    <a:cubicBezTo>
                      <a:pt x="8339" y="17083"/>
                      <a:pt x="8096" y="16983"/>
                      <a:pt x="7861" y="16869"/>
                    </a:cubicBezTo>
                    <a:cubicBezTo>
                      <a:pt x="7675" y="16778"/>
                      <a:pt x="7474" y="16733"/>
                      <a:pt x="7273" y="16733"/>
                    </a:cubicBezTo>
                    <a:cubicBezTo>
                      <a:pt x="7011" y="16733"/>
                      <a:pt x="6750" y="16810"/>
                      <a:pt x="6525" y="16960"/>
                    </a:cubicBezTo>
                    <a:lnTo>
                      <a:pt x="4767" y="18132"/>
                    </a:lnTo>
                    <a:lnTo>
                      <a:pt x="3468" y="16833"/>
                    </a:lnTo>
                    <a:lnTo>
                      <a:pt x="4639" y="15075"/>
                    </a:lnTo>
                    <a:cubicBezTo>
                      <a:pt x="4904" y="14677"/>
                      <a:pt x="4939" y="14169"/>
                      <a:pt x="4732" y="13738"/>
                    </a:cubicBezTo>
                    <a:cubicBezTo>
                      <a:pt x="4618" y="13504"/>
                      <a:pt x="4516" y="13263"/>
                      <a:pt x="4429" y="13013"/>
                    </a:cubicBezTo>
                    <a:cubicBezTo>
                      <a:pt x="4273" y="12561"/>
                      <a:pt x="3888" y="12227"/>
                      <a:pt x="3419" y="12133"/>
                    </a:cubicBezTo>
                    <a:lnTo>
                      <a:pt x="1350" y="11718"/>
                    </a:lnTo>
                    <a:lnTo>
                      <a:pt x="1349" y="9882"/>
                    </a:lnTo>
                    <a:lnTo>
                      <a:pt x="3419" y="9468"/>
                    </a:lnTo>
                    <a:cubicBezTo>
                      <a:pt x="3888" y="9374"/>
                      <a:pt x="4273" y="9039"/>
                      <a:pt x="4429" y="8588"/>
                    </a:cubicBezTo>
                    <a:cubicBezTo>
                      <a:pt x="4516" y="8338"/>
                      <a:pt x="4617" y="8096"/>
                      <a:pt x="4731" y="7862"/>
                    </a:cubicBezTo>
                    <a:cubicBezTo>
                      <a:pt x="4940" y="7431"/>
                      <a:pt x="4905" y="6923"/>
                      <a:pt x="4639" y="6524"/>
                    </a:cubicBezTo>
                    <a:lnTo>
                      <a:pt x="3468" y="4767"/>
                    </a:lnTo>
                    <a:lnTo>
                      <a:pt x="4767" y="3468"/>
                    </a:lnTo>
                    <a:lnTo>
                      <a:pt x="6525" y="4639"/>
                    </a:lnTo>
                    <a:cubicBezTo>
                      <a:pt x="6750" y="4790"/>
                      <a:pt x="7011" y="4866"/>
                      <a:pt x="7273" y="4866"/>
                    </a:cubicBezTo>
                    <a:cubicBezTo>
                      <a:pt x="7474" y="4866"/>
                      <a:pt x="7674" y="4822"/>
                      <a:pt x="7861" y="4732"/>
                    </a:cubicBezTo>
                    <a:cubicBezTo>
                      <a:pt x="8095" y="4619"/>
                      <a:pt x="8337" y="4517"/>
                      <a:pt x="8586" y="4430"/>
                    </a:cubicBezTo>
                    <a:cubicBezTo>
                      <a:pt x="9039" y="4272"/>
                      <a:pt x="9373" y="3888"/>
                      <a:pt x="9467" y="3420"/>
                    </a:cubicBezTo>
                    <a:lnTo>
                      <a:pt x="9881" y="1350"/>
                    </a:lnTo>
                    <a:lnTo>
                      <a:pt x="11717" y="1350"/>
                    </a:lnTo>
                    <a:lnTo>
                      <a:pt x="12131" y="3420"/>
                    </a:lnTo>
                    <a:cubicBezTo>
                      <a:pt x="12225" y="3888"/>
                      <a:pt x="12560" y="4272"/>
                      <a:pt x="13012" y="4430"/>
                    </a:cubicBezTo>
                    <a:cubicBezTo>
                      <a:pt x="13261" y="4517"/>
                      <a:pt x="13502" y="4617"/>
                      <a:pt x="13737" y="4731"/>
                    </a:cubicBezTo>
                    <a:cubicBezTo>
                      <a:pt x="13924" y="4822"/>
                      <a:pt x="14125" y="4866"/>
                      <a:pt x="14326" y="4866"/>
                    </a:cubicBezTo>
                    <a:cubicBezTo>
                      <a:pt x="14589" y="4866"/>
                      <a:pt x="14850" y="4790"/>
                      <a:pt x="15075" y="4639"/>
                    </a:cubicBezTo>
                    <a:lnTo>
                      <a:pt x="16832" y="3468"/>
                    </a:lnTo>
                    <a:lnTo>
                      <a:pt x="18131" y="4767"/>
                    </a:lnTo>
                    <a:lnTo>
                      <a:pt x="16959" y="6524"/>
                    </a:lnTo>
                    <a:cubicBezTo>
                      <a:pt x="16694" y="6923"/>
                      <a:pt x="16660" y="7431"/>
                      <a:pt x="16867" y="7861"/>
                    </a:cubicBezTo>
                    <a:cubicBezTo>
                      <a:pt x="16980" y="8096"/>
                      <a:pt x="17083" y="8337"/>
                      <a:pt x="17170" y="8587"/>
                    </a:cubicBezTo>
                    <a:cubicBezTo>
                      <a:pt x="17327" y="9039"/>
                      <a:pt x="17710" y="9373"/>
                      <a:pt x="18180" y="9467"/>
                    </a:cubicBezTo>
                    <a:lnTo>
                      <a:pt x="20248" y="9882"/>
                    </a:lnTo>
                    <a:lnTo>
                      <a:pt x="20250" y="11718"/>
                    </a:lnTo>
                    <a:cubicBezTo>
                      <a:pt x="20250" y="11718"/>
                      <a:pt x="18180" y="12132"/>
                      <a:pt x="18180" y="12132"/>
                    </a:cubicBezTo>
                    <a:close/>
                    <a:moveTo>
                      <a:pt x="20513" y="8558"/>
                    </a:moveTo>
                    <a:lnTo>
                      <a:pt x="18445" y="8143"/>
                    </a:lnTo>
                    <a:cubicBezTo>
                      <a:pt x="18341" y="7844"/>
                      <a:pt x="18218" y="7554"/>
                      <a:pt x="18082" y="7273"/>
                    </a:cubicBezTo>
                    <a:lnTo>
                      <a:pt x="19254" y="5516"/>
                    </a:lnTo>
                    <a:cubicBezTo>
                      <a:pt x="19611" y="4980"/>
                      <a:pt x="19540" y="4268"/>
                      <a:pt x="19085" y="3813"/>
                    </a:cubicBezTo>
                    <a:lnTo>
                      <a:pt x="17787" y="2514"/>
                    </a:lnTo>
                    <a:cubicBezTo>
                      <a:pt x="17526" y="2253"/>
                      <a:pt x="17181" y="2118"/>
                      <a:pt x="16831" y="2118"/>
                    </a:cubicBezTo>
                    <a:cubicBezTo>
                      <a:pt x="16573" y="2118"/>
                      <a:pt x="16312" y="2193"/>
                      <a:pt x="16084" y="2345"/>
                    </a:cubicBezTo>
                    <a:lnTo>
                      <a:pt x="14326" y="3516"/>
                    </a:lnTo>
                    <a:cubicBezTo>
                      <a:pt x="14044" y="3380"/>
                      <a:pt x="13754" y="3258"/>
                      <a:pt x="13455" y="3155"/>
                    </a:cubicBezTo>
                    <a:lnTo>
                      <a:pt x="13041" y="1085"/>
                    </a:lnTo>
                    <a:cubicBezTo>
                      <a:pt x="12916" y="454"/>
                      <a:pt x="12361" y="0"/>
                      <a:pt x="11717" y="0"/>
                    </a:cubicBezTo>
                    <a:lnTo>
                      <a:pt x="9881" y="0"/>
                    </a:lnTo>
                    <a:cubicBezTo>
                      <a:pt x="9238" y="0"/>
                      <a:pt x="8684" y="454"/>
                      <a:pt x="8557" y="1085"/>
                    </a:cubicBezTo>
                    <a:lnTo>
                      <a:pt x="8143" y="3155"/>
                    </a:lnTo>
                    <a:cubicBezTo>
                      <a:pt x="7843" y="3258"/>
                      <a:pt x="7554" y="3381"/>
                      <a:pt x="7273" y="3516"/>
                    </a:cubicBezTo>
                    <a:lnTo>
                      <a:pt x="5516" y="2345"/>
                    </a:lnTo>
                    <a:cubicBezTo>
                      <a:pt x="5287" y="2193"/>
                      <a:pt x="5026" y="2118"/>
                      <a:pt x="4767" y="2118"/>
                    </a:cubicBezTo>
                    <a:cubicBezTo>
                      <a:pt x="4419" y="2118"/>
                      <a:pt x="4073" y="2253"/>
                      <a:pt x="3812" y="2514"/>
                    </a:cubicBezTo>
                    <a:lnTo>
                      <a:pt x="2514" y="3813"/>
                    </a:lnTo>
                    <a:cubicBezTo>
                      <a:pt x="2059" y="4268"/>
                      <a:pt x="1988" y="4980"/>
                      <a:pt x="2345" y="5516"/>
                    </a:cubicBezTo>
                    <a:lnTo>
                      <a:pt x="3516" y="7273"/>
                    </a:lnTo>
                    <a:cubicBezTo>
                      <a:pt x="3380" y="7555"/>
                      <a:pt x="3258" y="7844"/>
                      <a:pt x="3154" y="8144"/>
                    </a:cubicBezTo>
                    <a:lnTo>
                      <a:pt x="1085" y="8558"/>
                    </a:lnTo>
                    <a:cubicBezTo>
                      <a:pt x="454" y="8684"/>
                      <a:pt x="0" y="9238"/>
                      <a:pt x="0" y="9882"/>
                    </a:cubicBezTo>
                    <a:lnTo>
                      <a:pt x="0" y="11718"/>
                    </a:lnTo>
                    <a:cubicBezTo>
                      <a:pt x="0" y="12361"/>
                      <a:pt x="454" y="12916"/>
                      <a:pt x="1085" y="13042"/>
                    </a:cubicBezTo>
                    <a:lnTo>
                      <a:pt x="3154" y="13456"/>
                    </a:lnTo>
                    <a:cubicBezTo>
                      <a:pt x="3258" y="13755"/>
                      <a:pt x="3380" y="14046"/>
                      <a:pt x="3516" y="14326"/>
                    </a:cubicBezTo>
                    <a:lnTo>
                      <a:pt x="2345" y="16083"/>
                    </a:lnTo>
                    <a:cubicBezTo>
                      <a:pt x="1988" y="16619"/>
                      <a:pt x="2059" y="17332"/>
                      <a:pt x="2514" y="17787"/>
                    </a:cubicBezTo>
                    <a:lnTo>
                      <a:pt x="3812" y="19086"/>
                    </a:lnTo>
                    <a:cubicBezTo>
                      <a:pt x="4073" y="19346"/>
                      <a:pt x="4419" y="19482"/>
                      <a:pt x="4767" y="19482"/>
                    </a:cubicBezTo>
                    <a:cubicBezTo>
                      <a:pt x="5026" y="19482"/>
                      <a:pt x="5287" y="19406"/>
                      <a:pt x="5516" y="19254"/>
                    </a:cubicBezTo>
                    <a:lnTo>
                      <a:pt x="7273" y="18083"/>
                    </a:lnTo>
                    <a:cubicBezTo>
                      <a:pt x="7554" y="18220"/>
                      <a:pt x="7843" y="18341"/>
                      <a:pt x="8143" y="18445"/>
                    </a:cubicBezTo>
                    <a:lnTo>
                      <a:pt x="8557" y="20514"/>
                    </a:lnTo>
                    <a:cubicBezTo>
                      <a:pt x="8684" y="21146"/>
                      <a:pt x="9238" y="21599"/>
                      <a:pt x="9881" y="21599"/>
                    </a:cubicBezTo>
                    <a:lnTo>
                      <a:pt x="11717" y="21599"/>
                    </a:lnTo>
                    <a:cubicBezTo>
                      <a:pt x="12361" y="21599"/>
                      <a:pt x="12916" y="21146"/>
                      <a:pt x="13041" y="20514"/>
                    </a:cubicBezTo>
                    <a:lnTo>
                      <a:pt x="13456" y="18445"/>
                    </a:lnTo>
                    <a:cubicBezTo>
                      <a:pt x="13755" y="18341"/>
                      <a:pt x="14046" y="18219"/>
                      <a:pt x="14326" y="18083"/>
                    </a:cubicBezTo>
                    <a:lnTo>
                      <a:pt x="16084" y="19254"/>
                    </a:lnTo>
                    <a:cubicBezTo>
                      <a:pt x="16312" y="19406"/>
                      <a:pt x="16573" y="19482"/>
                      <a:pt x="16831" y="19482"/>
                    </a:cubicBezTo>
                    <a:cubicBezTo>
                      <a:pt x="17181" y="19482"/>
                      <a:pt x="17526" y="19346"/>
                      <a:pt x="17787" y="19086"/>
                    </a:cubicBezTo>
                    <a:lnTo>
                      <a:pt x="19085" y="17787"/>
                    </a:lnTo>
                    <a:cubicBezTo>
                      <a:pt x="19540" y="17332"/>
                      <a:pt x="19611" y="16619"/>
                      <a:pt x="19254" y="16083"/>
                    </a:cubicBezTo>
                    <a:lnTo>
                      <a:pt x="18082" y="14326"/>
                    </a:lnTo>
                    <a:cubicBezTo>
                      <a:pt x="18219" y="14045"/>
                      <a:pt x="18341" y="13755"/>
                      <a:pt x="18445" y="13456"/>
                    </a:cubicBezTo>
                    <a:lnTo>
                      <a:pt x="20513" y="13042"/>
                    </a:lnTo>
                    <a:cubicBezTo>
                      <a:pt x="21145" y="12916"/>
                      <a:pt x="21599" y="12361"/>
                      <a:pt x="21599" y="11718"/>
                    </a:cubicBezTo>
                    <a:lnTo>
                      <a:pt x="21599" y="9882"/>
                    </a:lnTo>
                    <a:cubicBezTo>
                      <a:pt x="21599" y="9238"/>
                      <a:pt x="21145" y="8684"/>
                      <a:pt x="20513" y="8558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71" name="AutoShape 124"/>
              <p:cNvSpPr>
                <a:spLocks/>
              </p:cNvSpPr>
              <p:nvPr/>
            </p:nvSpPr>
            <p:spPr bwMode="auto">
              <a:xfrm>
                <a:off x="3390900" y="2138363"/>
                <a:ext cx="160338" cy="16033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6" y="1349"/>
                      <a:pt x="20250" y="5582"/>
                      <a:pt x="20250" y="10800"/>
                    </a:cubicBezTo>
                    <a:cubicBezTo>
                      <a:pt x="20250" y="16017"/>
                      <a:pt x="16016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3" y="21600"/>
                      <a:pt x="21599" y="16763"/>
                      <a:pt x="21599" y="10800"/>
                    </a:cubicBezTo>
                    <a:cubicBezTo>
                      <a:pt x="21599" y="4836"/>
                      <a:pt x="16763" y="0"/>
                      <a:pt x="10800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74" name="AutoShape 125"/>
              <p:cNvSpPr>
                <a:spLocks/>
              </p:cNvSpPr>
              <p:nvPr/>
            </p:nvSpPr>
            <p:spPr bwMode="auto">
              <a:xfrm>
                <a:off x="3425825" y="2171700"/>
                <a:ext cx="92075" cy="920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900"/>
                    </a:moveTo>
                    <a:cubicBezTo>
                      <a:pt x="6328" y="18900"/>
                      <a:pt x="2699" y="15271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1"/>
                      <a:pt x="15271" y="18900"/>
                      <a:pt x="10800" y="18900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6"/>
                      <a:pt x="4830" y="21599"/>
                      <a:pt x="10800" y="21599"/>
                    </a:cubicBezTo>
                    <a:cubicBezTo>
                      <a:pt x="16764" y="21599"/>
                      <a:pt x="21600" y="16766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endParaRPr>
              </a:p>
            </p:txBody>
          </p:sp>
        </p:grpSp>
        <p:sp>
          <p:nvSpPr>
            <p:cNvPr id="69" name="Rectangle 2"/>
            <p:cNvSpPr/>
            <p:nvPr/>
          </p:nvSpPr>
          <p:spPr bwMode="auto">
            <a:xfrm>
              <a:off x="5205812" y="3480267"/>
              <a:ext cx="838857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tr-TR" altLang="tr-TR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" pitchFamily="34" charset="0"/>
                </a:rPr>
                <a:t>İş ve Üretim verimliliğinin analizi ve etkinliğin artırılması ile kapasite kullanımının artırılması</a:t>
              </a:r>
              <a:endPara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856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80" y="29832"/>
            <a:ext cx="10058400" cy="1186352"/>
          </a:xfrm>
        </p:spPr>
        <p:txBody>
          <a:bodyPr/>
          <a:lstStyle/>
          <a:p>
            <a:r>
              <a:rPr lang="tr-TR" b="1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SUNUM İÇERİĞİ 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B16D-E65D-46EE-B564-040F4897132B}" type="datetime1">
              <a:rPr lang="en-US" smtClean="0"/>
              <a:t>2/22/2017</a:t>
            </a:fld>
            <a:endParaRPr lang="en-US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  <p:pic>
        <p:nvPicPr>
          <p:cNvPr id="20" name="Resim 1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05215" y="5315096"/>
            <a:ext cx="804235" cy="556606"/>
          </a:xfrm>
          <a:prstGeom prst="rect">
            <a:avLst/>
          </a:prstGeom>
        </p:spPr>
      </p:pic>
      <p:grpSp>
        <p:nvGrpSpPr>
          <p:cNvPr id="52" name="Grup 51"/>
          <p:cNvGrpSpPr/>
          <p:nvPr/>
        </p:nvGrpSpPr>
        <p:grpSpPr>
          <a:xfrm>
            <a:off x="711539" y="1901664"/>
            <a:ext cx="4135689" cy="1844963"/>
            <a:chOff x="711539" y="1901664"/>
            <a:chExt cx="4135689" cy="1844963"/>
          </a:xfrm>
        </p:grpSpPr>
        <p:sp>
          <p:nvSpPr>
            <p:cNvPr id="29" name="Rectangle 4"/>
            <p:cNvSpPr/>
            <p:nvPr/>
          </p:nvSpPr>
          <p:spPr bwMode="auto">
            <a:xfrm>
              <a:off x="1868379" y="3007963"/>
              <a:ext cx="2817624" cy="738664"/>
            </a:xfrm>
            <a:prstGeom prst="rect">
              <a:avLst/>
            </a:prstGeom>
          </p:spPr>
          <p:txBody>
            <a:bodyPr wrap="square" spcCol="356616">
              <a:spAutoFit/>
            </a:bodyPr>
            <a:lstStyle/>
            <a:p>
              <a:pPr indent="-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r-TR" sz="1400" dirty="0">
                  <a:solidFill>
                    <a:schemeClr val="bg1">
                      <a:lumMod val="50000"/>
                    </a:schemeClr>
                  </a:solidFill>
                  <a:latin typeface="Source Sans Pro Light" pitchFamily="34" charset="0"/>
                  <a:ea typeface="Open Sans Light" pitchFamily="34" charset="0"/>
                  <a:cs typeface="Open Sans Light" pitchFamily="34" charset="0"/>
                </a:rPr>
                <a:t>İHKİB olarak 2014 yılından günümüze 5 URGE projesi yürüttük. </a:t>
              </a:r>
              <a:endParaRPr lang="ms-MY" sz="1400" dirty="0">
                <a:solidFill>
                  <a:schemeClr val="bg1">
                    <a:lumMod val="50000"/>
                  </a:schemeClr>
                </a:solidFill>
                <a:latin typeface="Source Sans Pro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sp>
          <p:nvSpPr>
            <p:cNvPr id="30" name="Rectangle 5"/>
            <p:cNvSpPr/>
            <p:nvPr/>
          </p:nvSpPr>
          <p:spPr bwMode="auto">
            <a:xfrm>
              <a:off x="1868379" y="1901664"/>
              <a:ext cx="2978849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r-TR" sz="3200" dirty="0">
                  <a:solidFill>
                    <a:schemeClr val="tx2">
                      <a:lumMod val="50000"/>
                    </a:schemeClr>
                  </a:solidFill>
                  <a:latin typeface="Source Sans Pro" pitchFamily="34" charset="0"/>
                  <a:ea typeface="Open Sans Light" pitchFamily="34" charset="0"/>
                  <a:cs typeface="Open Sans Light" pitchFamily="34" charset="0"/>
                </a:rPr>
                <a:t>İHKİB KÜMELERİMİZ </a:t>
              </a:r>
              <a:endParaRPr lang="en-US" sz="3200" dirty="0">
                <a:solidFill>
                  <a:schemeClr val="tx2">
                    <a:lumMod val="50000"/>
                  </a:schemeClr>
                </a:solidFill>
                <a:latin typeface="Source Sans Pro" pitchFamily="34" charset="0"/>
              </a:endParaRPr>
            </a:p>
          </p:txBody>
        </p:sp>
        <p:sp>
          <p:nvSpPr>
            <p:cNvPr id="31" name="Rectangle 6"/>
            <p:cNvSpPr/>
            <p:nvPr/>
          </p:nvSpPr>
          <p:spPr bwMode="auto">
            <a:xfrm>
              <a:off x="711539" y="1901664"/>
              <a:ext cx="115684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ms-MY" sz="6000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Source Sans Pro" pitchFamily="34" charset="0"/>
                  <a:ea typeface="Open Sans Light" pitchFamily="34" charset="0"/>
                  <a:cs typeface="Open Sans Light" pitchFamily="34" charset="0"/>
                </a:rPr>
                <a:t>01</a:t>
              </a:r>
              <a:endParaRPr lang="en-US" sz="6000" dirty="0">
                <a:solidFill>
                  <a:schemeClr val="tx2">
                    <a:lumMod val="20000"/>
                    <a:lumOff val="80000"/>
                  </a:schemeClr>
                </a:solidFill>
                <a:latin typeface="Source Sans Pro" pitchFamily="34" charset="0"/>
              </a:endParaRPr>
            </a:p>
          </p:txBody>
        </p:sp>
      </p:grpSp>
      <p:grpSp>
        <p:nvGrpSpPr>
          <p:cNvPr id="53" name="Grup 52"/>
          <p:cNvGrpSpPr/>
          <p:nvPr/>
        </p:nvGrpSpPr>
        <p:grpSpPr>
          <a:xfrm>
            <a:off x="5684514" y="1901664"/>
            <a:ext cx="4482331" cy="1844963"/>
            <a:chOff x="711539" y="1901664"/>
            <a:chExt cx="4482331" cy="1844963"/>
          </a:xfrm>
        </p:grpSpPr>
        <p:sp>
          <p:nvSpPr>
            <p:cNvPr id="54" name="Rectangle 4"/>
            <p:cNvSpPr/>
            <p:nvPr/>
          </p:nvSpPr>
          <p:spPr bwMode="auto">
            <a:xfrm>
              <a:off x="1868379" y="3007963"/>
              <a:ext cx="3256178" cy="738664"/>
            </a:xfrm>
            <a:prstGeom prst="rect">
              <a:avLst/>
            </a:prstGeom>
          </p:spPr>
          <p:txBody>
            <a:bodyPr wrap="square" spcCol="356616">
              <a:spAutoFit/>
            </a:bodyPr>
            <a:lstStyle/>
            <a:p>
              <a:pPr indent="-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r-TR" sz="1400" dirty="0">
                  <a:solidFill>
                    <a:schemeClr val="bg1">
                      <a:lumMod val="50000"/>
                    </a:schemeClr>
                  </a:solidFill>
                  <a:latin typeface="Source Sans Pro Light" pitchFamily="34" charset="0"/>
                  <a:ea typeface="Open Sans Light" pitchFamily="34" charset="0"/>
                  <a:cs typeface="Open Sans Light" pitchFamily="34" charset="0"/>
                </a:rPr>
                <a:t>Örme Konfeksiyon Sektörüne genel bakış ve Örme Konfeksiyon Kümemizin Yapısı-üyeleri </a:t>
              </a:r>
              <a:endParaRPr lang="ms-MY" sz="1400" dirty="0">
                <a:solidFill>
                  <a:schemeClr val="bg1">
                    <a:lumMod val="50000"/>
                  </a:schemeClr>
                </a:solidFill>
                <a:latin typeface="Source Sans Pro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sp>
          <p:nvSpPr>
            <p:cNvPr id="55" name="Rectangle 5"/>
            <p:cNvSpPr/>
            <p:nvPr/>
          </p:nvSpPr>
          <p:spPr bwMode="auto">
            <a:xfrm>
              <a:off x="1868379" y="1901664"/>
              <a:ext cx="3325491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3200" dirty="0">
                  <a:solidFill>
                    <a:schemeClr val="tx2">
                      <a:lumMod val="50000"/>
                    </a:schemeClr>
                  </a:solidFill>
                  <a:latin typeface="Source Sans Pro" pitchFamily="34" charset="0"/>
                  <a:ea typeface="Open Sans Light" pitchFamily="34" charset="0"/>
                  <a:cs typeface="Open Sans Light" pitchFamily="34" charset="0"/>
                </a:rPr>
                <a:t>SEKTÖRÜMÜZ &amp; KÜMEMİZ </a:t>
              </a:r>
              <a:endParaRPr lang="en-US" sz="3200" dirty="0">
                <a:solidFill>
                  <a:schemeClr val="tx2">
                    <a:lumMod val="50000"/>
                  </a:schemeClr>
                </a:solidFill>
                <a:latin typeface="Source Sans Pro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sp>
          <p:nvSpPr>
            <p:cNvPr id="56" name="Rectangle 6"/>
            <p:cNvSpPr/>
            <p:nvPr/>
          </p:nvSpPr>
          <p:spPr bwMode="auto">
            <a:xfrm>
              <a:off x="711539" y="1901664"/>
              <a:ext cx="115684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tr-TR" sz="60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Source Sans Pro" pitchFamily="34" charset="0"/>
                  <a:ea typeface="Open Sans Light" pitchFamily="34" charset="0"/>
                  <a:cs typeface="Open Sans Light" pitchFamily="34" charset="0"/>
                </a:rPr>
                <a:t>02</a:t>
              </a:r>
              <a:endParaRPr lang="en-US" sz="6000" dirty="0">
                <a:solidFill>
                  <a:schemeClr val="tx2">
                    <a:lumMod val="40000"/>
                    <a:lumOff val="60000"/>
                  </a:schemeClr>
                </a:solidFill>
                <a:latin typeface="Source Sans Pro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</p:grpSp>
      <p:pic>
        <p:nvPicPr>
          <p:cNvPr id="57" name="Resim 5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05215" y="4720252"/>
            <a:ext cx="804235" cy="556606"/>
          </a:xfrm>
          <a:prstGeom prst="rect">
            <a:avLst/>
          </a:prstGeom>
        </p:spPr>
      </p:pic>
      <p:pic>
        <p:nvPicPr>
          <p:cNvPr id="58" name="Resim 5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05215" y="4134618"/>
            <a:ext cx="804235" cy="556606"/>
          </a:xfrm>
          <a:prstGeom prst="rect">
            <a:avLst/>
          </a:prstGeom>
        </p:spPr>
      </p:pic>
      <p:pic>
        <p:nvPicPr>
          <p:cNvPr id="59" name="Resim 5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05215" y="3539774"/>
            <a:ext cx="804235" cy="556606"/>
          </a:xfrm>
          <a:prstGeom prst="rect">
            <a:avLst/>
          </a:prstGeom>
        </p:spPr>
      </p:pic>
      <p:pic>
        <p:nvPicPr>
          <p:cNvPr id="60" name="Resim 5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05215" y="2955290"/>
            <a:ext cx="804235" cy="556606"/>
          </a:xfrm>
          <a:prstGeom prst="rect">
            <a:avLst/>
          </a:prstGeom>
        </p:spPr>
      </p:pic>
      <p:pic>
        <p:nvPicPr>
          <p:cNvPr id="61" name="Resim 6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05215" y="2360446"/>
            <a:ext cx="804235" cy="556606"/>
          </a:xfrm>
          <a:prstGeom prst="rect">
            <a:avLst/>
          </a:prstGeom>
        </p:spPr>
      </p:pic>
      <p:pic>
        <p:nvPicPr>
          <p:cNvPr id="62" name="Resim 6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05215" y="1774812"/>
            <a:ext cx="804235" cy="556606"/>
          </a:xfrm>
          <a:prstGeom prst="rect">
            <a:avLst/>
          </a:prstGeom>
        </p:spPr>
      </p:pic>
      <p:pic>
        <p:nvPicPr>
          <p:cNvPr id="63" name="Resim 6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05215" y="1179968"/>
            <a:ext cx="804235" cy="556606"/>
          </a:xfrm>
          <a:prstGeom prst="rect">
            <a:avLst/>
          </a:prstGeom>
        </p:spPr>
      </p:pic>
      <p:pic>
        <p:nvPicPr>
          <p:cNvPr id="64" name="Resim 6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05215" y="594334"/>
            <a:ext cx="804235" cy="556606"/>
          </a:xfrm>
          <a:prstGeom prst="rect">
            <a:avLst/>
          </a:prstGeom>
        </p:spPr>
      </p:pic>
      <p:pic>
        <p:nvPicPr>
          <p:cNvPr id="65" name="Resim 6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05215" y="-510"/>
            <a:ext cx="804235" cy="556606"/>
          </a:xfrm>
          <a:prstGeom prst="rect">
            <a:avLst/>
          </a:prstGeom>
        </p:spPr>
      </p:pic>
      <p:grpSp>
        <p:nvGrpSpPr>
          <p:cNvPr id="66" name="Grup 65"/>
          <p:cNvGrpSpPr/>
          <p:nvPr/>
        </p:nvGrpSpPr>
        <p:grpSpPr>
          <a:xfrm>
            <a:off x="711539" y="4040124"/>
            <a:ext cx="4920723" cy="1629519"/>
            <a:chOff x="711539" y="1901664"/>
            <a:chExt cx="4920723" cy="1629519"/>
          </a:xfrm>
        </p:grpSpPr>
        <p:sp>
          <p:nvSpPr>
            <p:cNvPr id="67" name="Rectangle 4"/>
            <p:cNvSpPr/>
            <p:nvPr/>
          </p:nvSpPr>
          <p:spPr bwMode="auto">
            <a:xfrm>
              <a:off x="1868378" y="3007963"/>
              <a:ext cx="3763883" cy="523220"/>
            </a:xfrm>
            <a:prstGeom prst="rect">
              <a:avLst/>
            </a:prstGeom>
          </p:spPr>
          <p:txBody>
            <a:bodyPr wrap="square" spcCol="356616">
              <a:spAutoFit/>
            </a:bodyPr>
            <a:lstStyle/>
            <a:p>
              <a:pPr indent="-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r-TR" sz="1400" dirty="0">
                  <a:solidFill>
                    <a:schemeClr val="bg1">
                      <a:lumMod val="50000"/>
                    </a:schemeClr>
                  </a:solidFill>
                  <a:latin typeface="Source Sans Pro Light" pitchFamily="34" charset="0"/>
                  <a:ea typeface="Open Sans Light" pitchFamily="34" charset="0"/>
                  <a:cs typeface="Open Sans Light" pitchFamily="34" charset="0"/>
                </a:rPr>
                <a:t>Küme Projemiz kapsamında düzenlediğimiz ve planladığımız faaliyetlerin detayları </a:t>
              </a:r>
              <a:endParaRPr lang="ms-MY" sz="1400" dirty="0">
                <a:solidFill>
                  <a:schemeClr val="bg1">
                    <a:lumMod val="50000"/>
                  </a:schemeClr>
                </a:solidFill>
                <a:latin typeface="Source Sans Pro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sp>
          <p:nvSpPr>
            <p:cNvPr id="68" name="Rectangle 5"/>
            <p:cNvSpPr/>
            <p:nvPr/>
          </p:nvSpPr>
          <p:spPr bwMode="auto">
            <a:xfrm>
              <a:off x="1868379" y="1901664"/>
              <a:ext cx="3763883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r-TR" sz="3200" dirty="0">
                  <a:solidFill>
                    <a:schemeClr val="tx2">
                      <a:lumMod val="50000"/>
                    </a:schemeClr>
                  </a:solidFill>
                  <a:latin typeface="Source Sans Pro" pitchFamily="34" charset="0"/>
                  <a:ea typeface="Open Sans Light" pitchFamily="34" charset="0"/>
                  <a:cs typeface="Open Sans Light" pitchFamily="34" charset="0"/>
                </a:rPr>
                <a:t>KÜME FAALİYETLERİMİZ </a:t>
              </a:r>
              <a:endParaRPr lang="en-US" sz="3200" dirty="0">
                <a:solidFill>
                  <a:schemeClr val="tx2">
                    <a:lumMod val="50000"/>
                  </a:schemeClr>
                </a:solidFill>
                <a:latin typeface="Source Sans Pro" pitchFamily="34" charset="0"/>
              </a:endParaRPr>
            </a:p>
          </p:txBody>
        </p:sp>
        <p:sp>
          <p:nvSpPr>
            <p:cNvPr id="69" name="Rectangle 6"/>
            <p:cNvSpPr/>
            <p:nvPr/>
          </p:nvSpPr>
          <p:spPr bwMode="auto">
            <a:xfrm>
              <a:off x="711539" y="1901664"/>
              <a:ext cx="115684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ms-MY" sz="6000" dirty="0">
                  <a:solidFill>
                    <a:schemeClr val="tx2">
                      <a:lumMod val="75000"/>
                    </a:schemeClr>
                  </a:solidFill>
                  <a:latin typeface="Source Sans Pro" pitchFamily="34" charset="0"/>
                  <a:ea typeface="Open Sans Light" pitchFamily="34" charset="0"/>
                  <a:cs typeface="Open Sans Light" pitchFamily="34" charset="0"/>
                </a:rPr>
                <a:t>0</a:t>
              </a:r>
              <a:r>
                <a:rPr lang="tr-TR" sz="6000" dirty="0">
                  <a:solidFill>
                    <a:schemeClr val="tx2">
                      <a:lumMod val="75000"/>
                    </a:schemeClr>
                  </a:solidFill>
                  <a:latin typeface="Source Sans Pro" pitchFamily="34" charset="0"/>
                  <a:ea typeface="Open Sans Light" pitchFamily="34" charset="0"/>
                  <a:cs typeface="Open Sans Light" pitchFamily="34" charset="0"/>
                </a:rPr>
                <a:t>3</a:t>
              </a:r>
              <a:endParaRPr lang="en-US" sz="6000" dirty="0">
                <a:solidFill>
                  <a:schemeClr val="tx2">
                    <a:lumMod val="75000"/>
                  </a:schemeClr>
                </a:solidFill>
                <a:latin typeface="Source Sans Pro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</p:grpSp>
      <p:grpSp>
        <p:nvGrpSpPr>
          <p:cNvPr id="70" name="Grup 69"/>
          <p:cNvGrpSpPr/>
          <p:nvPr/>
        </p:nvGrpSpPr>
        <p:grpSpPr>
          <a:xfrm>
            <a:off x="5684514" y="4040124"/>
            <a:ext cx="4482331" cy="1629519"/>
            <a:chOff x="711539" y="1901664"/>
            <a:chExt cx="4482331" cy="1629519"/>
          </a:xfrm>
        </p:grpSpPr>
        <p:sp>
          <p:nvSpPr>
            <p:cNvPr id="71" name="Rectangle 4"/>
            <p:cNvSpPr/>
            <p:nvPr/>
          </p:nvSpPr>
          <p:spPr bwMode="auto">
            <a:xfrm>
              <a:off x="1868379" y="3007963"/>
              <a:ext cx="3256178" cy="523220"/>
            </a:xfrm>
            <a:prstGeom prst="rect">
              <a:avLst/>
            </a:prstGeom>
          </p:spPr>
          <p:txBody>
            <a:bodyPr wrap="square" spcCol="356616">
              <a:spAutoFit/>
            </a:bodyPr>
            <a:lstStyle/>
            <a:p>
              <a:pPr indent="-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r-TR" sz="1400" dirty="0">
                  <a:solidFill>
                    <a:schemeClr val="bg1">
                      <a:lumMod val="50000"/>
                    </a:schemeClr>
                  </a:solidFill>
                  <a:latin typeface="Source Sans Pro Light" pitchFamily="34" charset="0"/>
                  <a:ea typeface="Open Sans Light" pitchFamily="34" charset="0"/>
                  <a:cs typeface="Open Sans Light" pitchFamily="34" charset="0"/>
                </a:rPr>
                <a:t>Küme projesi ile elde edilen sonuçlar, projenin performans göstergeleri </a:t>
              </a:r>
              <a:endParaRPr lang="ms-MY" sz="1400" dirty="0">
                <a:solidFill>
                  <a:schemeClr val="bg1">
                    <a:lumMod val="50000"/>
                  </a:schemeClr>
                </a:solidFill>
                <a:latin typeface="Source Sans Pro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sp>
          <p:nvSpPr>
            <p:cNvPr id="72" name="Rectangle 5"/>
            <p:cNvSpPr/>
            <p:nvPr/>
          </p:nvSpPr>
          <p:spPr bwMode="auto">
            <a:xfrm>
              <a:off x="1868379" y="1901664"/>
              <a:ext cx="3325491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3200" dirty="0">
                  <a:solidFill>
                    <a:schemeClr val="tx2">
                      <a:lumMod val="50000"/>
                    </a:schemeClr>
                  </a:solidFill>
                  <a:latin typeface="Source Sans Pro" pitchFamily="34" charset="0"/>
                  <a:ea typeface="Open Sans Light" pitchFamily="34" charset="0"/>
                  <a:cs typeface="Open Sans Light" pitchFamily="34" charset="0"/>
                </a:rPr>
                <a:t>PROJE ÇIKTILARI </a:t>
              </a:r>
              <a:endParaRPr lang="en-US" sz="3200" dirty="0">
                <a:solidFill>
                  <a:schemeClr val="tx2">
                    <a:lumMod val="50000"/>
                  </a:schemeClr>
                </a:solidFill>
                <a:latin typeface="Source Sans Pro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sp>
          <p:nvSpPr>
            <p:cNvPr id="73" name="Rectangle 6"/>
            <p:cNvSpPr/>
            <p:nvPr/>
          </p:nvSpPr>
          <p:spPr bwMode="auto">
            <a:xfrm>
              <a:off x="711539" y="1901664"/>
              <a:ext cx="115684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r"/>
              <a:r>
                <a:rPr lang="tr-TR" sz="6000" dirty="0">
                  <a:solidFill>
                    <a:schemeClr val="tx2"/>
                  </a:solidFill>
                  <a:latin typeface="Source Sans Pro" pitchFamily="34" charset="0"/>
                  <a:cs typeface="Open Sans Light" pitchFamily="34" charset="0"/>
                </a:rPr>
                <a:t>04</a:t>
              </a:r>
              <a:endParaRPr lang="en-US" sz="6000" dirty="0">
                <a:solidFill>
                  <a:schemeClr val="tx2"/>
                </a:solidFill>
                <a:latin typeface="Source Sans Pro" pitchFamily="34" charset="0"/>
                <a:cs typeface="Open Sans Light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250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80" y="16881"/>
            <a:ext cx="10058400" cy="136748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z="440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Küme Faaliyetlerimiz  </a:t>
            </a:r>
            <a:br>
              <a:rPr lang="tr-TR" sz="440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tr-TR" b="1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KÜME YOL HARİTASI 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B16D-E65D-46EE-B564-040F4897132B}" type="datetime1">
              <a:rPr lang="en-US" smtClean="0"/>
              <a:t>2/22/2017</a:t>
            </a:fld>
            <a:endParaRPr lang="en-US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20</a:t>
            </a:fld>
            <a:endParaRPr lang="en-US" dirty="0"/>
          </a:p>
        </p:txBody>
      </p:sp>
      <p:sp>
        <p:nvSpPr>
          <p:cNvPr id="23" name="Rectangle 6"/>
          <p:cNvSpPr/>
          <p:nvPr/>
        </p:nvSpPr>
        <p:spPr bwMode="auto">
          <a:xfrm>
            <a:off x="-190505" y="0"/>
            <a:ext cx="11568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ms-MY" sz="6000" dirty="0">
                <a:solidFill>
                  <a:schemeClr val="tx2">
                    <a:lumMod val="75000"/>
                  </a:schemeClr>
                </a:solidFill>
                <a:latin typeface="Source Sans Pro" pitchFamily="34" charset="0"/>
                <a:ea typeface="Open Sans Light" pitchFamily="34" charset="0"/>
                <a:cs typeface="Open Sans Light" pitchFamily="34" charset="0"/>
              </a:rPr>
              <a:t>0</a:t>
            </a:r>
            <a:r>
              <a:rPr lang="tr-TR" sz="6000" dirty="0">
                <a:solidFill>
                  <a:schemeClr val="tx2">
                    <a:lumMod val="75000"/>
                  </a:schemeClr>
                </a:solidFill>
                <a:latin typeface="Source Sans Pro" pitchFamily="34" charset="0"/>
                <a:ea typeface="Open Sans Light" pitchFamily="34" charset="0"/>
                <a:cs typeface="Open Sans Light" pitchFamily="34" charset="0"/>
              </a:rPr>
              <a:t>3</a:t>
            </a:r>
            <a:endParaRPr lang="en-US" sz="6000" dirty="0">
              <a:solidFill>
                <a:schemeClr val="tx2">
                  <a:lumMod val="75000"/>
                </a:schemeClr>
              </a:solidFill>
              <a:latin typeface="Source Sans Pro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26" name="Rectangle 13"/>
          <p:cNvSpPr/>
          <p:nvPr/>
        </p:nvSpPr>
        <p:spPr>
          <a:xfrm>
            <a:off x="0" y="1539383"/>
            <a:ext cx="12192000" cy="644257"/>
          </a:xfrm>
          <a:prstGeom prst="rect">
            <a:avLst/>
          </a:prstGeom>
          <a:solidFill>
            <a:schemeClr val="tx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latin typeface="Source Sans Pro" pitchFamily="34" charset="0"/>
            </a:endParaRPr>
          </a:p>
        </p:txBody>
      </p:sp>
      <p:grpSp>
        <p:nvGrpSpPr>
          <p:cNvPr id="39" name="Group 9"/>
          <p:cNvGrpSpPr>
            <a:grpSpLocks/>
          </p:cNvGrpSpPr>
          <p:nvPr/>
        </p:nvGrpSpPr>
        <p:grpSpPr bwMode="auto">
          <a:xfrm>
            <a:off x="730626" y="2652436"/>
            <a:ext cx="5365374" cy="2651112"/>
            <a:chOff x="506379" y="1707979"/>
            <a:chExt cx="2167955" cy="1619863"/>
          </a:xfrm>
        </p:grpSpPr>
        <p:sp>
          <p:nvSpPr>
            <p:cNvPr id="40" name="Rectangle 10"/>
            <p:cNvSpPr>
              <a:spLocks noChangeArrowheads="1"/>
            </p:cNvSpPr>
            <p:nvPr/>
          </p:nvSpPr>
          <p:spPr bwMode="auto">
            <a:xfrm>
              <a:off x="516814" y="1707979"/>
              <a:ext cx="2157520" cy="244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indent="-4572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tr-TR" altLang="tr-TR" sz="2000" b="1" dirty="0">
                  <a:solidFill>
                    <a:schemeClr val="tx2">
                      <a:lumMod val="50000"/>
                    </a:schemeClr>
                  </a:solidFill>
                  <a:latin typeface="Source Sans Pro" pitchFamily="34" charset="0"/>
                </a:rPr>
                <a:t>Yurtdışı Pazarlama Faaliyetleri </a:t>
              </a:r>
              <a:endParaRPr lang="ms-MY" altLang="tr-TR" sz="2000" b="1" dirty="0">
                <a:solidFill>
                  <a:schemeClr val="tx2">
                    <a:lumMod val="50000"/>
                  </a:schemeClr>
                </a:solidFill>
                <a:latin typeface="Source Sans Pro" pitchFamily="34" charset="0"/>
                <a:cs typeface="Open Sans Light" pitchFamily="34" charset="0"/>
              </a:endParaRPr>
            </a:p>
          </p:txBody>
        </p:sp>
        <p:cxnSp>
          <p:nvCxnSpPr>
            <p:cNvPr id="41" name="Straight Connector 11"/>
            <p:cNvCxnSpPr/>
            <p:nvPr/>
          </p:nvCxnSpPr>
          <p:spPr>
            <a:xfrm flipH="1">
              <a:off x="516814" y="1978173"/>
              <a:ext cx="2074088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2" name="Rectangle 12"/>
            <p:cNvSpPr/>
            <p:nvPr/>
          </p:nvSpPr>
          <p:spPr>
            <a:xfrm>
              <a:off x="506379" y="2086677"/>
              <a:ext cx="2167955" cy="1241165"/>
            </a:xfrm>
            <a:prstGeom prst="rect">
              <a:avLst/>
            </a:prstGeom>
          </p:spPr>
          <p:txBody>
            <a:bodyPr wrap="square" spcCol="274320">
              <a:spAutoFit/>
            </a:bodyPr>
            <a:lstStyle/>
            <a:p>
              <a:pPr marL="342900" indent="-342900">
                <a:buFont typeface="+mj-lt"/>
                <a:buAutoNum type="arabicPeriod"/>
                <a:defRPr/>
              </a:pPr>
              <a:r>
                <a:rPr lang="tr-TR" dirty="0">
                  <a:solidFill>
                    <a:schemeClr val="tx2">
                      <a:lumMod val="50000"/>
                    </a:schemeClr>
                  </a:solidFill>
                  <a:latin typeface="Source Sans Pro Light" pitchFamily="34" charset="0"/>
                </a:rPr>
                <a:t>Avrupa Ülkeleri Ticaret Heyeti I-Almanya Odaklı </a:t>
              </a:r>
            </a:p>
            <a:p>
              <a:pPr marL="342900" indent="-342900">
                <a:buFont typeface="+mj-lt"/>
                <a:buAutoNum type="arabicPeriod"/>
                <a:defRPr/>
              </a:pPr>
              <a:r>
                <a:rPr lang="tr-TR" dirty="0">
                  <a:solidFill>
                    <a:schemeClr val="tx2">
                      <a:lumMod val="50000"/>
                    </a:schemeClr>
                  </a:solidFill>
                  <a:latin typeface="Source Sans Pro Light" pitchFamily="34" charset="0"/>
                </a:rPr>
                <a:t>Avrupa Ülkeleri Ticaret Heyeti II-İngiltere Odaklı </a:t>
              </a:r>
            </a:p>
            <a:p>
              <a:pPr marL="342900" indent="-342900">
                <a:buFont typeface="+mj-lt"/>
                <a:buAutoNum type="arabicPeriod"/>
                <a:defRPr/>
              </a:pPr>
              <a:r>
                <a:rPr lang="tr-TR" dirty="0">
                  <a:solidFill>
                    <a:schemeClr val="tx2">
                      <a:lumMod val="50000"/>
                    </a:schemeClr>
                  </a:solidFill>
                  <a:latin typeface="Source Sans Pro Light" pitchFamily="34" charset="0"/>
                </a:rPr>
                <a:t>Avrupa Ülkeleri Ticaret Heyeti III-İspanya </a:t>
              </a:r>
            </a:p>
            <a:p>
              <a:pPr marL="342900" indent="-342900">
                <a:buFont typeface="+mj-lt"/>
                <a:buAutoNum type="arabicPeriod"/>
                <a:defRPr/>
              </a:pPr>
              <a:r>
                <a:rPr lang="tr-TR" dirty="0">
                  <a:solidFill>
                    <a:schemeClr val="tx2">
                      <a:lumMod val="50000"/>
                    </a:schemeClr>
                  </a:solidFill>
                  <a:latin typeface="Source Sans Pro Light" pitchFamily="34" charset="0"/>
                </a:rPr>
                <a:t>İskandinav Ülkeleri Ticaret Heyeti </a:t>
              </a:r>
            </a:p>
            <a:p>
              <a:pPr marL="342900" indent="-342900">
                <a:buFont typeface="+mj-lt"/>
                <a:buAutoNum type="arabicPeriod"/>
                <a:defRPr/>
              </a:pPr>
              <a:r>
                <a:rPr lang="tr-TR" dirty="0">
                  <a:solidFill>
                    <a:schemeClr val="tx2">
                      <a:lumMod val="50000"/>
                    </a:schemeClr>
                  </a:solidFill>
                  <a:latin typeface="Source Sans Pro Light" pitchFamily="34" charset="0"/>
                </a:rPr>
                <a:t>Kumaş Fuarı Ziyareti (</a:t>
              </a:r>
              <a:r>
                <a:rPr lang="tr-TR" dirty="0" err="1">
                  <a:solidFill>
                    <a:schemeClr val="tx2">
                      <a:lumMod val="50000"/>
                    </a:schemeClr>
                  </a:solidFill>
                  <a:latin typeface="Source Sans Pro Light" pitchFamily="34" charset="0"/>
                </a:rPr>
                <a:t>Intertextile</a:t>
              </a:r>
              <a:r>
                <a:rPr lang="tr-TR" dirty="0">
                  <a:solidFill>
                    <a:schemeClr val="tx2">
                      <a:lumMod val="50000"/>
                    </a:schemeClr>
                  </a:solidFill>
                  <a:latin typeface="Source Sans Pro Light" pitchFamily="34" charset="0"/>
                </a:rPr>
                <a:t> </a:t>
              </a:r>
              <a:r>
                <a:rPr lang="tr-TR" dirty="0" err="1">
                  <a:solidFill>
                    <a:schemeClr val="tx2">
                      <a:lumMod val="50000"/>
                    </a:schemeClr>
                  </a:solidFill>
                  <a:latin typeface="Source Sans Pro Light" pitchFamily="34" charset="0"/>
                </a:rPr>
                <a:t>Shangai</a:t>
              </a:r>
              <a:r>
                <a:rPr lang="tr-TR" dirty="0">
                  <a:solidFill>
                    <a:schemeClr val="tx2">
                      <a:lumMod val="50000"/>
                    </a:schemeClr>
                  </a:solidFill>
                  <a:latin typeface="Source Sans Pro Light" pitchFamily="34" charset="0"/>
                </a:rPr>
                <a:t> Uzak Doğu veya Paris </a:t>
              </a:r>
              <a:r>
                <a:rPr lang="tr-TR" dirty="0" err="1">
                  <a:solidFill>
                    <a:schemeClr val="tx2">
                      <a:lumMod val="50000"/>
                    </a:schemeClr>
                  </a:solidFill>
                  <a:latin typeface="Source Sans Pro Light" pitchFamily="34" charset="0"/>
                </a:rPr>
                <a:t>Tex</a:t>
              </a:r>
              <a:r>
                <a:rPr lang="tr-TR" dirty="0">
                  <a:solidFill>
                    <a:schemeClr val="tx2">
                      <a:lumMod val="50000"/>
                    </a:schemeClr>
                  </a:solidFill>
                  <a:latin typeface="Source Sans Pro Light" pitchFamily="34" charset="0"/>
                </a:rPr>
                <a:t> World vb.) </a:t>
              </a:r>
            </a:p>
            <a:p>
              <a:pPr marL="342900" indent="-342900">
                <a:buFont typeface="+mj-lt"/>
                <a:buAutoNum type="arabicPeriod"/>
                <a:defRPr/>
              </a:pPr>
              <a:r>
                <a:rPr lang="tr-TR" dirty="0">
                  <a:solidFill>
                    <a:schemeClr val="tx2">
                      <a:lumMod val="50000"/>
                    </a:schemeClr>
                  </a:solidFill>
                  <a:latin typeface="Source Sans Pro Light" pitchFamily="34" charset="0"/>
                </a:rPr>
                <a:t>Amerika Ticaret Heyeti </a:t>
              </a:r>
            </a:p>
          </p:txBody>
        </p:sp>
      </p:grpSp>
      <p:grpSp>
        <p:nvGrpSpPr>
          <p:cNvPr id="43" name="Group 9"/>
          <p:cNvGrpSpPr>
            <a:grpSpLocks/>
          </p:cNvGrpSpPr>
          <p:nvPr/>
        </p:nvGrpSpPr>
        <p:grpSpPr bwMode="auto">
          <a:xfrm>
            <a:off x="6230157" y="2650210"/>
            <a:ext cx="5734045" cy="2133546"/>
            <a:chOff x="506379" y="1683175"/>
            <a:chExt cx="2167955" cy="948968"/>
          </a:xfrm>
        </p:grpSpPr>
        <p:sp>
          <p:nvSpPr>
            <p:cNvPr id="45" name="Rectangle 10"/>
            <p:cNvSpPr>
              <a:spLocks noChangeArrowheads="1"/>
            </p:cNvSpPr>
            <p:nvPr/>
          </p:nvSpPr>
          <p:spPr bwMode="auto">
            <a:xfrm>
              <a:off x="516814" y="1683175"/>
              <a:ext cx="2157520" cy="179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indent="-4572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tr-TR" altLang="tr-TR" sz="2000" b="1" dirty="0">
                  <a:solidFill>
                    <a:schemeClr val="tx2">
                      <a:lumMod val="50000"/>
                    </a:schemeClr>
                  </a:solidFill>
                  <a:latin typeface="Source Sans Pro" pitchFamily="34" charset="0"/>
                </a:rPr>
                <a:t>Alım Heyetleri </a:t>
              </a:r>
              <a:endParaRPr lang="ms-MY" altLang="tr-TR" sz="2000" b="1" dirty="0">
                <a:solidFill>
                  <a:schemeClr val="tx2">
                    <a:lumMod val="50000"/>
                  </a:schemeClr>
                </a:solidFill>
                <a:latin typeface="Source Sans Pro" pitchFamily="34" charset="0"/>
                <a:cs typeface="Open Sans Light" pitchFamily="34" charset="0"/>
              </a:endParaRPr>
            </a:p>
          </p:txBody>
        </p:sp>
        <p:cxnSp>
          <p:nvCxnSpPr>
            <p:cNvPr id="48" name="Straight Connector 11"/>
            <p:cNvCxnSpPr/>
            <p:nvPr/>
          </p:nvCxnSpPr>
          <p:spPr>
            <a:xfrm flipH="1">
              <a:off x="516814" y="1882940"/>
              <a:ext cx="2074088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9" name="Rectangle 12"/>
            <p:cNvSpPr/>
            <p:nvPr/>
          </p:nvSpPr>
          <p:spPr>
            <a:xfrm>
              <a:off x="506379" y="1968107"/>
              <a:ext cx="2084523" cy="664036"/>
            </a:xfrm>
            <a:prstGeom prst="rect">
              <a:avLst/>
            </a:prstGeom>
          </p:spPr>
          <p:txBody>
            <a:bodyPr wrap="square" spcCol="274320">
              <a:spAutoFit/>
            </a:bodyPr>
            <a:lstStyle/>
            <a:p>
              <a:pPr indent="-457200">
                <a:buFont typeface="+mj-lt"/>
                <a:buAutoNum type="arabicPeriod"/>
                <a:defRPr/>
              </a:pPr>
              <a:r>
                <a:rPr lang="tr-TR" dirty="0">
                  <a:solidFill>
                    <a:schemeClr val="tx2">
                      <a:lumMod val="50000"/>
                    </a:schemeClr>
                  </a:solidFill>
                  <a:latin typeface="Source Sans Pro Light" pitchFamily="34" charset="0"/>
                </a:rPr>
                <a:t>Avrupa Ülkeleri (Almanya, İngiltere, Hollanda, İspanya) Alım Heyeti</a:t>
              </a:r>
            </a:p>
            <a:p>
              <a:pPr indent="-457200">
                <a:buFont typeface="+mj-lt"/>
                <a:buAutoNum type="arabicPeriod"/>
                <a:defRPr/>
              </a:pPr>
              <a:r>
                <a:rPr lang="tr-TR" dirty="0">
                  <a:solidFill>
                    <a:schemeClr val="tx2">
                      <a:lumMod val="50000"/>
                    </a:schemeClr>
                  </a:solidFill>
                  <a:latin typeface="Source Sans Pro Light" pitchFamily="34" charset="0"/>
                </a:rPr>
                <a:t>İskandinav Ülkeleri Alım Heyeti (Norveç, İsveç, Danimarka)</a:t>
              </a:r>
            </a:p>
            <a:p>
              <a:pPr indent="-457200">
                <a:buFont typeface="+mj-lt"/>
                <a:buAutoNum type="arabicPeriod"/>
                <a:defRPr/>
              </a:pPr>
              <a:r>
                <a:rPr lang="tr-TR" dirty="0">
                  <a:solidFill>
                    <a:schemeClr val="tx2">
                      <a:lumMod val="50000"/>
                    </a:schemeClr>
                  </a:solidFill>
                  <a:latin typeface="Source Sans Pro Light" pitchFamily="34" charset="0"/>
                </a:rPr>
                <a:t>Amerika Alım Heyeti </a:t>
              </a:r>
            </a:p>
          </p:txBody>
        </p:sp>
      </p:grpSp>
      <p:grpSp>
        <p:nvGrpSpPr>
          <p:cNvPr id="25" name="Grup 24"/>
          <p:cNvGrpSpPr/>
          <p:nvPr/>
        </p:nvGrpSpPr>
        <p:grpSpPr>
          <a:xfrm>
            <a:off x="2521801" y="1587888"/>
            <a:ext cx="8222399" cy="534517"/>
            <a:chOff x="7803862" y="3501131"/>
            <a:chExt cx="8222399" cy="534517"/>
          </a:xfrm>
        </p:grpSpPr>
        <p:sp>
          <p:nvSpPr>
            <p:cNvPr id="30" name="Rectangle 2"/>
            <p:cNvSpPr/>
            <p:nvPr/>
          </p:nvSpPr>
          <p:spPr bwMode="auto">
            <a:xfrm>
              <a:off x="8335994" y="3524165"/>
              <a:ext cx="769026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tr-TR" sz="2400" b="1" dirty="0">
                  <a:solidFill>
                    <a:schemeClr val="tx2">
                      <a:lumMod val="50000"/>
                    </a:schemeClr>
                  </a:solidFill>
                  <a:latin typeface="Source Sans Pro" pitchFamily="34" charset="0"/>
                  <a:ea typeface="Open Sans Light" pitchFamily="34" charset="0"/>
                  <a:cs typeface="Open Sans Light" pitchFamily="34" charset="0"/>
                </a:rPr>
                <a:t>Yurtdışı Pazarlama Faaliyetleri ve Alım Heyetleri </a:t>
              </a:r>
              <a:endParaRPr lang="en-US" sz="2400" b="1" dirty="0">
                <a:solidFill>
                  <a:schemeClr val="tx2">
                    <a:lumMod val="50000"/>
                  </a:schemeClr>
                </a:solidFill>
                <a:latin typeface="Source Sans Pro" pitchFamily="34" charset="0"/>
              </a:endParaRPr>
            </a:p>
          </p:txBody>
        </p:sp>
        <p:sp>
          <p:nvSpPr>
            <p:cNvPr id="28" name="AutoShape 4"/>
            <p:cNvSpPr>
              <a:spLocks/>
            </p:cNvSpPr>
            <p:nvPr/>
          </p:nvSpPr>
          <p:spPr bwMode="auto">
            <a:xfrm>
              <a:off x="7803862" y="3501131"/>
              <a:ext cx="532132" cy="53451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428" y="17466"/>
                  </a:moveTo>
                  <a:cubicBezTo>
                    <a:pt x="16669" y="16923"/>
                    <a:pt x="15846" y="16465"/>
                    <a:pt x="14963" y="16121"/>
                  </a:cubicBezTo>
                  <a:cubicBezTo>
                    <a:pt x="15595" y="14609"/>
                    <a:pt x="15967" y="12928"/>
                    <a:pt x="16010" y="11148"/>
                  </a:cubicBezTo>
                  <a:lnTo>
                    <a:pt x="20188" y="11148"/>
                  </a:lnTo>
                  <a:cubicBezTo>
                    <a:pt x="20097" y="13612"/>
                    <a:pt x="19065" y="15838"/>
                    <a:pt x="17428" y="17466"/>
                  </a:cubicBezTo>
                  <a:moveTo>
                    <a:pt x="1411" y="11148"/>
                  </a:moveTo>
                  <a:lnTo>
                    <a:pt x="5589" y="11148"/>
                  </a:lnTo>
                  <a:cubicBezTo>
                    <a:pt x="5632" y="12928"/>
                    <a:pt x="6004" y="14609"/>
                    <a:pt x="6636" y="16121"/>
                  </a:cubicBezTo>
                  <a:cubicBezTo>
                    <a:pt x="5753" y="16465"/>
                    <a:pt x="4931" y="16923"/>
                    <a:pt x="4171" y="17466"/>
                  </a:cubicBezTo>
                  <a:cubicBezTo>
                    <a:pt x="2534" y="15838"/>
                    <a:pt x="1502" y="13612"/>
                    <a:pt x="1411" y="11148"/>
                  </a:cubicBezTo>
                  <a:moveTo>
                    <a:pt x="3785" y="4553"/>
                  </a:moveTo>
                  <a:cubicBezTo>
                    <a:pt x="4579" y="5170"/>
                    <a:pt x="5448" y="5691"/>
                    <a:pt x="6388" y="6084"/>
                  </a:cubicBezTo>
                  <a:cubicBezTo>
                    <a:pt x="5901" y="7433"/>
                    <a:pt x="5627" y="8908"/>
                    <a:pt x="5589" y="10451"/>
                  </a:cubicBezTo>
                  <a:lnTo>
                    <a:pt x="1411" y="10451"/>
                  </a:lnTo>
                  <a:cubicBezTo>
                    <a:pt x="1494" y="8190"/>
                    <a:pt x="2376" y="6135"/>
                    <a:pt x="3785" y="4553"/>
                  </a:cubicBezTo>
                  <a:moveTo>
                    <a:pt x="11148" y="10451"/>
                  </a:moveTo>
                  <a:lnTo>
                    <a:pt x="11148" y="6950"/>
                  </a:lnTo>
                  <a:cubicBezTo>
                    <a:pt x="12339" y="6913"/>
                    <a:pt x="13484" y="6696"/>
                    <a:pt x="14558" y="6324"/>
                  </a:cubicBezTo>
                  <a:cubicBezTo>
                    <a:pt x="15018" y="7598"/>
                    <a:pt x="15276" y="8992"/>
                    <a:pt x="15314" y="10451"/>
                  </a:cubicBezTo>
                  <a:cubicBezTo>
                    <a:pt x="15314" y="10451"/>
                    <a:pt x="11148" y="10451"/>
                    <a:pt x="11148" y="10451"/>
                  </a:cubicBezTo>
                  <a:close/>
                  <a:moveTo>
                    <a:pt x="14311" y="15882"/>
                  </a:moveTo>
                  <a:cubicBezTo>
                    <a:pt x="13309" y="15559"/>
                    <a:pt x="12247" y="15380"/>
                    <a:pt x="11148" y="15346"/>
                  </a:cubicBezTo>
                  <a:lnTo>
                    <a:pt x="11148" y="11148"/>
                  </a:lnTo>
                  <a:lnTo>
                    <a:pt x="15314" y="11148"/>
                  </a:lnTo>
                  <a:cubicBezTo>
                    <a:pt x="15270" y="12844"/>
                    <a:pt x="14914" y="14445"/>
                    <a:pt x="14311" y="15882"/>
                  </a:cubicBezTo>
                  <a:moveTo>
                    <a:pt x="14683" y="16757"/>
                  </a:moveTo>
                  <a:cubicBezTo>
                    <a:pt x="15476" y="17063"/>
                    <a:pt x="16218" y="17466"/>
                    <a:pt x="16904" y="17941"/>
                  </a:cubicBezTo>
                  <a:cubicBezTo>
                    <a:pt x="15632" y="19031"/>
                    <a:pt x="14067" y="19781"/>
                    <a:pt x="12344" y="20068"/>
                  </a:cubicBezTo>
                  <a:cubicBezTo>
                    <a:pt x="13280" y="19136"/>
                    <a:pt x="14076" y="18017"/>
                    <a:pt x="14683" y="16757"/>
                  </a:cubicBezTo>
                  <a:moveTo>
                    <a:pt x="11148" y="20188"/>
                  </a:moveTo>
                  <a:lnTo>
                    <a:pt x="11148" y="16043"/>
                  </a:lnTo>
                  <a:cubicBezTo>
                    <a:pt x="12146" y="16075"/>
                    <a:pt x="13113" y="16231"/>
                    <a:pt x="14025" y="16516"/>
                  </a:cubicBezTo>
                  <a:cubicBezTo>
                    <a:pt x="13314" y="17970"/>
                    <a:pt x="12343" y="19223"/>
                    <a:pt x="11185" y="20186"/>
                  </a:cubicBezTo>
                  <a:cubicBezTo>
                    <a:pt x="11185" y="20186"/>
                    <a:pt x="11148" y="20188"/>
                    <a:pt x="11148" y="20188"/>
                  </a:cubicBezTo>
                  <a:close/>
                  <a:moveTo>
                    <a:pt x="9255" y="20068"/>
                  </a:moveTo>
                  <a:cubicBezTo>
                    <a:pt x="7532" y="19781"/>
                    <a:pt x="5967" y="19031"/>
                    <a:pt x="4695" y="17941"/>
                  </a:cubicBezTo>
                  <a:cubicBezTo>
                    <a:pt x="5381" y="17466"/>
                    <a:pt x="6123" y="17063"/>
                    <a:pt x="6916" y="16757"/>
                  </a:cubicBezTo>
                  <a:cubicBezTo>
                    <a:pt x="7523" y="18017"/>
                    <a:pt x="8319" y="19136"/>
                    <a:pt x="9255" y="20068"/>
                  </a:cubicBezTo>
                  <a:moveTo>
                    <a:pt x="10451" y="11148"/>
                  </a:moveTo>
                  <a:lnTo>
                    <a:pt x="10451" y="15346"/>
                  </a:lnTo>
                  <a:cubicBezTo>
                    <a:pt x="9352" y="15380"/>
                    <a:pt x="8290" y="15559"/>
                    <a:pt x="7288" y="15882"/>
                  </a:cubicBezTo>
                  <a:cubicBezTo>
                    <a:pt x="6685" y="14445"/>
                    <a:pt x="6329" y="12844"/>
                    <a:pt x="6285" y="11148"/>
                  </a:cubicBezTo>
                  <a:cubicBezTo>
                    <a:pt x="6285" y="11148"/>
                    <a:pt x="10451" y="11148"/>
                    <a:pt x="10451" y="11148"/>
                  </a:cubicBezTo>
                  <a:close/>
                  <a:moveTo>
                    <a:pt x="7041" y="6324"/>
                  </a:moveTo>
                  <a:cubicBezTo>
                    <a:pt x="8115" y="6696"/>
                    <a:pt x="9260" y="6913"/>
                    <a:pt x="10451" y="6950"/>
                  </a:cubicBezTo>
                  <a:lnTo>
                    <a:pt x="10451" y="10451"/>
                  </a:lnTo>
                  <a:lnTo>
                    <a:pt x="6285" y="10451"/>
                  </a:lnTo>
                  <a:cubicBezTo>
                    <a:pt x="6324" y="8992"/>
                    <a:pt x="6581" y="7598"/>
                    <a:pt x="7041" y="6324"/>
                  </a:cubicBezTo>
                  <a:moveTo>
                    <a:pt x="6651" y="5442"/>
                  </a:moveTo>
                  <a:cubicBezTo>
                    <a:pt x="5790" y="5084"/>
                    <a:pt x="4993" y="4609"/>
                    <a:pt x="4263" y="4050"/>
                  </a:cubicBezTo>
                  <a:cubicBezTo>
                    <a:pt x="5606" y="2749"/>
                    <a:pt x="7332" y="1851"/>
                    <a:pt x="9255" y="1531"/>
                  </a:cubicBezTo>
                  <a:cubicBezTo>
                    <a:pt x="8175" y="2610"/>
                    <a:pt x="7286" y="3939"/>
                    <a:pt x="6651" y="5442"/>
                  </a:cubicBezTo>
                  <a:moveTo>
                    <a:pt x="10451" y="1411"/>
                  </a:moveTo>
                  <a:lnTo>
                    <a:pt x="10451" y="6253"/>
                  </a:lnTo>
                  <a:cubicBezTo>
                    <a:pt x="9352" y="6217"/>
                    <a:pt x="8296" y="6021"/>
                    <a:pt x="7303" y="5681"/>
                  </a:cubicBezTo>
                  <a:cubicBezTo>
                    <a:pt x="8029" y="3972"/>
                    <a:pt x="9101" y="2507"/>
                    <a:pt x="10415" y="1413"/>
                  </a:cubicBezTo>
                  <a:cubicBezTo>
                    <a:pt x="10427" y="1412"/>
                    <a:pt x="10439" y="1411"/>
                    <a:pt x="10451" y="1411"/>
                  </a:cubicBezTo>
                  <a:moveTo>
                    <a:pt x="12344" y="1531"/>
                  </a:moveTo>
                  <a:cubicBezTo>
                    <a:pt x="14267" y="1851"/>
                    <a:pt x="15993" y="2749"/>
                    <a:pt x="17336" y="4050"/>
                  </a:cubicBezTo>
                  <a:cubicBezTo>
                    <a:pt x="16606" y="4609"/>
                    <a:pt x="15809" y="5084"/>
                    <a:pt x="14948" y="5442"/>
                  </a:cubicBezTo>
                  <a:cubicBezTo>
                    <a:pt x="14313" y="3939"/>
                    <a:pt x="13424" y="2610"/>
                    <a:pt x="12344" y="1531"/>
                  </a:cubicBezTo>
                  <a:moveTo>
                    <a:pt x="11184" y="1413"/>
                  </a:moveTo>
                  <a:cubicBezTo>
                    <a:pt x="12498" y="2507"/>
                    <a:pt x="13570" y="3972"/>
                    <a:pt x="14296" y="5681"/>
                  </a:cubicBezTo>
                  <a:cubicBezTo>
                    <a:pt x="13303" y="6021"/>
                    <a:pt x="12247" y="6217"/>
                    <a:pt x="11148" y="6253"/>
                  </a:cubicBezTo>
                  <a:lnTo>
                    <a:pt x="11148" y="1411"/>
                  </a:lnTo>
                  <a:cubicBezTo>
                    <a:pt x="11160" y="1411"/>
                    <a:pt x="11172" y="1412"/>
                    <a:pt x="11184" y="1413"/>
                  </a:cubicBezTo>
                  <a:moveTo>
                    <a:pt x="10414" y="20186"/>
                  </a:moveTo>
                  <a:cubicBezTo>
                    <a:pt x="9256" y="19223"/>
                    <a:pt x="8285" y="17970"/>
                    <a:pt x="7574" y="16516"/>
                  </a:cubicBezTo>
                  <a:cubicBezTo>
                    <a:pt x="8486" y="16231"/>
                    <a:pt x="9453" y="16075"/>
                    <a:pt x="10451" y="16043"/>
                  </a:cubicBezTo>
                  <a:lnTo>
                    <a:pt x="10451" y="20188"/>
                  </a:lnTo>
                  <a:cubicBezTo>
                    <a:pt x="10451" y="20188"/>
                    <a:pt x="10414" y="20186"/>
                    <a:pt x="10414" y="20186"/>
                  </a:cubicBezTo>
                  <a:close/>
                  <a:moveTo>
                    <a:pt x="20188" y="10451"/>
                  </a:moveTo>
                  <a:lnTo>
                    <a:pt x="16010" y="10451"/>
                  </a:lnTo>
                  <a:cubicBezTo>
                    <a:pt x="15972" y="8908"/>
                    <a:pt x="15698" y="7433"/>
                    <a:pt x="15211" y="6084"/>
                  </a:cubicBezTo>
                  <a:cubicBezTo>
                    <a:pt x="16151" y="5691"/>
                    <a:pt x="17020" y="5170"/>
                    <a:pt x="17814" y="4553"/>
                  </a:cubicBezTo>
                  <a:cubicBezTo>
                    <a:pt x="19223" y="6135"/>
                    <a:pt x="20105" y="8190"/>
                    <a:pt x="20188" y="10451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909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80" y="16881"/>
            <a:ext cx="10058400" cy="136748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z="440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Proje Çıktıları </a:t>
            </a:r>
            <a:br>
              <a:rPr lang="tr-TR" sz="440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tr-TR" b="1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PERFORMANS GÖSTERGELERİ 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B16D-E65D-46EE-B564-040F4897132B}" type="datetime1">
              <a:rPr lang="en-US" smtClean="0"/>
              <a:t>2/22/2017</a:t>
            </a:fld>
            <a:endParaRPr lang="en-US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21</a:t>
            </a:fld>
            <a:endParaRPr lang="en-US" dirty="0"/>
          </a:p>
        </p:txBody>
      </p:sp>
      <p:sp>
        <p:nvSpPr>
          <p:cNvPr id="23" name="Rectangle 6"/>
          <p:cNvSpPr/>
          <p:nvPr/>
        </p:nvSpPr>
        <p:spPr bwMode="auto">
          <a:xfrm>
            <a:off x="-190505" y="0"/>
            <a:ext cx="11568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ms-MY" sz="6000" dirty="0">
                <a:solidFill>
                  <a:schemeClr val="tx2">
                    <a:lumMod val="75000"/>
                  </a:schemeClr>
                </a:solidFill>
                <a:latin typeface="Source Sans Pro" pitchFamily="34" charset="0"/>
                <a:ea typeface="Open Sans Light" pitchFamily="34" charset="0"/>
                <a:cs typeface="Open Sans Light" pitchFamily="34" charset="0"/>
              </a:rPr>
              <a:t>0</a:t>
            </a:r>
            <a:r>
              <a:rPr lang="tr-TR" sz="6000" dirty="0">
                <a:solidFill>
                  <a:schemeClr val="tx2">
                    <a:lumMod val="75000"/>
                  </a:schemeClr>
                </a:solidFill>
                <a:latin typeface="Source Sans Pro" pitchFamily="34" charset="0"/>
                <a:ea typeface="Open Sans Light" pitchFamily="34" charset="0"/>
                <a:cs typeface="Open Sans Light" pitchFamily="34" charset="0"/>
              </a:rPr>
              <a:t>4</a:t>
            </a:r>
            <a:endParaRPr lang="en-US" sz="6000" dirty="0">
              <a:solidFill>
                <a:schemeClr val="tx2">
                  <a:lumMod val="75000"/>
                </a:schemeClr>
              </a:solidFill>
              <a:latin typeface="Source Sans Pro" pitchFamily="34" charset="0"/>
              <a:ea typeface="Open Sans Light" pitchFamily="34" charset="0"/>
              <a:cs typeface="Open Sans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7052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974519" y="3660080"/>
            <a:ext cx="7204281" cy="649065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tr-TR" sz="4200" b="1" dirty="0">
                <a:latin typeface="Arial" panose="020B0604020202020204" pitchFamily="34" charset="0"/>
                <a:cs typeface="Arial" panose="020B0604020202020204" pitchFamily="34" charset="0"/>
              </a:rPr>
              <a:t>TEŞEKKÜRLER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800" y="523718"/>
            <a:ext cx="3345105" cy="1510455"/>
          </a:xfrm>
          <a:prstGeom prst="rect">
            <a:avLst/>
          </a:prstGeom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64288-9C19-4867-BF0D-A583657E2E71}" type="datetime1">
              <a:rPr lang="en-US" smtClean="0"/>
              <a:t>2/22/2017</a:t>
            </a:fld>
            <a:endParaRPr lang="en-US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Metin kutusu 5"/>
          <p:cNvSpPr txBox="1"/>
          <p:nvPr/>
        </p:nvSpPr>
        <p:spPr>
          <a:xfrm>
            <a:off x="1018441" y="4612558"/>
            <a:ext cx="5363309" cy="738664"/>
          </a:xfrm>
          <a:prstGeom prst="rect">
            <a:avLst/>
          </a:prstGeom>
        </p:spPr>
        <p:txBody>
          <a:bodyPr wrap="square" spcCol="356616">
            <a:spAutoFit/>
          </a:bodyPr>
          <a:lstStyle>
            <a:defPPr>
              <a:defRPr lang="en-US"/>
            </a:defPPr>
            <a:lvl1pPr indent="-457200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>
                    <a:lumMod val="50000"/>
                  </a:schemeClr>
                </a:solidFill>
                <a:latin typeface="Source Sans Pro Light" pitchFamily="34" charset="0"/>
                <a:ea typeface="Open Sans Light" pitchFamily="34" charset="0"/>
                <a:cs typeface="Open Sans Light" pitchFamily="34" charset="0"/>
              </a:defRPr>
            </a:lvl1pPr>
          </a:lstStyle>
          <a:p>
            <a:r>
              <a:rPr lang="tr-TR" i="1" dirty="0">
                <a:solidFill>
                  <a:schemeClr val="tx2"/>
                </a:solidFill>
              </a:rPr>
              <a:t>AB PROJE ŞUBESİ </a:t>
            </a:r>
          </a:p>
          <a:p>
            <a:r>
              <a:rPr lang="tr-TR" i="1" dirty="0">
                <a:solidFill>
                  <a:schemeClr val="tx2"/>
                </a:solidFill>
              </a:rPr>
              <a:t>Dış Ticaret Kompleksi, B Blok, 6. Kat</a:t>
            </a:r>
          </a:p>
          <a:p>
            <a:r>
              <a:rPr lang="tr-TR" i="1" dirty="0">
                <a:solidFill>
                  <a:schemeClr val="tx2"/>
                </a:solidFill>
              </a:rPr>
              <a:t>projeofisi@itkib.org.tr</a:t>
            </a:r>
          </a:p>
        </p:txBody>
      </p:sp>
    </p:spTree>
    <p:extLst>
      <p:ext uri="{BB962C8B-B14F-4D97-AF65-F5344CB8AC3E}">
        <p14:creationId xmlns:p14="http://schemas.microsoft.com/office/powerpoint/2010/main" val="2706663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B16D-E65D-46EE-B564-040F4897132B}" type="datetime1">
              <a:rPr lang="en-US" smtClean="0"/>
              <a:t>2/22/2017</a:t>
            </a:fld>
            <a:endParaRPr lang="en-US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  <p:sp>
        <p:nvSpPr>
          <p:cNvPr id="17" name="Dikdörtgen 16"/>
          <p:cNvSpPr/>
          <p:nvPr/>
        </p:nvSpPr>
        <p:spPr>
          <a:xfrm>
            <a:off x="1171575" y="0"/>
            <a:ext cx="11020426" cy="118008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Dikdörtgen 17"/>
          <p:cNvSpPr/>
          <p:nvPr/>
        </p:nvSpPr>
        <p:spPr>
          <a:xfrm>
            <a:off x="7602035" y="0"/>
            <a:ext cx="2307592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Oval 18"/>
          <p:cNvSpPr/>
          <p:nvPr/>
        </p:nvSpPr>
        <p:spPr>
          <a:xfrm>
            <a:off x="7183048" y="1491259"/>
            <a:ext cx="720419" cy="72041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20" name="Düz Bağlayıcı 19"/>
          <p:cNvCxnSpPr/>
          <p:nvPr/>
        </p:nvCxnSpPr>
        <p:spPr>
          <a:xfrm>
            <a:off x="4833257" y="1876856"/>
            <a:ext cx="2311578" cy="0"/>
          </a:xfrm>
          <a:prstGeom prst="line">
            <a:avLst/>
          </a:prstGeom>
          <a:ln w="19050">
            <a:solidFill>
              <a:schemeClr val="accent2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Metin kutusu 20"/>
          <p:cNvSpPr txBox="1"/>
          <p:nvPr/>
        </p:nvSpPr>
        <p:spPr>
          <a:xfrm>
            <a:off x="4247926" y="1518473"/>
            <a:ext cx="2981524" cy="723275"/>
          </a:xfrm>
          <a:prstGeom prst="rect">
            <a:avLst/>
          </a:prstGeom>
        </p:spPr>
        <p:txBody>
          <a:bodyPr wrap="square" spcCol="356616">
            <a:spAutoFit/>
          </a:bodyPr>
          <a:lstStyle>
            <a:defPPr>
              <a:defRPr lang="en-US"/>
            </a:defPPr>
            <a:lvl1pPr indent="-457200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>
                    <a:lumMod val="50000"/>
                  </a:schemeClr>
                </a:solidFill>
                <a:latin typeface="Source Sans Pro Light" pitchFamily="34" charset="0"/>
                <a:ea typeface="Open Sans Light" pitchFamily="34" charset="0"/>
                <a:cs typeface="Open Sans Light" pitchFamily="34" charset="0"/>
              </a:defRPr>
            </a:lvl1pPr>
          </a:lstStyle>
          <a:p>
            <a:pPr algn="r">
              <a:spcBef>
                <a:spcPts val="300"/>
              </a:spcBef>
              <a:spcAft>
                <a:spcPts val="300"/>
              </a:spcAft>
            </a:pPr>
            <a:r>
              <a:rPr lang="tr-TR" sz="1800" i="1" dirty="0"/>
              <a:t>Tasarım Markaları </a:t>
            </a:r>
          </a:p>
          <a:p>
            <a:pPr algn="r">
              <a:spcBef>
                <a:spcPts val="300"/>
              </a:spcBef>
              <a:spcAft>
                <a:spcPts val="300"/>
              </a:spcAft>
            </a:pPr>
            <a:r>
              <a:rPr lang="tr-TR" sz="1800" i="1" dirty="0"/>
              <a:t>Kümesi (Tamamlandı) </a:t>
            </a:r>
          </a:p>
        </p:txBody>
      </p:sp>
      <p:sp>
        <p:nvSpPr>
          <p:cNvPr id="22" name="İçerik Yer Tutucusu 2"/>
          <p:cNvSpPr txBox="1">
            <a:spLocks/>
          </p:cNvSpPr>
          <p:nvPr/>
        </p:nvSpPr>
        <p:spPr>
          <a:xfrm>
            <a:off x="5486401" y="167494"/>
            <a:ext cx="6572250" cy="1072775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Tx/>
              <a:buFont typeface="Calibri" panose="020F0502020204030204" pitchFamily="34" charset="0"/>
              <a:buNone/>
            </a:pPr>
            <a:r>
              <a:rPr lang="tr-TR" sz="3200" dirty="0">
                <a:solidFill>
                  <a:schemeClr val="bg1"/>
                </a:solidFill>
                <a:latin typeface="Candara" panose="020E0502030303020204" pitchFamily="34" charset="0"/>
              </a:rPr>
              <a:t>1’i tamamlanmış, 4’ü devam etmekte olan </a:t>
            </a:r>
            <a:r>
              <a:rPr lang="tr-TR" sz="3200" b="1" i="1" dirty="0">
                <a:solidFill>
                  <a:schemeClr val="bg1"/>
                </a:solidFill>
                <a:latin typeface="Candara" panose="020E0502030303020204" pitchFamily="34" charset="0"/>
              </a:rPr>
              <a:t>5 Küme Projesi </a:t>
            </a:r>
            <a:endParaRPr lang="tr-TR" sz="28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23" name="Metin kutusu 22"/>
          <p:cNvSpPr txBox="1"/>
          <p:nvPr/>
        </p:nvSpPr>
        <p:spPr>
          <a:xfrm>
            <a:off x="7841807" y="1503959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i="1" dirty="0">
                <a:solidFill>
                  <a:schemeClr val="bg1"/>
                </a:solidFill>
                <a:latin typeface="Source Sans Pro"/>
              </a:rPr>
              <a:t>2013-2015</a:t>
            </a:r>
          </a:p>
        </p:txBody>
      </p:sp>
      <p:sp>
        <p:nvSpPr>
          <p:cNvPr id="24" name="Oval 23"/>
          <p:cNvSpPr/>
          <p:nvPr/>
        </p:nvSpPr>
        <p:spPr>
          <a:xfrm>
            <a:off x="7183048" y="3017040"/>
            <a:ext cx="720419" cy="72041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25" name="Düz Bağlayıcı 24"/>
          <p:cNvCxnSpPr/>
          <p:nvPr/>
        </p:nvCxnSpPr>
        <p:spPr>
          <a:xfrm>
            <a:off x="4963886" y="3402637"/>
            <a:ext cx="2180949" cy="0"/>
          </a:xfrm>
          <a:prstGeom prst="line">
            <a:avLst/>
          </a:prstGeom>
          <a:ln w="19050">
            <a:solidFill>
              <a:schemeClr val="accent2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Metin kutusu 25"/>
          <p:cNvSpPr txBox="1"/>
          <p:nvPr/>
        </p:nvSpPr>
        <p:spPr>
          <a:xfrm>
            <a:off x="4247926" y="3044254"/>
            <a:ext cx="2981524" cy="723275"/>
          </a:xfrm>
          <a:prstGeom prst="rect">
            <a:avLst/>
          </a:prstGeom>
        </p:spPr>
        <p:txBody>
          <a:bodyPr wrap="square" spcCol="356616">
            <a:spAutoFit/>
          </a:bodyPr>
          <a:lstStyle>
            <a:defPPr>
              <a:defRPr lang="en-US"/>
            </a:defPPr>
            <a:lvl1pPr indent="-457200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>
                    <a:lumMod val="50000"/>
                  </a:schemeClr>
                </a:solidFill>
                <a:latin typeface="Source Sans Pro Light" pitchFamily="34" charset="0"/>
                <a:ea typeface="Open Sans Light" pitchFamily="34" charset="0"/>
                <a:cs typeface="Open Sans Light" pitchFamily="34" charset="0"/>
              </a:defRPr>
            </a:lvl1pPr>
          </a:lstStyle>
          <a:p>
            <a:pPr algn="r">
              <a:spcBef>
                <a:spcPts val="300"/>
              </a:spcBef>
              <a:spcAft>
                <a:spcPts val="300"/>
              </a:spcAft>
            </a:pPr>
            <a:r>
              <a:rPr lang="tr-TR" sz="1800" i="1" dirty="0"/>
              <a:t>Çorap Kümesi </a:t>
            </a:r>
          </a:p>
          <a:p>
            <a:pPr algn="r">
              <a:spcBef>
                <a:spcPts val="300"/>
              </a:spcBef>
              <a:spcAft>
                <a:spcPts val="300"/>
              </a:spcAft>
            </a:pPr>
            <a:r>
              <a:rPr lang="tr-TR" sz="1800" i="1" dirty="0"/>
              <a:t>(Devam Ediyor) </a:t>
            </a:r>
          </a:p>
        </p:txBody>
      </p:sp>
      <p:sp>
        <p:nvSpPr>
          <p:cNvPr id="27" name="Metin kutusu 26"/>
          <p:cNvSpPr txBox="1"/>
          <p:nvPr/>
        </p:nvSpPr>
        <p:spPr>
          <a:xfrm>
            <a:off x="7841807" y="3029740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i="1" dirty="0">
                <a:solidFill>
                  <a:schemeClr val="bg1"/>
                </a:solidFill>
                <a:latin typeface="Source Sans Pro"/>
              </a:rPr>
              <a:t>2015-2017</a:t>
            </a:r>
          </a:p>
        </p:txBody>
      </p:sp>
      <p:sp>
        <p:nvSpPr>
          <p:cNvPr id="28" name="Oval 27"/>
          <p:cNvSpPr/>
          <p:nvPr/>
        </p:nvSpPr>
        <p:spPr>
          <a:xfrm>
            <a:off x="7183048" y="4570035"/>
            <a:ext cx="720419" cy="72041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29" name="Düz Bağlayıcı 28"/>
          <p:cNvCxnSpPr/>
          <p:nvPr/>
        </p:nvCxnSpPr>
        <p:spPr>
          <a:xfrm>
            <a:off x="5065486" y="4955632"/>
            <a:ext cx="2079349" cy="0"/>
          </a:xfrm>
          <a:prstGeom prst="line">
            <a:avLst/>
          </a:prstGeom>
          <a:ln w="19050">
            <a:solidFill>
              <a:schemeClr val="accent2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Metin kutusu 29"/>
          <p:cNvSpPr txBox="1"/>
          <p:nvPr/>
        </p:nvSpPr>
        <p:spPr>
          <a:xfrm>
            <a:off x="4247926" y="4597249"/>
            <a:ext cx="2981524" cy="723275"/>
          </a:xfrm>
          <a:prstGeom prst="rect">
            <a:avLst/>
          </a:prstGeom>
        </p:spPr>
        <p:txBody>
          <a:bodyPr wrap="square" spcCol="356616">
            <a:spAutoFit/>
          </a:bodyPr>
          <a:lstStyle>
            <a:defPPr>
              <a:defRPr lang="en-US"/>
            </a:defPPr>
            <a:lvl1pPr indent="-457200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>
                    <a:lumMod val="50000"/>
                  </a:schemeClr>
                </a:solidFill>
                <a:latin typeface="Source Sans Pro Light" pitchFamily="34" charset="0"/>
                <a:ea typeface="Open Sans Light" pitchFamily="34" charset="0"/>
                <a:cs typeface="Open Sans Light" pitchFamily="34" charset="0"/>
              </a:defRPr>
            </a:lvl1pPr>
          </a:lstStyle>
          <a:p>
            <a:pPr algn="r">
              <a:spcBef>
                <a:spcPts val="300"/>
              </a:spcBef>
              <a:spcAft>
                <a:spcPts val="300"/>
              </a:spcAft>
            </a:pPr>
            <a:r>
              <a:rPr lang="tr-TR" sz="1800" i="1" dirty="0"/>
              <a:t>Denim Kümesi </a:t>
            </a:r>
          </a:p>
          <a:p>
            <a:pPr algn="r">
              <a:spcBef>
                <a:spcPts val="300"/>
              </a:spcBef>
              <a:spcAft>
                <a:spcPts val="300"/>
              </a:spcAft>
            </a:pPr>
            <a:r>
              <a:rPr lang="tr-TR" sz="1800" i="1" dirty="0"/>
              <a:t>(Devam Ediyor) </a:t>
            </a:r>
          </a:p>
        </p:txBody>
      </p:sp>
      <p:sp>
        <p:nvSpPr>
          <p:cNvPr id="31" name="Metin kutusu 30"/>
          <p:cNvSpPr txBox="1"/>
          <p:nvPr/>
        </p:nvSpPr>
        <p:spPr>
          <a:xfrm>
            <a:off x="7841807" y="4582735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i="1" dirty="0">
                <a:solidFill>
                  <a:schemeClr val="bg1"/>
                </a:solidFill>
                <a:latin typeface="Source Sans Pro"/>
              </a:rPr>
              <a:t>2016-2019</a:t>
            </a:r>
          </a:p>
        </p:txBody>
      </p:sp>
      <p:sp>
        <p:nvSpPr>
          <p:cNvPr id="32" name="Oval 31"/>
          <p:cNvSpPr/>
          <p:nvPr/>
        </p:nvSpPr>
        <p:spPr>
          <a:xfrm>
            <a:off x="9560220" y="2219158"/>
            <a:ext cx="720419" cy="72041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33" name="Düz Bağlayıcı 32"/>
          <p:cNvCxnSpPr/>
          <p:nvPr/>
        </p:nvCxnSpPr>
        <p:spPr>
          <a:xfrm>
            <a:off x="10254648" y="2604755"/>
            <a:ext cx="1937353" cy="0"/>
          </a:xfrm>
          <a:prstGeom prst="line">
            <a:avLst/>
          </a:prstGeom>
          <a:ln w="19050">
            <a:solidFill>
              <a:schemeClr val="accent2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Metin kutusu 33"/>
          <p:cNvSpPr txBox="1"/>
          <p:nvPr/>
        </p:nvSpPr>
        <p:spPr>
          <a:xfrm>
            <a:off x="10224151" y="2246372"/>
            <a:ext cx="2981524" cy="723275"/>
          </a:xfrm>
          <a:prstGeom prst="rect">
            <a:avLst/>
          </a:prstGeom>
        </p:spPr>
        <p:txBody>
          <a:bodyPr wrap="square" spcCol="356616">
            <a:spAutoFit/>
          </a:bodyPr>
          <a:lstStyle>
            <a:defPPr>
              <a:defRPr lang="en-US"/>
            </a:defPPr>
            <a:lvl1pPr indent="-457200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>
                    <a:lumMod val="50000"/>
                  </a:schemeClr>
                </a:solidFill>
                <a:latin typeface="Source Sans Pro Light" pitchFamily="34" charset="0"/>
                <a:ea typeface="Open Sans Light" pitchFamily="34" charset="0"/>
                <a:cs typeface="Open Sans Light" pitchFamily="34" charset="0"/>
              </a:defRPr>
            </a:lvl1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tr-TR" sz="1800" i="1" dirty="0"/>
              <a:t>İç Giyim Kümesi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tr-TR" sz="1800" i="1" dirty="0"/>
              <a:t>(Devam Ediyor) </a:t>
            </a:r>
          </a:p>
        </p:txBody>
      </p:sp>
      <p:sp>
        <p:nvSpPr>
          <p:cNvPr id="35" name="Metin kutusu 34"/>
          <p:cNvSpPr txBox="1"/>
          <p:nvPr/>
        </p:nvSpPr>
        <p:spPr>
          <a:xfrm>
            <a:off x="8342863" y="2231858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i="1" dirty="0">
                <a:solidFill>
                  <a:schemeClr val="bg1"/>
                </a:solidFill>
                <a:latin typeface="Source Sans Pro"/>
              </a:rPr>
              <a:t>2015-2017</a:t>
            </a:r>
          </a:p>
        </p:txBody>
      </p:sp>
      <p:sp>
        <p:nvSpPr>
          <p:cNvPr id="36" name="Oval 35"/>
          <p:cNvSpPr/>
          <p:nvPr/>
        </p:nvSpPr>
        <p:spPr>
          <a:xfrm>
            <a:off x="9560220" y="3818614"/>
            <a:ext cx="720419" cy="72041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37" name="Düz Bağlayıcı 36"/>
          <p:cNvCxnSpPr/>
          <p:nvPr/>
        </p:nvCxnSpPr>
        <p:spPr>
          <a:xfrm>
            <a:off x="10254648" y="4204211"/>
            <a:ext cx="1937353" cy="0"/>
          </a:xfrm>
          <a:prstGeom prst="line">
            <a:avLst/>
          </a:prstGeom>
          <a:ln w="19050">
            <a:solidFill>
              <a:schemeClr val="accent2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Metin kutusu 37"/>
          <p:cNvSpPr txBox="1"/>
          <p:nvPr/>
        </p:nvSpPr>
        <p:spPr>
          <a:xfrm>
            <a:off x="10224151" y="3845828"/>
            <a:ext cx="2981524" cy="723275"/>
          </a:xfrm>
          <a:prstGeom prst="rect">
            <a:avLst/>
          </a:prstGeom>
        </p:spPr>
        <p:txBody>
          <a:bodyPr wrap="square" spcCol="356616">
            <a:spAutoFit/>
          </a:bodyPr>
          <a:lstStyle>
            <a:defPPr>
              <a:defRPr lang="en-US"/>
            </a:defPPr>
            <a:lvl1pPr indent="-457200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>
                    <a:lumMod val="50000"/>
                  </a:schemeClr>
                </a:solidFill>
                <a:latin typeface="Source Sans Pro Light" pitchFamily="34" charset="0"/>
                <a:ea typeface="Open Sans Light" pitchFamily="34" charset="0"/>
                <a:cs typeface="Open Sans Light" pitchFamily="34" charset="0"/>
              </a:defRPr>
            </a:lvl1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tr-TR" sz="1800" i="1" dirty="0"/>
              <a:t>Örme Kümesi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tr-TR" sz="1800" i="1" dirty="0"/>
              <a:t>(Devam Ediyor) </a:t>
            </a:r>
          </a:p>
        </p:txBody>
      </p:sp>
      <p:sp>
        <p:nvSpPr>
          <p:cNvPr id="39" name="Metin kutusu 38"/>
          <p:cNvSpPr txBox="1"/>
          <p:nvPr/>
        </p:nvSpPr>
        <p:spPr>
          <a:xfrm>
            <a:off x="8342863" y="3831314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i="1" dirty="0">
                <a:solidFill>
                  <a:schemeClr val="bg1"/>
                </a:solidFill>
                <a:latin typeface="Source Sans Pro"/>
              </a:rPr>
              <a:t>2016-2019</a:t>
            </a:r>
          </a:p>
        </p:txBody>
      </p:sp>
      <p:pic>
        <p:nvPicPr>
          <p:cNvPr id="40" name="Picture 3"/>
          <p:cNvPicPr>
            <a:picLocks noChangeAspect="1"/>
          </p:cNvPicPr>
          <p:nvPr/>
        </p:nvPicPr>
        <p:blipFill rotWithShape="1">
          <a:blip r:embed="rId2"/>
          <a:srcRect l="17125" t="84977" r="71774" b="7767"/>
          <a:stretch/>
        </p:blipFill>
        <p:spPr>
          <a:xfrm>
            <a:off x="856344" y="1838044"/>
            <a:ext cx="3018998" cy="4101013"/>
          </a:xfrm>
          <a:prstGeom prst="rect">
            <a:avLst/>
          </a:prstGeom>
        </p:spPr>
      </p:pic>
      <p:pic>
        <p:nvPicPr>
          <p:cNvPr id="41" name="Resim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2346" y="2145342"/>
            <a:ext cx="1662137" cy="1069064"/>
          </a:xfrm>
          <a:prstGeom prst="rect">
            <a:avLst/>
          </a:prstGeom>
        </p:spPr>
      </p:pic>
      <p:sp>
        <p:nvSpPr>
          <p:cNvPr id="42" name="Metin kutusu 41"/>
          <p:cNvSpPr txBox="1"/>
          <p:nvPr/>
        </p:nvSpPr>
        <p:spPr>
          <a:xfrm>
            <a:off x="1075960" y="3120546"/>
            <a:ext cx="30380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i="1" dirty="0">
                <a:solidFill>
                  <a:schemeClr val="bg1"/>
                </a:solidFill>
              </a:rPr>
              <a:t>107 firmaya dokunuş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i="1" dirty="0">
                <a:solidFill>
                  <a:schemeClr val="bg1"/>
                </a:solidFill>
              </a:rPr>
              <a:t>8,5 milyon $ bütçe yönetimi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i="1" dirty="0">
                <a:solidFill>
                  <a:schemeClr val="bg1"/>
                </a:solidFill>
              </a:rPr>
              <a:t>66 ülke / 2.000 </a:t>
            </a:r>
            <a:r>
              <a:rPr lang="tr-TR" sz="2800" i="1" dirty="0" err="1">
                <a:solidFill>
                  <a:schemeClr val="bg1"/>
                </a:solidFill>
              </a:rPr>
              <a:t>satınalmacı</a:t>
            </a:r>
            <a:r>
              <a:rPr lang="tr-TR" sz="2800" i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5" name="Unvan 1"/>
          <p:cNvSpPr>
            <a:spLocks noGrp="1"/>
          </p:cNvSpPr>
          <p:nvPr>
            <p:ph type="title"/>
          </p:nvPr>
        </p:nvSpPr>
        <p:spPr>
          <a:xfrm>
            <a:off x="1171210" y="74159"/>
            <a:ext cx="3757297" cy="1186352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chemeClr val="bg1"/>
                </a:solidFill>
                <a:latin typeface="Candara" panose="020E0502030303020204" pitchFamily="34" charset="0"/>
              </a:rPr>
              <a:t>İHKİB </a:t>
            </a:r>
            <a:br>
              <a:rPr lang="tr-TR" b="1" dirty="0">
                <a:solidFill>
                  <a:schemeClr val="bg1"/>
                </a:solidFill>
                <a:latin typeface="Candara" panose="020E0502030303020204" pitchFamily="34" charset="0"/>
              </a:rPr>
            </a:br>
            <a:r>
              <a:rPr lang="tr-TR" b="1" dirty="0">
                <a:solidFill>
                  <a:schemeClr val="bg1"/>
                </a:solidFill>
                <a:latin typeface="Candara" panose="020E0502030303020204" pitchFamily="34" charset="0"/>
              </a:rPr>
              <a:t>KÜMELERİMİZ </a:t>
            </a:r>
          </a:p>
        </p:txBody>
      </p:sp>
      <p:sp>
        <p:nvSpPr>
          <p:cNvPr id="51" name="Oval 50"/>
          <p:cNvSpPr/>
          <p:nvPr/>
        </p:nvSpPr>
        <p:spPr>
          <a:xfrm>
            <a:off x="9560220" y="5249592"/>
            <a:ext cx="720419" cy="72041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810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52" name="Düz Bağlayıcı 51"/>
          <p:cNvCxnSpPr/>
          <p:nvPr/>
        </p:nvCxnSpPr>
        <p:spPr>
          <a:xfrm>
            <a:off x="10254648" y="5635189"/>
            <a:ext cx="1937353" cy="0"/>
          </a:xfrm>
          <a:prstGeom prst="line">
            <a:avLst/>
          </a:prstGeom>
          <a:ln w="19050">
            <a:solidFill>
              <a:schemeClr val="accent2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Metin kutusu 52"/>
          <p:cNvSpPr txBox="1"/>
          <p:nvPr/>
        </p:nvSpPr>
        <p:spPr>
          <a:xfrm>
            <a:off x="10224151" y="5276806"/>
            <a:ext cx="2981524" cy="369332"/>
          </a:xfrm>
          <a:prstGeom prst="rect">
            <a:avLst/>
          </a:prstGeom>
        </p:spPr>
        <p:txBody>
          <a:bodyPr wrap="square" spcCol="356616">
            <a:spAutoFit/>
          </a:bodyPr>
          <a:lstStyle>
            <a:defPPr>
              <a:defRPr lang="en-US"/>
            </a:defPPr>
            <a:lvl1pPr indent="-457200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>
                    <a:lumMod val="50000"/>
                  </a:schemeClr>
                </a:solidFill>
                <a:latin typeface="Source Sans Pro Light" pitchFamily="34" charset="0"/>
                <a:ea typeface="Open Sans Light" pitchFamily="34" charset="0"/>
                <a:cs typeface="Open Sans Light" pitchFamily="34" charset="0"/>
              </a:defRPr>
            </a:lvl1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tr-TR" sz="1800" i="1" dirty="0"/>
              <a:t>Yeni Küme… </a:t>
            </a:r>
          </a:p>
        </p:txBody>
      </p:sp>
      <p:sp>
        <p:nvSpPr>
          <p:cNvPr id="54" name="Metin kutusu 53"/>
          <p:cNvSpPr txBox="1"/>
          <p:nvPr/>
        </p:nvSpPr>
        <p:spPr>
          <a:xfrm>
            <a:off x="8583883" y="5262292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r-TR" b="1" i="1" dirty="0">
                <a:solidFill>
                  <a:schemeClr val="bg1"/>
                </a:solidFill>
                <a:latin typeface="Source Sans Pro"/>
              </a:rPr>
              <a:t>2017-… </a:t>
            </a:r>
          </a:p>
        </p:txBody>
      </p:sp>
      <p:sp>
        <p:nvSpPr>
          <p:cNvPr id="43" name="Rectangle 6"/>
          <p:cNvSpPr/>
          <p:nvPr/>
        </p:nvSpPr>
        <p:spPr bwMode="auto">
          <a:xfrm>
            <a:off x="-171922" y="25783"/>
            <a:ext cx="11568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s-MY" sz="6000" dirty="0">
                <a:solidFill>
                  <a:schemeClr val="tx2">
                    <a:lumMod val="20000"/>
                    <a:lumOff val="80000"/>
                  </a:schemeClr>
                </a:solidFill>
                <a:latin typeface="Source Sans Pro" pitchFamily="34" charset="0"/>
                <a:ea typeface="Open Sans Light" pitchFamily="34" charset="0"/>
                <a:cs typeface="Open Sans Light" pitchFamily="34" charset="0"/>
              </a:rPr>
              <a:t>01</a:t>
            </a:r>
            <a:endParaRPr lang="en-US" sz="6000" dirty="0">
              <a:solidFill>
                <a:schemeClr val="tx2">
                  <a:lumMod val="20000"/>
                  <a:lumOff val="80000"/>
                </a:schemeClr>
              </a:solidFill>
              <a:latin typeface="Source Sans Pro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1763" y="1873291"/>
            <a:ext cx="1878000" cy="138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25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  <p:bldP spid="22" grpId="0" build="p"/>
      <p:bldP spid="23" grpId="0"/>
      <p:bldP spid="24" grpId="0" animBg="1"/>
      <p:bldP spid="26" grpId="0"/>
      <p:bldP spid="27" grpId="0"/>
      <p:bldP spid="28" grpId="0" animBg="1"/>
      <p:bldP spid="30" grpId="0"/>
      <p:bldP spid="31" grpId="0"/>
      <p:bldP spid="32" grpId="0" animBg="1"/>
      <p:bldP spid="34" grpId="0"/>
      <p:bldP spid="35" grpId="0"/>
      <p:bldP spid="36" grpId="0" animBg="1"/>
      <p:bldP spid="38" grpId="0"/>
      <p:bldP spid="39" grpId="0"/>
      <p:bldP spid="42" grpId="0"/>
      <p:bldP spid="51" grpId="0" animBg="1"/>
      <p:bldP spid="53" grpId="0"/>
      <p:bldP spid="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80" y="16881"/>
            <a:ext cx="10058400" cy="136748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z="440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Sektörümüz ve Kümemiz </a:t>
            </a:r>
            <a:br>
              <a:rPr lang="tr-TR" sz="440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tr-TR" b="1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ÖRME KONFEKSİYON SEKTÖRÜ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B16D-E65D-46EE-B564-040F4897132B}" type="datetime1">
              <a:rPr lang="en-US" smtClean="0"/>
              <a:t>2/22/2017</a:t>
            </a:fld>
            <a:endParaRPr lang="en-US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Rectangle 401"/>
          <p:cNvSpPr/>
          <p:nvPr/>
        </p:nvSpPr>
        <p:spPr>
          <a:xfrm>
            <a:off x="0" y="1735667"/>
            <a:ext cx="12192000" cy="4380260"/>
          </a:xfrm>
          <a:prstGeom prst="rect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en-US" sz="2400" kern="0">
              <a:solidFill>
                <a:sysClr val="windowText" lastClr="000000"/>
              </a:solidFill>
            </a:endParaRPr>
          </a:p>
        </p:txBody>
      </p:sp>
      <p:cxnSp>
        <p:nvCxnSpPr>
          <p:cNvPr id="8" name="Straight Connector 380"/>
          <p:cNvCxnSpPr/>
          <p:nvPr/>
        </p:nvCxnSpPr>
        <p:spPr>
          <a:xfrm>
            <a:off x="3657600" y="1820334"/>
            <a:ext cx="0" cy="4140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391"/>
          <p:cNvCxnSpPr/>
          <p:nvPr/>
        </p:nvCxnSpPr>
        <p:spPr>
          <a:xfrm>
            <a:off x="7823200" y="1820334"/>
            <a:ext cx="0" cy="4140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5" name="Group 159"/>
          <p:cNvGrpSpPr>
            <a:grpSpLocks noChangeAspect="1"/>
          </p:cNvGrpSpPr>
          <p:nvPr/>
        </p:nvGrpSpPr>
        <p:grpSpPr bwMode="gray">
          <a:xfrm>
            <a:off x="7837133" y="1809476"/>
            <a:ext cx="2703737" cy="1140644"/>
            <a:chOff x="2802" y="1979"/>
            <a:chExt cx="205" cy="88"/>
          </a:xfrm>
          <a:solidFill>
            <a:schemeClr val="tx2"/>
          </a:solidFill>
        </p:grpSpPr>
        <p:sp>
          <p:nvSpPr>
            <p:cNvPr id="1029" name="Freeform 160"/>
            <p:cNvSpPr>
              <a:spLocks noChangeAspect="1"/>
            </p:cNvSpPr>
            <p:nvPr/>
          </p:nvSpPr>
          <p:spPr bwMode="gray">
            <a:xfrm>
              <a:off x="2803" y="1979"/>
              <a:ext cx="204" cy="88"/>
            </a:xfrm>
            <a:custGeom>
              <a:avLst/>
              <a:gdLst/>
              <a:ahLst/>
              <a:cxnLst>
                <a:cxn ang="0">
                  <a:pos x="552" y="379"/>
                </a:cxn>
                <a:cxn ang="0">
                  <a:pos x="503" y="390"/>
                </a:cxn>
                <a:cxn ang="0">
                  <a:pos x="460" y="379"/>
                </a:cxn>
                <a:cxn ang="0">
                  <a:pos x="408" y="418"/>
                </a:cxn>
                <a:cxn ang="0">
                  <a:pos x="341" y="409"/>
                </a:cxn>
                <a:cxn ang="0">
                  <a:pos x="283" y="370"/>
                </a:cxn>
                <a:cxn ang="0">
                  <a:pos x="245" y="391"/>
                </a:cxn>
                <a:cxn ang="0">
                  <a:pos x="196" y="417"/>
                </a:cxn>
                <a:cxn ang="0">
                  <a:pos x="164" y="381"/>
                </a:cxn>
                <a:cxn ang="0">
                  <a:pos x="143" y="380"/>
                </a:cxn>
                <a:cxn ang="0">
                  <a:pos x="107" y="386"/>
                </a:cxn>
                <a:cxn ang="0">
                  <a:pos x="79" y="378"/>
                </a:cxn>
                <a:cxn ang="0">
                  <a:pos x="118" y="362"/>
                </a:cxn>
                <a:cxn ang="0">
                  <a:pos x="67" y="355"/>
                </a:cxn>
                <a:cxn ang="0">
                  <a:pos x="64" y="325"/>
                </a:cxn>
                <a:cxn ang="0">
                  <a:pos x="52" y="312"/>
                </a:cxn>
                <a:cxn ang="0">
                  <a:pos x="37" y="283"/>
                </a:cxn>
                <a:cxn ang="0">
                  <a:pos x="10" y="268"/>
                </a:cxn>
                <a:cxn ang="0">
                  <a:pos x="22" y="246"/>
                </a:cxn>
                <a:cxn ang="0">
                  <a:pos x="52" y="260"/>
                </a:cxn>
                <a:cxn ang="0">
                  <a:pos x="44" y="226"/>
                </a:cxn>
                <a:cxn ang="0">
                  <a:pos x="43" y="186"/>
                </a:cxn>
                <a:cxn ang="0">
                  <a:pos x="3" y="160"/>
                </a:cxn>
                <a:cxn ang="0">
                  <a:pos x="35" y="122"/>
                </a:cxn>
                <a:cxn ang="0">
                  <a:pos x="91" y="126"/>
                </a:cxn>
                <a:cxn ang="0">
                  <a:pos x="108" y="123"/>
                </a:cxn>
                <a:cxn ang="0">
                  <a:pos x="151" y="111"/>
                </a:cxn>
                <a:cxn ang="0">
                  <a:pos x="196" y="94"/>
                </a:cxn>
                <a:cxn ang="0">
                  <a:pos x="167" y="83"/>
                </a:cxn>
                <a:cxn ang="0">
                  <a:pos x="180" y="66"/>
                </a:cxn>
                <a:cxn ang="0">
                  <a:pos x="253" y="74"/>
                </a:cxn>
                <a:cxn ang="0">
                  <a:pos x="318" y="41"/>
                </a:cxn>
                <a:cxn ang="0">
                  <a:pos x="398" y="7"/>
                </a:cxn>
                <a:cxn ang="0">
                  <a:pos x="493" y="0"/>
                </a:cxn>
                <a:cxn ang="0">
                  <a:pos x="533" y="35"/>
                </a:cxn>
                <a:cxn ang="0">
                  <a:pos x="623" y="80"/>
                </a:cxn>
                <a:cxn ang="0">
                  <a:pos x="693" y="77"/>
                </a:cxn>
                <a:cxn ang="0">
                  <a:pos x="838" y="40"/>
                </a:cxn>
                <a:cxn ang="0">
                  <a:pos x="887" y="43"/>
                </a:cxn>
                <a:cxn ang="0">
                  <a:pos x="919" y="42"/>
                </a:cxn>
                <a:cxn ang="0">
                  <a:pos x="958" y="89"/>
                </a:cxn>
                <a:cxn ang="0">
                  <a:pos x="990" y="143"/>
                </a:cxn>
                <a:cxn ang="0">
                  <a:pos x="1001" y="186"/>
                </a:cxn>
                <a:cxn ang="0">
                  <a:pos x="997" y="263"/>
                </a:cxn>
                <a:cxn ang="0">
                  <a:pos x="1022" y="341"/>
                </a:cxn>
                <a:cxn ang="0">
                  <a:pos x="942" y="336"/>
                </a:cxn>
                <a:cxn ang="0">
                  <a:pos x="887" y="342"/>
                </a:cxn>
                <a:cxn ang="0">
                  <a:pos x="820" y="354"/>
                </a:cxn>
                <a:cxn ang="0">
                  <a:pos x="767" y="368"/>
                </a:cxn>
                <a:cxn ang="0">
                  <a:pos x="678" y="366"/>
                </a:cxn>
                <a:cxn ang="0">
                  <a:pos x="626" y="380"/>
                </a:cxn>
                <a:cxn ang="0">
                  <a:pos x="597" y="379"/>
                </a:cxn>
                <a:cxn ang="0">
                  <a:pos x="578" y="370"/>
                </a:cxn>
                <a:cxn ang="0">
                  <a:pos x="579" y="408"/>
                </a:cxn>
                <a:cxn ang="0">
                  <a:pos x="560" y="418"/>
                </a:cxn>
                <a:cxn ang="0">
                  <a:pos x="542" y="435"/>
                </a:cxn>
              </a:cxnLst>
              <a:rect l="0" t="0" r="r" b="b"/>
              <a:pathLst>
                <a:path w="1022" h="439">
                  <a:moveTo>
                    <a:pt x="538" y="424"/>
                  </a:moveTo>
                  <a:lnTo>
                    <a:pt x="535" y="411"/>
                  </a:lnTo>
                  <a:lnTo>
                    <a:pt x="538" y="395"/>
                  </a:lnTo>
                  <a:lnTo>
                    <a:pt x="548" y="389"/>
                  </a:lnTo>
                  <a:lnTo>
                    <a:pt x="552" y="379"/>
                  </a:lnTo>
                  <a:lnTo>
                    <a:pt x="543" y="370"/>
                  </a:lnTo>
                  <a:lnTo>
                    <a:pt x="526" y="378"/>
                  </a:lnTo>
                  <a:lnTo>
                    <a:pt x="524" y="389"/>
                  </a:lnTo>
                  <a:lnTo>
                    <a:pt x="516" y="391"/>
                  </a:lnTo>
                  <a:lnTo>
                    <a:pt x="503" y="390"/>
                  </a:lnTo>
                  <a:lnTo>
                    <a:pt x="493" y="381"/>
                  </a:lnTo>
                  <a:lnTo>
                    <a:pt x="484" y="376"/>
                  </a:lnTo>
                  <a:lnTo>
                    <a:pt x="477" y="374"/>
                  </a:lnTo>
                  <a:lnTo>
                    <a:pt x="471" y="374"/>
                  </a:lnTo>
                  <a:lnTo>
                    <a:pt x="460" y="379"/>
                  </a:lnTo>
                  <a:lnTo>
                    <a:pt x="441" y="397"/>
                  </a:lnTo>
                  <a:lnTo>
                    <a:pt x="436" y="406"/>
                  </a:lnTo>
                  <a:lnTo>
                    <a:pt x="427" y="407"/>
                  </a:lnTo>
                  <a:lnTo>
                    <a:pt x="419" y="414"/>
                  </a:lnTo>
                  <a:lnTo>
                    <a:pt x="408" y="418"/>
                  </a:lnTo>
                  <a:lnTo>
                    <a:pt x="397" y="417"/>
                  </a:lnTo>
                  <a:lnTo>
                    <a:pt x="379" y="422"/>
                  </a:lnTo>
                  <a:lnTo>
                    <a:pt x="369" y="427"/>
                  </a:lnTo>
                  <a:lnTo>
                    <a:pt x="350" y="421"/>
                  </a:lnTo>
                  <a:lnTo>
                    <a:pt x="341" y="409"/>
                  </a:lnTo>
                  <a:lnTo>
                    <a:pt x="337" y="402"/>
                  </a:lnTo>
                  <a:lnTo>
                    <a:pt x="331" y="397"/>
                  </a:lnTo>
                  <a:lnTo>
                    <a:pt x="321" y="391"/>
                  </a:lnTo>
                  <a:lnTo>
                    <a:pt x="295" y="379"/>
                  </a:lnTo>
                  <a:lnTo>
                    <a:pt x="283" y="370"/>
                  </a:lnTo>
                  <a:lnTo>
                    <a:pt x="267" y="368"/>
                  </a:lnTo>
                  <a:lnTo>
                    <a:pt x="257" y="370"/>
                  </a:lnTo>
                  <a:lnTo>
                    <a:pt x="248" y="370"/>
                  </a:lnTo>
                  <a:lnTo>
                    <a:pt x="245" y="379"/>
                  </a:lnTo>
                  <a:lnTo>
                    <a:pt x="245" y="391"/>
                  </a:lnTo>
                  <a:lnTo>
                    <a:pt x="242" y="396"/>
                  </a:lnTo>
                  <a:lnTo>
                    <a:pt x="240" y="407"/>
                  </a:lnTo>
                  <a:lnTo>
                    <a:pt x="220" y="412"/>
                  </a:lnTo>
                  <a:lnTo>
                    <a:pt x="207" y="417"/>
                  </a:lnTo>
                  <a:lnTo>
                    <a:pt x="196" y="417"/>
                  </a:lnTo>
                  <a:lnTo>
                    <a:pt x="186" y="414"/>
                  </a:lnTo>
                  <a:lnTo>
                    <a:pt x="176" y="409"/>
                  </a:lnTo>
                  <a:lnTo>
                    <a:pt x="167" y="401"/>
                  </a:lnTo>
                  <a:lnTo>
                    <a:pt x="164" y="386"/>
                  </a:lnTo>
                  <a:lnTo>
                    <a:pt x="164" y="381"/>
                  </a:lnTo>
                  <a:lnTo>
                    <a:pt x="156" y="378"/>
                  </a:lnTo>
                  <a:lnTo>
                    <a:pt x="154" y="382"/>
                  </a:lnTo>
                  <a:lnTo>
                    <a:pt x="155" y="386"/>
                  </a:lnTo>
                  <a:lnTo>
                    <a:pt x="151" y="386"/>
                  </a:lnTo>
                  <a:lnTo>
                    <a:pt x="143" y="380"/>
                  </a:lnTo>
                  <a:lnTo>
                    <a:pt x="137" y="374"/>
                  </a:lnTo>
                  <a:lnTo>
                    <a:pt x="134" y="373"/>
                  </a:lnTo>
                  <a:lnTo>
                    <a:pt x="119" y="374"/>
                  </a:lnTo>
                  <a:lnTo>
                    <a:pt x="117" y="380"/>
                  </a:lnTo>
                  <a:lnTo>
                    <a:pt x="107" y="386"/>
                  </a:lnTo>
                  <a:lnTo>
                    <a:pt x="105" y="386"/>
                  </a:lnTo>
                  <a:lnTo>
                    <a:pt x="108" y="379"/>
                  </a:lnTo>
                  <a:lnTo>
                    <a:pt x="107" y="375"/>
                  </a:lnTo>
                  <a:lnTo>
                    <a:pt x="73" y="385"/>
                  </a:lnTo>
                  <a:lnTo>
                    <a:pt x="79" y="378"/>
                  </a:lnTo>
                  <a:lnTo>
                    <a:pt x="87" y="371"/>
                  </a:lnTo>
                  <a:lnTo>
                    <a:pt x="101" y="371"/>
                  </a:lnTo>
                  <a:lnTo>
                    <a:pt x="108" y="368"/>
                  </a:lnTo>
                  <a:lnTo>
                    <a:pt x="110" y="366"/>
                  </a:lnTo>
                  <a:lnTo>
                    <a:pt x="118" y="362"/>
                  </a:lnTo>
                  <a:lnTo>
                    <a:pt x="122" y="357"/>
                  </a:lnTo>
                  <a:lnTo>
                    <a:pt x="113" y="355"/>
                  </a:lnTo>
                  <a:lnTo>
                    <a:pt x="92" y="360"/>
                  </a:lnTo>
                  <a:lnTo>
                    <a:pt x="69" y="360"/>
                  </a:lnTo>
                  <a:lnTo>
                    <a:pt x="67" y="355"/>
                  </a:lnTo>
                  <a:lnTo>
                    <a:pt x="79" y="344"/>
                  </a:lnTo>
                  <a:lnTo>
                    <a:pt x="71" y="336"/>
                  </a:lnTo>
                  <a:lnTo>
                    <a:pt x="68" y="333"/>
                  </a:lnTo>
                  <a:lnTo>
                    <a:pt x="63" y="333"/>
                  </a:lnTo>
                  <a:lnTo>
                    <a:pt x="64" y="325"/>
                  </a:lnTo>
                  <a:lnTo>
                    <a:pt x="69" y="321"/>
                  </a:lnTo>
                  <a:lnTo>
                    <a:pt x="71" y="316"/>
                  </a:lnTo>
                  <a:lnTo>
                    <a:pt x="64" y="317"/>
                  </a:lnTo>
                  <a:lnTo>
                    <a:pt x="57" y="320"/>
                  </a:lnTo>
                  <a:lnTo>
                    <a:pt x="52" y="312"/>
                  </a:lnTo>
                  <a:lnTo>
                    <a:pt x="59" y="309"/>
                  </a:lnTo>
                  <a:lnTo>
                    <a:pt x="60" y="300"/>
                  </a:lnTo>
                  <a:lnTo>
                    <a:pt x="56" y="290"/>
                  </a:lnTo>
                  <a:lnTo>
                    <a:pt x="51" y="287"/>
                  </a:lnTo>
                  <a:lnTo>
                    <a:pt x="37" y="283"/>
                  </a:lnTo>
                  <a:lnTo>
                    <a:pt x="30" y="277"/>
                  </a:lnTo>
                  <a:lnTo>
                    <a:pt x="20" y="279"/>
                  </a:lnTo>
                  <a:lnTo>
                    <a:pt x="16" y="277"/>
                  </a:lnTo>
                  <a:lnTo>
                    <a:pt x="10" y="271"/>
                  </a:lnTo>
                  <a:lnTo>
                    <a:pt x="10" y="268"/>
                  </a:lnTo>
                  <a:lnTo>
                    <a:pt x="16" y="266"/>
                  </a:lnTo>
                  <a:lnTo>
                    <a:pt x="17" y="256"/>
                  </a:lnTo>
                  <a:lnTo>
                    <a:pt x="16" y="251"/>
                  </a:lnTo>
                  <a:lnTo>
                    <a:pt x="19" y="245"/>
                  </a:lnTo>
                  <a:lnTo>
                    <a:pt x="22" y="246"/>
                  </a:lnTo>
                  <a:lnTo>
                    <a:pt x="28" y="262"/>
                  </a:lnTo>
                  <a:lnTo>
                    <a:pt x="35" y="263"/>
                  </a:lnTo>
                  <a:lnTo>
                    <a:pt x="43" y="262"/>
                  </a:lnTo>
                  <a:lnTo>
                    <a:pt x="54" y="262"/>
                  </a:lnTo>
                  <a:lnTo>
                    <a:pt x="52" y="260"/>
                  </a:lnTo>
                  <a:lnTo>
                    <a:pt x="42" y="255"/>
                  </a:lnTo>
                  <a:lnTo>
                    <a:pt x="37" y="246"/>
                  </a:lnTo>
                  <a:lnTo>
                    <a:pt x="38" y="239"/>
                  </a:lnTo>
                  <a:lnTo>
                    <a:pt x="47" y="231"/>
                  </a:lnTo>
                  <a:lnTo>
                    <a:pt x="44" y="226"/>
                  </a:lnTo>
                  <a:lnTo>
                    <a:pt x="38" y="220"/>
                  </a:lnTo>
                  <a:lnTo>
                    <a:pt x="38" y="214"/>
                  </a:lnTo>
                  <a:lnTo>
                    <a:pt x="32" y="206"/>
                  </a:lnTo>
                  <a:lnTo>
                    <a:pt x="33" y="195"/>
                  </a:lnTo>
                  <a:lnTo>
                    <a:pt x="43" y="186"/>
                  </a:lnTo>
                  <a:lnTo>
                    <a:pt x="41" y="182"/>
                  </a:lnTo>
                  <a:lnTo>
                    <a:pt x="25" y="186"/>
                  </a:lnTo>
                  <a:lnTo>
                    <a:pt x="0" y="186"/>
                  </a:lnTo>
                  <a:lnTo>
                    <a:pt x="0" y="181"/>
                  </a:lnTo>
                  <a:lnTo>
                    <a:pt x="3" y="160"/>
                  </a:lnTo>
                  <a:lnTo>
                    <a:pt x="8" y="150"/>
                  </a:lnTo>
                  <a:lnTo>
                    <a:pt x="14" y="149"/>
                  </a:lnTo>
                  <a:lnTo>
                    <a:pt x="20" y="138"/>
                  </a:lnTo>
                  <a:lnTo>
                    <a:pt x="27" y="132"/>
                  </a:lnTo>
                  <a:lnTo>
                    <a:pt x="35" y="122"/>
                  </a:lnTo>
                  <a:lnTo>
                    <a:pt x="48" y="123"/>
                  </a:lnTo>
                  <a:lnTo>
                    <a:pt x="63" y="118"/>
                  </a:lnTo>
                  <a:lnTo>
                    <a:pt x="68" y="123"/>
                  </a:lnTo>
                  <a:lnTo>
                    <a:pt x="80" y="127"/>
                  </a:lnTo>
                  <a:lnTo>
                    <a:pt x="91" y="126"/>
                  </a:lnTo>
                  <a:lnTo>
                    <a:pt x="87" y="112"/>
                  </a:lnTo>
                  <a:lnTo>
                    <a:pt x="96" y="113"/>
                  </a:lnTo>
                  <a:lnTo>
                    <a:pt x="102" y="117"/>
                  </a:lnTo>
                  <a:lnTo>
                    <a:pt x="101" y="122"/>
                  </a:lnTo>
                  <a:lnTo>
                    <a:pt x="108" y="123"/>
                  </a:lnTo>
                  <a:lnTo>
                    <a:pt x="122" y="121"/>
                  </a:lnTo>
                  <a:lnTo>
                    <a:pt x="149" y="121"/>
                  </a:lnTo>
                  <a:lnTo>
                    <a:pt x="161" y="120"/>
                  </a:lnTo>
                  <a:lnTo>
                    <a:pt x="160" y="113"/>
                  </a:lnTo>
                  <a:lnTo>
                    <a:pt x="151" y="111"/>
                  </a:lnTo>
                  <a:lnTo>
                    <a:pt x="150" y="107"/>
                  </a:lnTo>
                  <a:lnTo>
                    <a:pt x="160" y="104"/>
                  </a:lnTo>
                  <a:lnTo>
                    <a:pt x="204" y="100"/>
                  </a:lnTo>
                  <a:lnTo>
                    <a:pt x="204" y="96"/>
                  </a:lnTo>
                  <a:lnTo>
                    <a:pt x="196" y="94"/>
                  </a:lnTo>
                  <a:lnTo>
                    <a:pt x="189" y="96"/>
                  </a:lnTo>
                  <a:lnTo>
                    <a:pt x="176" y="94"/>
                  </a:lnTo>
                  <a:lnTo>
                    <a:pt x="173" y="90"/>
                  </a:lnTo>
                  <a:lnTo>
                    <a:pt x="170" y="89"/>
                  </a:lnTo>
                  <a:lnTo>
                    <a:pt x="167" y="83"/>
                  </a:lnTo>
                  <a:lnTo>
                    <a:pt x="161" y="79"/>
                  </a:lnTo>
                  <a:lnTo>
                    <a:pt x="164" y="73"/>
                  </a:lnTo>
                  <a:lnTo>
                    <a:pt x="170" y="62"/>
                  </a:lnTo>
                  <a:lnTo>
                    <a:pt x="171" y="66"/>
                  </a:lnTo>
                  <a:lnTo>
                    <a:pt x="180" y="66"/>
                  </a:lnTo>
                  <a:lnTo>
                    <a:pt x="193" y="69"/>
                  </a:lnTo>
                  <a:lnTo>
                    <a:pt x="231" y="68"/>
                  </a:lnTo>
                  <a:lnTo>
                    <a:pt x="242" y="72"/>
                  </a:lnTo>
                  <a:lnTo>
                    <a:pt x="248" y="75"/>
                  </a:lnTo>
                  <a:lnTo>
                    <a:pt x="253" y="74"/>
                  </a:lnTo>
                  <a:lnTo>
                    <a:pt x="274" y="77"/>
                  </a:lnTo>
                  <a:lnTo>
                    <a:pt x="288" y="70"/>
                  </a:lnTo>
                  <a:lnTo>
                    <a:pt x="295" y="57"/>
                  </a:lnTo>
                  <a:lnTo>
                    <a:pt x="307" y="51"/>
                  </a:lnTo>
                  <a:lnTo>
                    <a:pt x="318" y="41"/>
                  </a:lnTo>
                  <a:lnTo>
                    <a:pt x="332" y="36"/>
                  </a:lnTo>
                  <a:lnTo>
                    <a:pt x="343" y="26"/>
                  </a:lnTo>
                  <a:lnTo>
                    <a:pt x="355" y="19"/>
                  </a:lnTo>
                  <a:lnTo>
                    <a:pt x="381" y="9"/>
                  </a:lnTo>
                  <a:lnTo>
                    <a:pt x="398" y="7"/>
                  </a:lnTo>
                  <a:lnTo>
                    <a:pt x="414" y="5"/>
                  </a:lnTo>
                  <a:lnTo>
                    <a:pt x="436" y="8"/>
                  </a:lnTo>
                  <a:lnTo>
                    <a:pt x="473" y="8"/>
                  </a:lnTo>
                  <a:lnTo>
                    <a:pt x="485" y="2"/>
                  </a:lnTo>
                  <a:lnTo>
                    <a:pt x="493" y="0"/>
                  </a:lnTo>
                  <a:lnTo>
                    <a:pt x="499" y="3"/>
                  </a:lnTo>
                  <a:lnTo>
                    <a:pt x="499" y="10"/>
                  </a:lnTo>
                  <a:lnTo>
                    <a:pt x="506" y="21"/>
                  </a:lnTo>
                  <a:lnTo>
                    <a:pt x="520" y="29"/>
                  </a:lnTo>
                  <a:lnTo>
                    <a:pt x="533" y="35"/>
                  </a:lnTo>
                  <a:lnTo>
                    <a:pt x="546" y="26"/>
                  </a:lnTo>
                  <a:lnTo>
                    <a:pt x="553" y="37"/>
                  </a:lnTo>
                  <a:lnTo>
                    <a:pt x="560" y="58"/>
                  </a:lnTo>
                  <a:lnTo>
                    <a:pt x="587" y="61"/>
                  </a:lnTo>
                  <a:lnTo>
                    <a:pt x="623" y="80"/>
                  </a:lnTo>
                  <a:lnTo>
                    <a:pt x="629" y="77"/>
                  </a:lnTo>
                  <a:lnTo>
                    <a:pt x="635" y="74"/>
                  </a:lnTo>
                  <a:lnTo>
                    <a:pt x="656" y="84"/>
                  </a:lnTo>
                  <a:lnTo>
                    <a:pt x="677" y="83"/>
                  </a:lnTo>
                  <a:lnTo>
                    <a:pt x="693" y="77"/>
                  </a:lnTo>
                  <a:lnTo>
                    <a:pt x="724" y="72"/>
                  </a:lnTo>
                  <a:lnTo>
                    <a:pt x="758" y="80"/>
                  </a:lnTo>
                  <a:lnTo>
                    <a:pt x="779" y="79"/>
                  </a:lnTo>
                  <a:lnTo>
                    <a:pt x="820" y="51"/>
                  </a:lnTo>
                  <a:lnTo>
                    <a:pt x="838" y="40"/>
                  </a:lnTo>
                  <a:lnTo>
                    <a:pt x="840" y="35"/>
                  </a:lnTo>
                  <a:lnTo>
                    <a:pt x="847" y="41"/>
                  </a:lnTo>
                  <a:lnTo>
                    <a:pt x="855" y="41"/>
                  </a:lnTo>
                  <a:lnTo>
                    <a:pt x="868" y="37"/>
                  </a:lnTo>
                  <a:lnTo>
                    <a:pt x="887" y="43"/>
                  </a:lnTo>
                  <a:lnTo>
                    <a:pt x="893" y="43"/>
                  </a:lnTo>
                  <a:lnTo>
                    <a:pt x="898" y="36"/>
                  </a:lnTo>
                  <a:lnTo>
                    <a:pt x="903" y="32"/>
                  </a:lnTo>
                  <a:lnTo>
                    <a:pt x="911" y="35"/>
                  </a:lnTo>
                  <a:lnTo>
                    <a:pt x="919" y="42"/>
                  </a:lnTo>
                  <a:lnTo>
                    <a:pt x="930" y="58"/>
                  </a:lnTo>
                  <a:lnTo>
                    <a:pt x="935" y="59"/>
                  </a:lnTo>
                  <a:lnTo>
                    <a:pt x="944" y="69"/>
                  </a:lnTo>
                  <a:lnTo>
                    <a:pt x="951" y="75"/>
                  </a:lnTo>
                  <a:lnTo>
                    <a:pt x="958" y="89"/>
                  </a:lnTo>
                  <a:lnTo>
                    <a:pt x="960" y="109"/>
                  </a:lnTo>
                  <a:lnTo>
                    <a:pt x="963" y="123"/>
                  </a:lnTo>
                  <a:lnTo>
                    <a:pt x="971" y="133"/>
                  </a:lnTo>
                  <a:lnTo>
                    <a:pt x="982" y="137"/>
                  </a:lnTo>
                  <a:lnTo>
                    <a:pt x="990" y="143"/>
                  </a:lnTo>
                  <a:lnTo>
                    <a:pt x="1000" y="153"/>
                  </a:lnTo>
                  <a:lnTo>
                    <a:pt x="1008" y="156"/>
                  </a:lnTo>
                  <a:lnTo>
                    <a:pt x="1012" y="161"/>
                  </a:lnTo>
                  <a:lnTo>
                    <a:pt x="1003" y="179"/>
                  </a:lnTo>
                  <a:lnTo>
                    <a:pt x="1001" y="186"/>
                  </a:lnTo>
                  <a:lnTo>
                    <a:pt x="987" y="195"/>
                  </a:lnTo>
                  <a:lnTo>
                    <a:pt x="988" y="202"/>
                  </a:lnTo>
                  <a:lnTo>
                    <a:pt x="995" y="219"/>
                  </a:lnTo>
                  <a:lnTo>
                    <a:pt x="997" y="246"/>
                  </a:lnTo>
                  <a:lnTo>
                    <a:pt x="997" y="263"/>
                  </a:lnTo>
                  <a:lnTo>
                    <a:pt x="999" y="279"/>
                  </a:lnTo>
                  <a:lnTo>
                    <a:pt x="995" y="300"/>
                  </a:lnTo>
                  <a:lnTo>
                    <a:pt x="1009" y="308"/>
                  </a:lnTo>
                  <a:lnTo>
                    <a:pt x="1021" y="325"/>
                  </a:lnTo>
                  <a:lnTo>
                    <a:pt x="1022" y="341"/>
                  </a:lnTo>
                  <a:lnTo>
                    <a:pt x="1015" y="348"/>
                  </a:lnTo>
                  <a:lnTo>
                    <a:pt x="1000" y="347"/>
                  </a:lnTo>
                  <a:lnTo>
                    <a:pt x="990" y="336"/>
                  </a:lnTo>
                  <a:lnTo>
                    <a:pt x="973" y="337"/>
                  </a:lnTo>
                  <a:lnTo>
                    <a:pt x="942" y="336"/>
                  </a:lnTo>
                  <a:lnTo>
                    <a:pt x="922" y="327"/>
                  </a:lnTo>
                  <a:lnTo>
                    <a:pt x="897" y="348"/>
                  </a:lnTo>
                  <a:lnTo>
                    <a:pt x="888" y="349"/>
                  </a:lnTo>
                  <a:lnTo>
                    <a:pt x="887" y="347"/>
                  </a:lnTo>
                  <a:lnTo>
                    <a:pt x="887" y="342"/>
                  </a:lnTo>
                  <a:lnTo>
                    <a:pt x="883" y="339"/>
                  </a:lnTo>
                  <a:lnTo>
                    <a:pt x="881" y="337"/>
                  </a:lnTo>
                  <a:lnTo>
                    <a:pt x="872" y="344"/>
                  </a:lnTo>
                  <a:lnTo>
                    <a:pt x="855" y="352"/>
                  </a:lnTo>
                  <a:lnTo>
                    <a:pt x="820" y="354"/>
                  </a:lnTo>
                  <a:lnTo>
                    <a:pt x="810" y="351"/>
                  </a:lnTo>
                  <a:lnTo>
                    <a:pt x="801" y="351"/>
                  </a:lnTo>
                  <a:lnTo>
                    <a:pt x="785" y="355"/>
                  </a:lnTo>
                  <a:lnTo>
                    <a:pt x="775" y="364"/>
                  </a:lnTo>
                  <a:lnTo>
                    <a:pt x="767" y="368"/>
                  </a:lnTo>
                  <a:lnTo>
                    <a:pt x="754" y="371"/>
                  </a:lnTo>
                  <a:lnTo>
                    <a:pt x="750" y="375"/>
                  </a:lnTo>
                  <a:lnTo>
                    <a:pt x="716" y="381"/>
                  </a:lnTo>
                  <a:lnTo>
                    <a:pt x="689" y="378"/>
                  </a:lnTo>
                  <a:lnTo>
                    <a:pt x="678" y="366"/>
                  </a:lnTo>
                  <a:lnTo>
                    <a:pt x="671" y="365"/>
                  </a:lnTo>
                  <a:lnTo>
                    <a:pt x="657" y="366"/>
                  </a:lnTo>
                  <a:lnTo>
                    <a:pt x="648" y="373"/>
                  </a:lnTo>
                  <a:lnTo>
                    <a:pt x="634" y="378"/>
                  </a:lnTo>
                  <a:lnTo>
                    <a:pt x="626" y="380"/>
                  </a:lnTo>
                  <a:lnTo>
                    <a:pt x="622" y="384"/>
                  </a:lnTo>
                  <a:lnTo>
                    <a:pt x="607" y="381"/>
                  </a:lnTo>
                  <a:lnTo>
                    <a:pt x="598" y="384"/>
                  </a:lnTo>
                  <a:lnTo>
                    <a:pt x="597" y="381"/>
                  </a:lnTo>
                  <a:lnTo>
                    <a:pt x="597" y="379"/>
                  </a:lnTo>
                  <a:lnTo>
                    <a:pt x="597" y="378"/>
                  </a:lnTo>
                  <a:lnTo>
                    <a:pt x="597" y="378"/>
                  </a:lnTo>
                  <a:lnTo>
                    <a:pt x="592" y="374"/>
                  </a:lnTo>
                  <a:lnTo>
                    <a:pt x="583" y="373"/>
                  </a:lnTo>
                  <a:lnTo>
                    <a:pt x="578" y="370"/>
                  </a:lnTo>
                  <a:lnTo>
                    <a:pt x="573" y="381"/>
                  </a:lnTo>
                  <a:lnTo>
                    <a:pt x="571" y="382"/>
                  </a:lnTo>
                  <a:lnTo>
                    <a:pt x="571" y="387"/>
                  </a:lnTo>
                  <a:lnTo>
                    <a:pt x="569" y="396"/>
                  </a:lnTo>
                  <a:lnTo>
                    <a:pt x="579" y="408"/>
                  </a:lnTo>
                  <a:lnTo>
                    <a:pt x="579" y="411"/>
                  </a:lnTo>
                  <a:lnTo>
                    <a:pt x="576" y="412"/>
                  </a:lnTo>
                  <a:lnTo>
                    <a:pt x="569" y="412"/>
                  </a:lnTo>
                  <a:lnTo>
                    <a:pt x="560" y="414"/>
                  </a:lnTo>
                  <a:lnTo>
                    <a:pt x="560" y="418"/>
                  </a:lnTo>
                  <a:lnTo>
                    <a:pt x="560" y="427"/>
                  </a:lnTo>
                  <a:lnTo>
                    <a:pt x="554" y="432"/>
                  </a:lnTo>
                  <a:lnTo>
                    <a:pt x="551" y="433"/>
                  </a:lnTo>
                  <a:lnTo>
                    <a:pt x="548" y="439"/>
                  </a:lnTo>
                  <a:lnTo>
                    <a:pt x="542" y="435"/>
                  </a:lnTo>
                  <a:lnTo>
                    <a:pt x="540" y="432"/>
                  </a:lnTo>
                  <a:lnTo>
                    <a:pt x="536" y="432"/>
                  </a:lnTo>
                  <a:lnTo>
                    <a:pt x="538" y="424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219170">
                <a:defRPr/>
              </a:pPr>
              <a:endParaRPr lang="en-US" sz="24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30" name="Freeform 161"/>
            <p:cNvSpPr>
              <a:spLocks noChangeAspect="1"/>
            </p:cNvSpPr>
            <p:nvPr/>
          </p:nvSpPr>
          <p:spPr bwMode="gray">
            <a:xfrm>
              <a:off x="2802" y="1980"/>
              <a:ext cx="33" cy="28"/>
            </a:xfrm>
            <a:custGeom>
              <a:avLst/>
              <a:gdLst/>
              <a:ahLst/>
              <a:cxnLst>
                <a:cxn ang="0">
                  <a:pos x="108" y="8"/>
                </a:cxn>
                <a:cxn ang="0">
                  <a:pos x="100" y="6"/>
                </a:cxn>
                <a:cxn ang="0">
                  <a:pos x="77" y="10"/>
                </a:cxn>
                <a:cxn ang="0">
                  <a:pos x="59" y="0"/>
                </a:cxn>
                <a:cxn ang="0">
                  <a:pos x="39" y="8"/>
                </a:cxn>
                <a:cxn ang="0">
                  <a:pos x="25" y="10"/>
                </a:cxn>
                <a:cxn ang="0">
                  <a:pos x="16" y="18"/>
                </a:cxn>
                <a:cxn ang="0">
                  <a:pos x="19" y="24"/>
                </a:cxn>
                <a:cxn ang="0">
                  <a:pos x="28" y="31"/>
                </a:cxn>
                <a:cxn ang="0">
                  <a:pos x="27" y="42"/>
                </a:cxn>
                <a:cxn ang="0">
                  <a:pos x="16" y="51"/>
                </a:cxn>
                <a:cxn ang="0">
                  <a:pos x="14" y="67"/>
                </a:cxn>
                <a:cxn ang="0">
                  <a:pos x="10" y="81"/>
                </a:cxn>
                <a:cxn ang="0">
                  <a:pos x="0" y="96"/>
                </a:cxn>
                <a:cxn ang="0">
                  <a:pos x="3" y="100"/>
                </a:cxn>
                <a:cxn ang="0">
                  <a:pos x="10" y="104"/>
                </a:cxn>
                <a:cxn ang="0">
                  <a:pos x="43" y="100"/>
                </a:cxn>
                <a:cxn ang="0">
                  <a:pos x="36" y="107"/>
                </a:cxn>
                <a:cxn ang="0">
                  <a:pos x="21" y="113"/>
                </a:cxn>
                <a:cxn ang="0">
                  <a:pos x="10" y="120"/>
                </a:cxn>
                <a:cxn ang="0">
                  <a:pos x="9" y="127"/>
                </a:cxn>
                <a:cxn ang="0">
                  <a:pos x="9" y="140"/>
                </a:cxn>
                <a:cxn ang="0">
                  <a:pos x="17" y="137"/>
                </a:cxn>
                <a:cxn ang="0">
                  <a:pos x="23" y="127"/>
                </a:cxn>
                <a:cxn ang="0">
                  <a:pos x="33" y="118"/>
                </a:cxn>
                <a:cxn ang="0">
                  <a:pos x="58" y="101"/>
                </a:cxn>
                <a:cxn ang="0">
                  <a:pos x="76" y="86"/>
                </a:cxn>
                <a:cxn ang="0">
                  <a:pos x="85" y="75"/>
                </a:cxn>
                <a:cxn ang="0">
                  <a:pos x="97" y="75"/>
                </a:cxn>
                <a:cxn ang="0">
                  <a:pos x="108" y="73"/>
                </a:cxn>
                <a:cxn ang="0">
                  <a:pos x="124" y="73"/>
                </a:cxn>
                <a:cxn ang="0">
                  <a:pos x="138" y="74"/>
                </a:cxn>
                <a:cxn ang="0">
                  <a:pos x="145" y="78"/>
                </a:cxn>
                <a:cxn ang="0">
                  <a:pos x="160" y="73"/>
                </a:cxn>
                <a:cxn ang="0">
                  <a:pos x="166" y="64"/>
                </a:cxn>
                <a:cxn ang="0">
                  <a:pos x="166" y="56"/>
                </a:cxn>
                <a:cxn ang="0">
                  <a:pos x="156" y="54"/>
                </a:cxn>
                <a:cxn ang="0">
                  <a:pos x="139" y="48"/>
                </a:cxn>
                <a:cxn ang="0">
                  <a:pos x="125" y="42"/>
                </a:cxn>
                <a:cxn ang="0">
                  <a:pos x="117" y="36"/>
                </a:cxn>
                <a:cxn ang="0">
                  <a:pos x="109" y="27"/>
                </a:cxn>
                <a:cxn ang="0">
                  <a:pos x="107" y="16"/>
                </a:cxn>
                <a:cxn ang="0">
                  <a:pos x="108" y="8"/>
                </a:cxn>
              </a:cxnLst>
              <a:rect l="0" t="0" r="r" b="b"/>
              <a:pathLst>
                <a:path w="166" h="140">
                  <a:moveTo>
                    <a:pt x="108" y="8"/>
                  </a:moveTo>
                  <a:lnTo>
                    <a:pt x="100" y="6"/>
                  </a:lnTo>
                  <a:lnTo>
                    <a:pt x="77" y="10"/>
                  </a:lnTo>
                  <a:lnTo>
                    <a:pt x="59" y="0"/>
                  </a:lnTo>
                  <a:lnTo>
                    <a:pt x="39" y="8"/>
                  </a:lnTo>
                  <a:lnTo>
                    <a:pt x="25" y="10"/>
                  </a:lnTo>
                  <a:lnTo>
                    <a:pt x="16" y="18"/>
                  </a:lnTo>
                  <a:lnTo>
                    <a:pt x="19" y="24"/>
                  </a:lnTo>
                  <a:lnTo>
                    <a:pt x="28" y="31"/>
                  </a:lnTo>
                  <a:lnTo>
                    <a:pt x="27" y="42"/>
                  </a:lnTo>
                  <a:lnTo>
                    <a:pt x="16" y="51"/>
                  </a:lnTo>
                  <a:lnTo>
                    <a:pt x="14" y="67"/>
                  </a:lnTo>
                  <a:lnTo>
                    <a:pt x="10" y="81"/>
                  </a:lnTo>
                  <a:lnTo>
                    <a:pt x="0" y="96"/>
                  </a:lnTo>
                  <a:lnTo>
                    <a:pt x="3" y="100"/>
                  </a:lnTo>
                  <a:lnTo>
                    <a:pt x="10" y="104"/>
                  </a:lnTo>
                  <a:lnTo>
                    <a:pt x="43" y="100"/>
                  </a:lnTo>
                  <a:lnTo>
                    <a:pt x="36" y="107"/>
                  </a:lnTo>
                  <a:lnTo>
                    <a:pt x="21" y="113"/>
                  </a:lnTo>
                  <a:lnTo>
                    <a:pt x="10" y="120"/>
                  </a:lnTo>
                  <a:lnTo>
                    <a:pt x="9" y="127"/>
                  </a:lnTo>
                  <a:lnTo>
                    <a:pt x="9" y="140"/>
                  </a:lnTo>
                  <a:lnTo>
                    <a:pt x="17" y="137"/>
                  </a:lnTo>
                  <a:lnTo>
                    <a:pt x="23" y="127"/>
                  </a:lnTo>
                  <a:lnTo>
                    <a:pt x="33" y="118"/>
                  </a:lnTo>
                  <a:lnTo>
                    <a:pt x="58" y="101"/>
                  </a:lnTo>
                  <a:lnTo>
                    <a:pt x="76" y="86"/>
                  </a:lnTo>
                  <a:lnTo>
                    <a:pt x="85" y="75"/>
                  </a:lnTo>
                  <a:lnTo>
                    <a:pt x="97" y="75"/>
                  </a:lnTo>
                  <a:lnTo>
                    <a:pt x="108" y="73"/>
                  </a:lnTo>
                  <a:lnTo>
                    <a:pt x="124" y="73"/>
                  </a:lnTo>
                  <a:lnTo>
                    <a:pt x="138" y="74"/>
                  </a:lnTo>
                  <a:lnTo>
                    <a:pt x="145" y="78"/>
                  </a:lnTo>
                  <a:lnTo>
                    <a:pt x="160" y="73"/>
                  </a:lnTo>
                  <a:lnTo>
                    <a:pt x="166" y="64"/>
                  </a:lnTo>
                  <a:lnTo>
                    <a:pt x="166" y="56"/>
                  </a:lnTo>
                  <a:lnTo>
                    <a:pt x="156" y="54"/>
                  </a:lnTo>
                  <a:lnTo>
                    <a:pt x="139" y="48"/>
                  </a:lnTo>
                  <a:lnTo>
                    <a:pt x="125" y="42"/>
                  </a:lnTo>
                  <a:lnTo>
                    <a:pt x="117" y="36"/>
                  </a:lnTo>
                  <a:lnTo>
                    <a:pt x="109" y="27"/>
                  </a:lnTo>
                  <a:lnTo>
                    <a:pt x="107" y="16"/>
                  </a:lnTo>
                  <a:lnTo>
                    <a:pt x="108" y="8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219170">
                <a:defRPr/>
              </a:pPr>
              <a:endParaRPr lang="en-US" sz="2400" kern="0" dirty="0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1120" name="Resim 11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5" y="1742116"/>
            <a:ext cx="3426249" cy="1926503"/>
          </a:xfrm>
          <a:prstGeom prst="rect">
            <a:avLst/>
          </a:prstGeom>
        </p:spPr>
      </p:pic>
      <p:pic>
        <p:nvPicPr>
          <p:cNvPr id="1121" name="Resim 11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26" y="1762077"/>
            <a:ext cx="1491073" cy="1845877"/>
          </a:xfrm>
          <a:prstGeom prst="rect">
            <a:avLst/>
          </a:prstGeom>
        </p:spPr>
      </p:pic>
      <p:sp>
        <p:nvSpPr>
          <p:cNvPr id="1119" name="İçerik Yer Tutucusu 2"/>
          <p:cNvSpPr txBox="1">
            <a:spLocks/>
          </p:cNvSpPr>
          <p:nvPr/>
        </p:nvSpPr>
        <p:spPr>
          <a:xfrm>
            <a:off x="72337" y="1765644"/>
            <a:ext cx="3599197" cy="543099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Font typeface="Calibri" panose="020F0502020204030204" pitchFamily="34" charset="0"/>
              <a:buNone/>
            </a:pPr>
            <a:r>
              <a:rPr lang="tr-TR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Küresel Ölçek </a:t>
            </a:r>
            <a:endParaRPr lang="tr-TR" sz="2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122" name="İçerik Yer Tutucusu 2"/>
          <p:cNvSpPr txBox="1">
            <a:spLocks/>
          </p:cNvSpPr>
          <p:nvPr/>
        </p:nvSpPr>
        <p:spPr>
          <a:xfrm>
            <a:off x="4916782" y="1765644"/>
            <a:ext cx="2906417" cy="543099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Font typeface="Calibri" panose="020F0502020204030204" pitchFamily="34" charset="0"/>
              <a:buNone/>
            </a:pPr>
            <a:r>
              <a:rPr lang="tr-TR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AB Ölçeği </a:t>
            </a:r>
            <a:endParaRPr lang="tr-TR" sz="2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123" name="İçerik Yer Tutucusu 2"/>
          <p:cNvSpPr txBox="1">
            <a:spLocks/>
          </p:cNvSpPr>
          <p:nvPr/>
        </p:nvSpPr>
        <p:spPr>
          <a:xfrm>
            <a:off x="9413781" y="1765644"/>
            <a:ext cx="2778219" cy="543099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Font typeface="Calibri" panose="020F0502020204030204" pitchFamily="34" charset="0"/>
              <a:buNone/>
            </a:pPr>
            <a:r>
              <a:rPr lang="tr-TR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Türkiye Ölçeği </a:t>
            </a:r>
            <a:endParaRPr lang="tr-TR" sz="2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124" name="Oval 1123"/>
          <p:cNvSpPr/>
          <p:nvPr/>
        </p:nvSpPr>
        <p:spPr bwMode="auto">
          <a:xfrm>
            <a:off x="291038" y="3824173"/>
            <a:ext cx="543199" cy="54319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5" name="Rectangle 21"/>
          <p:cNvSpPr>
            <a:spLocks noChangeArrowheads="1"/>
          </p:cNvSpPr>
          <p:nvPr/>
        </p:nvSpPr>
        <p:spPr bwMode="auto">
          <a:xfrm>
            <a:off x="819948" y="3821321"/>
            <a:ext cx="28515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ms-MY" sz="1600" dirty="0">
                <a:solidFill>
                  <a:schemeClr val="tx2">
                    <a:lumMod val="50000"/>
                  </a:schemeClr>
                </a:solidFill>
                <a:latin typeface="Source Sans Pro" pitchFamily="34" charset="0"/>
                <a:cs typeface="Open Sans Light" pitchFamily="34" charset="0"/>
              </a:rPr>
              <a:t>201</a:t>
            </a:r>
            <a:r>
              <a:rPr lang="tr-TR" sz="1600" dirty="0">
                <a:solidFill>
                  <a:schemeClr val="tx2">
                    <a:lumMod val="50000"/>
                  </a:schemeClr>
                </a:solidFill>
                <a:latin typeface="Source Sans Pro" pitchFamily="34" charset="0"/>
                <a:cs typeface="Open Sans Light" pitchFamily="34" charset="0"/>
              </a:rPr>
              <a:t>5’te Pazar büyüklüğü: 428,3 milyar $</a:t>
            </a:r>
            <a:endParaRPr lang="en-US" sz="1600" dirty="0">
              <a:solidFill>
                <a:schemeClr val="tx2">
                  <a:lumMod val="50000"/>
                </a:schemeClr>
              </a:solidFill>
              <a:latin typeface="Source Sans Pro" pitchFamily="34" charset="0"/>
              <a:cs typeface="Arial" charset="0"/>
            </a:endParaRPr>
          </a:p>
        </p:txBody>
      </p:sp>
      <p:sp>
        <p:nvSpPr>
          <p:cNvPr id="1126" name="Oval 1125"/>
          <p:cNvSpPr/>
          <p:nvPr/>
        </p:nvSpPr>
        <p:spPr bwMode="auto">
          <a:xfrm>
            <a:off x="291038" y="4463638"/>
            <a:ext cx="543199" cy="54319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7" name="Rectangle 21"/>
          <p:cNvSpPr>
            <a:spLocks noChangeArrowheads="1"/>
          </p:cNvSpPr>
          <p:nvPr/>
        </p:nvSpPr>
        <p:spPr bwMode="auto">
          <a:xfrm>
            <a:off x="819948" y="4460786"/>
            <a:ext cx="28515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ms-MY" sz="1600" dirty="0">
                <a:solidFill>
                  <a:schemeClr val="tx2">
                    <a:lumMod val="50000"/>
                  </a:schemeClr>
                </a:solidFill>
                <a:latin typeface="Source Sans Pro" pitchFamily="34" charset="0"/>
                <a:cs typeface="Open Sans Light" pitchFamily="34" charset="0"/>
              </a:rPr>
              <a:t>Pazar Büyüklüğü son 5 yılda %8,4 büyümüştür</a:t>
            </a:r>
            <a:endParaRPr lang="en-US" sz="1600" dirty="0">
              <a:solidFill>
                <a:schemeClr val="tx2">
                  <a:lumMod val="50000"/>
                </a:schemeClr>
              </a:solidFill>
              <a:latin typeface="Source Sans Pro" pitchFamily="34" charset="0"/>
              <a:cs typeface="Arial" charset="0"/>
            </a:endParaRPr>
          </a:p>
        </p:txBody>
      </p:sp>
      <p:sp>
        <p:nvSpPr>
          <p:cNvPr id="1130" name="Oval 1129"/>
          <p:cNvSpPr/>
          <p:nvPr/>
        </p:nvSpPr>
        <p:spPr bwMode="auto">
          <a:xfrm>
            <a:off x="4151254" y="3824173"/>
            <a:ext cx="543199" cy="54319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31" name="Rectangle 21"/>
          <p:cNvSpPr>
            <a:spLocks noChangeArrowheads="1"/>
          </p:cNvSpPr>
          <p:nvPr/>
        </p:nvSpPr>
        <p:spPr bwMode="auto">
          <a:xfrm>
            <a:off x="4680164" y="3821321"/>
            <a:ext cx="29525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ms-MY" sz="1600" dirty="0">
                <a:solidFill>
                  <a:schemeClr val="tx2">
                    <a:lumMod val="50000"/>
                  </a:schemeClr>
                </a:solidFill>
                <a:latin typeface="Source Sans Pro" pitchFamily="34" charset="0"/>
                <a:cs typeface="Open Sans Light" pitchFamily="34" charset="0"/>
              </a:rPr>
              <a:t>201</a:t>
            </a:r>
            <a:r>
              <a:rPr lang="tr-TR" sz="1600" dirty="0">
                <a:solidFill>
                  <a:schemeClr val="tx2">
                    <a:lumMod val="50000"/>
                  </a:schemeClr>
                </a:solidFill>
                <a:latin typeface="Source Sans Pro" pitchFamily="34" charset="0"/>
                <a:cs typeface="Open Sans Light" pitchFamily="34" charset="0"/>
              </a:rPr>
              <a:t>5’te Pazar büyüklüğü: 129 milyar $ (Dünyada %30 pay) </a:t>
            </a:r>
            <a:endParaRPr lang="en-US" sz="1600" dirty="0">
              <a:solidFill>
                <a:schemeClr val="tx2">
                  <a:lumMod val="50000"/>
                </a:schemeClr>
              </a:solidFill>
              <a:latin typeface="Source Sans Pro" pitchFamily="34" charset="0"/>
              <a:cs typeface="Arial" charset="0"/>
            </a:endParaRPr>
          </a:p>
        </p:txBody>
      </p:sp>
      <p:sp>
        <p:nvSpPr>
          <p:cNvPr id="1132" name="Oval 1131"/>
          <p:cNvSpPr/>
          <p:nvPr/>
        </p:nvSpPr>
        <p:spPr bwMode="auto">
          <a:xfrm>
            <a:off x="4151254" y="4463638"/>
            <a:ext cx="543199" cy="54319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33" name="Rectangle 21"/>
          <p:cNvSpPr>
            <a:spLocks noChangeArrowheads="1"/>
          </p:cNvSpPr>
          <p:nvPr/>
        </p:nvSpPr>
        <p:spPr bwMode="auto">
          <a:xfrm>
            <a:off x="4680164" y="4460786"/>
            <a:ext cx="285158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ms-MY" sz="1600" dirty="0">
                <a:solidFill>
                  <a:schemeClr val="tx2">
                    <a:lumMod val="50000"/>
                  </a:schemeClr>
                </a:solidFill>
                <a:latin typeface="Source Sans Pro" pitchFamily="34" charset="0"/>
                <a:cs typeface="Open Sans Light" pitchFamily="34" charset="0"/>
              </a:rPr>
              <a:t>AB ülkelerinde örme sektöründe bir daralma görülmektedir</a:t>
            </a:r>
            <a:r>
              <a:rPr lang="tr-TR" sz="1600" dirty="0">
                <a:solidFill>
                  <a:schemeClr val="tx2">
                    <a:lumMod val="50000"/>
                  </a:schemeClr>
                </a:solidFill>
                <a:latin typeface="Source Sans Pro" pitchFamily="34" charset="0"/>
                <a:cs typeface="Open Sans Light" pitchFamily="34" charset="0"/>
              </a:rPr>
              <a:t>. Pazar büyüklüğü </a:t>
            </a:r>
            <a:r>
              <a:rPr lang="ms-MY" sz="1600" dirty="0">
                <a:solidFill>
                  <a:schemeClr val="tx2">
                    <a:lumMod val="50000"/>
                  </a:schemeClr>
                </a:solidFill>
                <a:latin typeface="Source Sans Pro" pitchFamily="34" charset="0"/>
                <a:cs typeface="Open Sans Light" pitchFamily="34" charset="0"/>
              </a:rPr>
              <a:t>2015 yılında %10,4 azalış </a:t>
            </a:r>
            <a:r>
              <a:rPr lang="tr-TR" sz="1600" dirty="0">
                <a:solidFill>
                  <a:schemeClr val="tx2">
                    <a:lumMod val="50000"/>
                  </a:schemeClr>
                </a:solidFill>
                <a:latin typeface="Source Sans Pro" pitchFamily="34" charset="0"/>
                <a:cs typeface="Open Sans Light" pitchFamily="34" charset="0"/>
              </a:rPr>
              <a:t>göstermiştir. </a:t>
            </a:r>
            <a:endParaRPr lang="en-US" sz="1600" dirty="0">
              <a:solidFill>
                <a:schemeClr val="tx2">
                  <a:lumMod val="50000"/>
                </a:schemeClr>
              </a:solidFill>
              <a:latin typeface="Source Sans Pro" pitchFamily="34" charset="0"/>
              <a:cs typeface="Arial" charset="0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8201970" y="3259784"/>
            <a:ext cx="543199" cy="54319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ectangle 21"/>
          <p:cNvSpPr>
            <a:spLocks noChangeArrowheads="1"/>
          </p:cNvSpPr>
          <p:nvPr/>
        </p:nvSpPr>
        <p:spPr bwMode="auto">
          <a:xfrm>
            <a:off x="8730880" y="3256932"/>
            <a:ext cx="29525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ms-MY" sz="1600" dirty="0">
                <a:solidFill>
                  <a:schemeClr val="tx2">
                    <a:lumMod val="50000"/>
                  </a:schemeClr>
                </a:solidFill>
                <a:latin typeface="Source Sans Pro" pitchFamily="34" charset="0"/>
                <a:cs typeface="Open Sans Light" pitchFamily="34" charset="0"/>
              </a:rPr>
              <a:t>201</a:t>
            </a:r>
            <a:r>
              <a:rPr lang="tr-TR" sz="1600" dirty="0">
                <a:solidFill>
                  <a:schemeClr val="tx2">
                    <a:lumMod val="50000"/>
                  </a:schemeClr>
                </a:solidFill>
                <a:latin typeface="Source Sans Pro" pitchFamily="34" charset="0"/>
                <a:cs typeface="Open Sans Light" pitchFamily="34" charset="0"/>
              </a:rPr>
              <a:t>5’te Pazar büyüklüğü: 9,7 milyar $ (AB’de %7,5 pay) </a:t>
            </a:r>
            <a:endParaRPr lang="en-US" sz="1600" dirty="0">
              <a:solidFill>
                <a:schemeClr val="tx2">
                  <a:lumMod val="50000"/>
                </a:schemeClr>
              </a:solidFill>
              <a:latin typeface="Source Sans Pro" pitchFamily="34" charset="0"/>
              <a:cs typeface="Arial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8201970" y="3899249"/>
            <a:ext cx="543199" cy="54319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21"/>
          <p:cNvSpPr>
            <a:spLocks noChangeArrowheads="1"/>
          </p:cNvSpPr>
          <p:nvPr/>
        </p:nvSpPr>
        <p:spPr bwMode="auto">
          <a:xfrm>
            <a:off x="8730880" y="3896397"/>
            <a:ext cx="28515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ms-MY" sz="1600" dirty="0">
                <a:solidFill>
                  <a:schemeClr val="tx2">
                    <a:lumMod val="50000"/>
                  </a:schemeClr>
                </a:solidFill>
                <a:latin typeface="Source Sans Pro" pitchFamily="34" charset="0"/>
                <a:cs typeface="Open Sans Light" pitchFamily="34" charset="0"/>
              </a:rPr>
              <a:t>Türkiye Örme Pazar hacmi son 5 yılda %4,7 artış göstermiştir</a:t>
            </a:r>
            <a:r>
              <a:rPr lang="tr-TR" sz="1600" dirty="0">
                <a:solidFill>
                  <a:schemeClr val="tx2">
                    <a:lumMod val="50000"/>
                  </a:schemeClr>
                </a:solidFill>
                <a:latin typeface="Source Sans Pro" pitchFamily="34" charset="0"/>
                <a:cs typeface="Open Sans Light" pitchFamily="34" charset="0"/>
              </a:rPr>
              <a:t>. </a:t>
            </a:r>
            <a:endParaRPr lang="en-US" sz="1600" dirty="0">
              <a:solidFill>
                <a:schemeClr val="tx2">
                  <a:lumMod val="50000"/>
                </a:schemeClr>
              </a:solidFill>
              <a:latin typeface="Source Sans Pro" pitchFamily="34" charset="0"/>
              <a:cs typeface="Arial" charset="0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8201970" y="4735988"/>
            <a:ext cx="543199" cy="54319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" name="Rectangle 21"/>
          <p:cNvSpPr>
            <a:spLocks noChangeArrowheads="1"/>
          </p:cNvSpPr>
          <p:nvPr/>
        </p:nvSpPr>
        <p:spPr bwMode="auto">
          <a:xfrm>
            <a:off x="8730879" y="4733136"/>
            <a:ext cx="313346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ms-MY" sz="1600" dirty="0">
                <a:solidFill>
                  <a:schemeClr val="tx2">
                    <a:lumMod val="50000"/>
                  </a:schemeClr>
                </a:solidFill>
                <a:latin typeface="Source Sans Pro" pitchFamily="34" charset="0"/>
                <a:cs typeface="Open Sans Light" pitchFamily="34" charset="0"/>
              </a:rPr>
              <a:t>Türkiye Örme Pazar büyüklüğü ile Türkiye Gayri safi Yurtiçi Hasıla oranı 2011 yılında %1,22’den 2015 yılında %1,36’ya yükselmiştir</a:t>
            </a:r>
            <a:r>
              <a:rPr lang="tr-TR" sz="1600" dirty="0">
                <a:solidFill>
                  <a:schemeClr val="tx2">
                    <a:lumMod val="50000"/>
                  </a:schemeClr>
                </a:solidFill>
                <a:latin typeface="Source Sans Pro" pitchFamily="34" charset="0"/>
                <a:cs typeface="Open Sans Light" pitchFamily="34" charset="0"/>
              </a:rPr>
              <a:t>. </a:t>
            </a:r>
            <a:endParaRPr lang="en-US" sz="1600" dirty="0">
              <a:solidFill>
                <a:schemeClr val="tx2">
                  <a:lumMod val="50000"/>
                </a:schemeClr>
              </a:solidFill>
              <a:latin typeface="Source Sans Pro" pitchFamily="34" charset="0"/>
              <a:cs typeface="Arial" charset="0"/>
            </a:endParaRPr>
          </a:p>
        </p:txBody>
      </p:sp>
      <p:sp>
        <p:nvSpPr>
          <p:cNvPr id="50" name="Rectangle 6"/>
          <p:cNvSpPr/>
          <p:nvPr/>
        </p:nvSpPr>
        <p:spPr bwMode="auto">
          <a:xfrm>
            <a:off x="-184946" y="-75015"/>
            <a:ext cx="11568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6000" dirty="0">
                <a:solidFill>
                  <a:schemeClr val="tx2">
                    <a:lumMod val="40000"/>
                    <a:lumOff val="60000"/>
                  </a:schemeClr>
                </a:solidFill>
                <a:latin typeface="Source Sans Pro" pitchFamily="34" charset="0"/>
                <a:ea typeface="Open Sans Light" pitchFamily="34" charset="0"/>
                <a:cs typeface="Open Sans Light" pitchFamily="34" charset="0"/>
              </a:rPr>
              <a:t>02</a:t>
            </a:r>
            <a:endParaRPr lang="en-US" sz="6000" dirty="0">
              <a:solidFill>
                <a:schemeClr val="tx2">
                  <a:lumMod val="40000"/>
                  <a:lumOff val="60000"/>
                </a:schemeClr>
              </a:solidFill>
              <a:latin typeface="Source Sans Pro" pitchFamily="34" charset="0"/>
              <a:ea typeface="Open Sans Light" pitchFamily="34" charset="0"/>
              <a:cs typeface="Open Sans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60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9" grpId="0" build="p"/>
      <p:bldP spid="1122" grpId="0" build="p"/>
      <p:bldP spid="1123" grpId="0" build="p"/>
      <p:bldP spid="1124" grpId="0" animBg="1"/>
      <p:bldP spid="1125" grpId="0"/>
      <p:bldP spid="1126" grpId="0" animBg="1"/>
      <p:bldP spid="1127" grpId="0"/>
      <p:bldP spid="1130" grpId="0" animBg="1"/>
      <p:bldP spid="1131" grpId="0"/>
      <p:bldP spid="1132" grpId="0" animBg="1"/>
      <p:bldP spid="1133" grpId="0"/>
      <p:bldP spid="43" grpId="0" animBg="1"/>
      <p:bldP spid="44" grpId="0"/>
      <p:bldP spid="45" grpId="0" animBg="1"/>
      <p:bldP spid="46" grpId="0"/>
      <p:bldP spid="47" grpId="0" animBg="1"/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B16D-E65D-46EE-B564-040F4897132B}" type="datetime1">
              <a:rPr lang="en-US" smtClean="0"/>
              <a:t>2/22/2017</a:t>
            </a:fld>
            <a:endParaRPr lang="en-US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1097280" y="16881"/>
            <a:ext cx="10058400" cy="136748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z="440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Sektörümüz ve Kümemiz </a:t>
            </a:r>
            <a:br>
              <a:rPr lang="tr-TR" sz="440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tr-TR" b="1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ÖRME KONFEKSİYON SEKTÖRÜ</a:t>
            </a:r>
          </a:p>
        </p:txBody>
      </p:sp>
      <p:sp>
        <p:nvSpPr>
          <p:cNvPr id="8" name="Rectangle 4"/>
          <p:cNvSpPr/>
          <p:nvPr/>
        </p:nvSpPr>
        <p:spPr>
          <a:xfrm>
            <a:off x="0" y="1395517"/>
            <a:ext cx="12192000" cy="443818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673713" y="2193451"/>
            <a:ext cx="2844574" cy="284231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/>
              <a:t>Türkiye, </a:t>
            </a:r>
            <a:endParaRPr lang="tr-TR" sz="2200" b="1" dirty="0"/>
          </a:p>
          <a:p>
            <a:pPr algn="ctr">
              <a:defRPr/>
            </a:pPr>
            <a:r>
              <a:rPr lang="en-US" sz="2200" b="1" dirty="0" err="1"/>
              <a:t>Dünya</a:t>
            </a:r>
            <a:r>
              <a:rPr lang="en-US" sz="2200" b="1" dirty="0"/>
              <a:t> </a:t>
            </a:r>
            <a:r>
              <a:rPr lang="en-US" sz="2200" b="1" dirty="0" err="1"/>
              <a:t>Örme</a:t>
            </a:r>
            <a:r>
              <a:rPr lang="en-US" sz="2200" b="1" dirty="0"/>
              <a:t> </a:t>
            </a:r>
            <a:r>
              <a:rPr lang="en-US" sz="2200" b="1" dirty="0" err="1"/>
              <a:t>İhracatında</a:t>
            </a:r>
            <a:r>
              <a:rPr lang="en-US" sz="2200" b="1" dirty="0"/>
              <a:t> </a:t>
            </a:r>
            <a:endParaRPr lang="tr-TR" sz="2200" b="1" dirty="0"/>
          </a:p>
          <a:p>
            <a:pPr algn="ctr">
              <a:defRPr/>
            </a:pPr>
            <a:r>
              <a:rPr lang="tr-TR" sz="3600" b="1" i="1" dirty="0"/>
              <a:t>5.</a:t>
            </a:r>
            <a:r>
              <a:rPr lang="en-US" sz="3600" b="1" i="1" dirty="0"/>
              <a:t> </a:t>
            </a:r>
            <a:r>
              <a:rPr lang="en-US" sz="3600" b="1" i="1" dirty="0" err="1"/>
              <a:t>sırada</a:t>
            </a:r>
            <a:r>
              <a:rPr lang="en-US" sz="3600" b="1" i="1" dirty="0"/>
              <a:t> </a:t>
            </a:r>
            <a:r>
              <a:rPr lang="en-US" sz="2200" b="1" dirty="0" err="1"/>
              <a:t>yer</a:t>
            </a:r>
            <a:r>
              <a:rPr lang="en-US" sz="2200" b="1" dirty="0"/>
              <a:t> </a:t>
            </a:r>
            <a:r>
              <a:rPr lang="en-US" sz="2200" b="1" dirty="0" err="1"/>
              <a:t>almaktadır</a:t>
            </a:r>
            <a:r>
              <a:rPr lang="en-US" sz="2200" b="1" dirty="0"/>
              <a:t>.</a:t>
            </a:r>
          </a:p>
        </p:txBody>
      </p:sp>
      <p:grpSp>
        <p:nvGrpSpPr>
          <p:cNvPr id="10" name="Group 49"/>
          <p:cNvGrpSpPr>
            <a:grpSpLocks/>
          </p:cNvGrpSpPr>
          <p:nvPr/>
        </p:nvGrpSpPr>
        <p:grpSpPr bwMode="auto">
          <a:xfrm>
            <a:off x="521551" y="2254208"/>
            <a:ext cx="4724230" cy="460116"/>
            <a:chOff x="762000" y="1962150"/>
            <a:chExt cx="2281473" cy="460298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771524" y="2267071"/>
              <a:ext cx="1738549" cy="1589"/>
            </a:xfrm>
            <a:prstGeom prst="line">
              <a:avLst/>
            </a:prstGeom>
            <a:ln w="381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ounded Rectangle 11"/>
            <p:cNvSpPr/>
            <p:nvPr/>
          </p:nvSpPr>
          <p:spPr>
            <a:xfrm flipV="1">
              <a:off x="762000" y="2190841"/>
              <a:ext cx="1703778" cy="152460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Rectangle 28"/>
            <p:cNvSpPr>
              <a:spLocks noChangeArrowheads="1"/>
            </p:cNvSpPr>
            <p:nvPr/>
          </p:nvSpPr>
          <p:spPr bwMode="auto">
            <a:xfrm>
              <a:off x="2510073" y="2114549"/>
              <a:ext cx="533400" cy="307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400" dirty="0">
                  <a:solidFill>
                    <a:schemeClr val="bg1"/>
                  </a:solidFill>
                  <a:latin typeface="Source Sans Pro" pitchFamily="34" charset="0"/>
                  <a:cs typeface="Open Sans Light" pitchFamily="34" charset="0"/>
                </a:rPr>
                <a:t>83,8	</a:t>
              </a:r>
              <a:endParaRPr lang="en-US" altLang="tr-TR" sz="1400" dirty="0">
                <a:solidFill>
                  <a:schemeClr val="bg1"/>
                </a:solidFill>
                <a:latin typeface="Source Sans Pro" pitchFamily="34" charset="0"/>
              </a:endParaRPr>
            </a:p>
          </p:txBody>
        </p:sp>
        <p:sp>
          <p:nvSpPr>
            <p:cNvPr id="14" name="Rectangle 34"/>
            <p:cNvSpPr>
              <a:spLocks noChangeArrowheads="1"/>
            </p:cNvSpPr>
            <p:nvPr/>
          </p:nvSpPr>
          <p:spPr bwMode="auto">
            <a:xfrm>
              <a:off x="762000" y="1962150"/>
              <a:ext cx="1371600" cy="277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200" dirty="0">
                  <a:solidFill>
                    <a:schemeClr val="bg1"/>
                  </a:solidFill>
                  <a:latin typeface="Source Sans Pro" pitchFamily="34" charset="0"/>
                  <a:cs typeface="Open Sans Light" pitchFamily="34" charset="0"/>
                </a:rPr>
                <a:t>Çin</a:t>
              </a:r>
              <a:endParaRPr lang="en-US" altLang="tr-TR" sz="1200" dirty="0">
                <a:solidFill>
                  <a:schemeClr val="bg1"/>
                </a:solidFill>
                <a:latin typeface="Source Sans Pro" pitchFamily="34" charset="0"/>
              </a:endParaRPr>
            </a:p>
          </p:txBody>
        </p:sp>
      </p:grpSp>
      <p:grpSp>
        <p:nvGrpSpPr>
          <p:cNvPr id="15" name="Group 50"/>
          <p:cNvGrpSpPr>
            <a:grpSpLocks/>
          </p:cNvGrpSpPr>
          <p:nvPr/>
        </p:nvGrpSpPr>
        <p:grpSpPr bwMode="auto">
          <a:xfrm>
            <a:off x="521552" y="2730926"/>
            <a:ext cx="4132843" cy="460117"/>
            <a:chOff x="762000" y="2343150"/>
            <a:chExt cx="4132843" cy="460299"/>
          </a:xfrm>
        </p:grpSpPr>
        <p:cxnSp>
          <p:nvCxnSpPr>
            <p:cNvPr id="16" name="Straight Connector 12"/>
            <p:cNvCxnSpPr/>
            <p:nvPr/>
          </p:nvCxnSpPr>
          <p:spPr>
            <a:xfrm>
              <a:off x="771525" y="2648071"/>
              <a:ext cx="3600000" cy="0"/>
            </a:xfrm>
            <a:prstGeom prst="line">
              <a:avLst/>
            </a:prstGeom>
            <a:ln w="381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ounded Rectangle 13"/>
            <p:cNvSpPr/>
            <p:nvPr/>
          </p:nvSpPr>
          <p:spPr>
            <a:xfrm flipV="1">
              <a:off x="762000" y="2571841"/>
              <a:ext cx="1476000" cy="152460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ectangle 32"/>
            <p:cNvSpPr>
              <a:spLocks noChangeArrowheads="1"/>
            </p:cNvSpPr>
            <p:nvPr/>
          </p:nvSpPr>
          <p:spPr bwMode="auto">
            <a:xfrm>
              <a:off x="4361443" y="2495550"/>
              <a:ext cx="533400" cy="307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400" dirty="0">
                  <a:solidFill>
                    <a:schemeClr val="bg1"/>
                  </a:solidFill>
                  <a:latin typeface="Source Sans Pro" pitchFamily="34" charset="0"/>
                  <a:cs typeface="Open Sans Light" pitchFamily="34" charset="0"/>
                </a:rPr>
                <a:t>15,1</a:t>
              </a:r>
              <a:endParaRPr lang="en-US" altLang="tr-TR" sz="1400" dirty="0">
                <a:solidFill>
                  <a:schemeClr val="bg1"/>
                </a:solidFill>
                <a:latin typeface="Source Sans Pro" pitchFamily="34" charset="0"/>
              </a:endParaRPr>
            </a:p>
          </p:txBody>
        </p:sp>
        <p:sp>
          <p:nvSpPr>
            <p:cNvPr id="19" name="Rectangle 35"/>
            <p:cNvSpPr>
              <a:spLocks noChangeArrowheads="1"/>
            </p:cNvSpPr>
            <p:nvPr/>
          </p:nvSpPr>
          <p:spPr bwMode="auto">
            <a:xfrm>
              <a:off x="762000" y="2343150"/>
              <a:ext cx="1371600" cy="277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200" dirty="0">
                  <a:solidFill>
                    <a:schemeClr val="bg1"/>
                  </a:solidFill>
                  <a:latin typeface="Source Sans Pro" pitchFamily="34" charset="0"/>
                  <a:cs typeface="Open Sans Light" pitchFamily="34" charset="0"/>
                </a:rPr>
                <a:t>Bangladeş</a:t>
              </a:r>
              <a:endParaRPr lang="en-US" altLang="tr-TR" sz="1200" dirty="0">
                <a:solidFill>
                  <a:schemeClr val="bg1"/>
                </a:solidFill>
                <a:latin typeface="Source Sans Pro" pitchFamily="34" charset="0"/>
              </a:endParaRPr>
            </a:p>
          </p:txBody>
        </p:sp>
      </p:grpSp>
      <p:grpSp>
        <p:nvGrpSpPr>
          <p:cNvPr id="20" name="Group 51"/>
          <p:cNvGrpSpPr>
            <a:grpSpLocks/>
          </p:cNvGrpSpPr>
          <p:nvPr/>
        </p:nvGrpSpPr>
        <p:grpSpPr bwMode="auto">
          <a:xfrm>
            <a:off x="521552" y="3207644"/>
            <a:ext cx="4125274" cy="460116"/>
            <a:chOff x="762000" y="2724150"/>
            <a:chExt cx="4125274" cy="460298"/>
          </a:xfrm>
        </p:grpSpPr>
        <p:cxnSp>
          <p:nvCxnSpPr>
            <p:cNvPr id="21" name="Straight Connector 14"/>
            <p:cNvCxnSpPr/>
            <p:nvPr/>
          </p:nvCxnSpPr>
          <p:spPr>
            <a:xfrm>
              <a:off x="771524" y="3029071"/>
              <a:ext cx="3600000" cy="1589"/>
            </a:xfrm>
            <a:prstGeom prst="line">
              <a:avLst/>
            </a:prstGeom>
            <a:ln w="381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ounded Rectangle 15"/>
            <p:cNvSpPr/>
            <p:nvPr/>
          </p:nvSpPr>
          <p:spPr>
            <a:xfrm flipV="1">
              <a:off x="762000" y="2952841"/>
              <a:ext cx="1224000" cy="152460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3" name="Rectangle 33"/>
            <p:cNvSpPr>
              <a:spLocks noChangeArrowheads="1"/>
            </p:cNvSpPr>
            <p:nvPr/>
          </p:nvSpPr>
          <p:spPr bwMode="auto">
            <a:xfrm>
              <a:off x="4353874" y="2876549"/>
              <a:ext cx="533400" cy="307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400" dirty="0">
                  <a:solidFill>
                    <a:schemeClr val="bg1"/>
                  </a:solidFill>
                  <a:latin typeface="Source Sans Pro" pitchFamily="34" charset="0"/>
                  <a:cs typeface="Open Sans Light" pitchFamily="34" charset="0"/>
                </a:rPr>
                <a:t>11,1</a:t>
              </a:r>
              <a:endParaRPr lang="en-US" altLang="tr-TR" sz="1400" dirty="0">
                <a:solidFill>
                  <a:schemeClr val="bg1"/>
                </a:solidFill>
                <a:latin typeface="Source Sans Pro" pitchFamily="34" charset="0"/>
              </a:endParaRPr>
            </a:p>
          </p:txBody>
        </p:sp>
        <p:sp>
          <p:nvSpPr>
            <p:cNvPr id="24" name="Rectangle 36"/>
            <p:cNvSpPr>
              <a:spLocks noChangeArrowheads="1"/>
            </p:cNvSpPr>
            <p:nvPr/>
          </p:nvSpPr>
          <p:spPr bwMode="auto">
            <a:xfrm>
              <a:off x="762000" y="2724150"/>
              <a:ext cx="1371600" cy="277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200" dirty="0">
                  <a:solidFill>
                    <a:schemeClr val="bg1"/>
                  </a:solidFill>
                  <a:latin typeface="Source Sans Pro" pitchFamily="34" charset="0"/>
                  <a:cs typeface="Open Sans Light" pitchFamily="34" charset="0"/>
                </a:rPr>
                <a:t>Vietnam </a:t>
              </a:r>
              <a:endParaRPr lang="en-US" altLang="tr-TR" sz="1200" dirty="0">
                <a:solidFill>
                  <a:schemeClr val="bg1"/>
                </a:solidFill>
                <a:latin typeface="Source Sans Pro" pitchFamily="34" charset="0"/>
              </a:endParaRPr>
            </a:p>
          </p:txBody>
        </p:sp>
      </p:grpSp>
      <p:grpSp>
        <p:nvGrpSpPr>
          <p:cNvPr id="25" name="Group 51"/>
          <p:cNvGrpSpPr>
            <a:grpSpLocks/>
          </p:cNvGrpSpPr>
          <p:nvPr/>
        </p:nvGrpSpPr>
        <p:grpSpPr bwMode="auto">
          <a:xfrm>
            <a:off x="521552" y="3684361"/>
            <a:ext cx="4162242" cy="464564"/>
            <a:chOff x="762000" y="2724150"/>
            <a:chExt cx="4162242" cy="464748"/>
          </a:xfrm>
        </p:grpSpPr>
        <p:cxnSp>
          <p:nvCxnSpPr>
            <p:cNvPr id="26" name="Straight Connector 14"/>
            <p:cNvCxnSpPr/>
            <p:nvPr/>
          </p:nvCxnSpPr>
          <p:spPr>
            <a:xfrm>
              <a:off x="771524" y="3029071"/>
              <a:ext cx="3600000" cy="1589"/>
            </a:xfrm>
            <a:prstGeom prst="line">
              <a:avLst/>
            </a:prstGeom>
            <a:ln w="381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ounded Rectangle 15"/>
            <p:cNvSpPr/>
            <p:nvPr/>
          </p:nvSpPr>
          <p:spPr>
            <a:xfrm flipV="1">
              <a:off x="762000" y="2952841"/>
              <a:ext cx="1152000" cy="152460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Rectangle 33"/>
            <p:cNvSpPr>
              <a:spLocks noChangeArrowheads="1"/>
            </p:cNvSpPr>
            <p:nvPr/>
          </p:nvSpPr>
          <p:spPr bwMode="auto">
            <a:xfrm>
              <a:off x="4390842" y="2880999"/>
              <a:ext cx="533400" cy="307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400" dirty="0">
                  <a:solidFill>
                    <a:schemeClr val="bg1"/>
                  </a:solidFill>
                  <a:latin typeface="Source Sans Pro" pitchFamily="34" charset="0"/>
                  <a:cs typeface="Open Sans Light" pitchFamily="34" charset="0"/>
                </a:rPr>
                <a:t>9,2</a:t>
              </a:r>
              <a:endParaRPr lang="en-US" altLang="tr-TR" sz="1400" dirty="0">
                <a:solidFill>
                  <a:schemeClr val="bg1"/>
                </a:solidFill>
                <a:latin typeface="Source Sans Pro" pitchFamily="34" charset="0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762000" y="2724150"/>
              <a:ext cx="1371600" cy="277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200" dirty="0">
                  <a:solidFill>
                    <a:schemeClr val="bg1"/>
                  </a:solidFill>
                  <a:latin typeface="Source Sans Pro" pitchFamily="34" charset="0"/>
                  <a:cs typeface="Open Sans Light" pitchFamily="34" charset="0"/>
                </a:rPr>
                <a:t>Hong Kong, Çin  </a:t>
              </a:r>
              <a:endParaRPr lang="en-US" altLang="tr-TR" sz="1200" dirty="0">
                <a:solidFill>
                  <a:schemeClr val="bg1"/>
                </a:solidFill>
                <a:latin typeface="Source Sans Pro" pitchFamily="34" charset="0"/>
              </a:endParaRPr>
            </a:p>
          </p:txBody>
        </p:sp>
      </p:grpSp>
      <p:grpSp>
        <p:nvGrpSpPr>
          <p:cNvPr id="30" name="Group 51"/>
          <p:cNvGrpSpPr>
            <a:grpSpLocks/>
          </p:cNvGrpSpPr>
          <p:nvPr/>
        </p:nvGrpSpPr>
        <p:grpSpPr bwMode="auto">
          <a:xfrm>
            <a:off x="521552" y="4165526"/>
            <a:ext cx="4157096" cy="460117"/>
            <a:chOff x="762000" y="2724150"/>
            <a:chExt cx="4157096" cy="460299"/>
          </a:xfrm>
        </p:grpSpPr>
        <p:cxnSp>
          <p:nvCxnSpPr>
            <p:cNvPr id="31" name="Straight Connector 14"/>
            <p:cNvCxnSpPr/>
            <p:nvPr/>
          </p:nvCxnSpPr>
          <p:spPr>
            <a:xfrm>
              <a:off x="771524" y="3029071"/>
              <a:ext cx="3600000" cy="1589"/>
            </a:xfrm>
            <a:prstGeom prst="line">
              <a:avLst/>
            </a:prstGeom>
            <a:ln w="381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ounded Rectangle 15"/>
            <p:cNvSpPr/>
            <p:nvPr/>
          </p:nvSpPr>
          <p:spPr>
            <a:xfrm flipV="1">
              <a:off x="762000" y="2952841"/>
              <a:ext cx="1080000" cy="15246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34000">
                  <a:srgbClr val="FF0000"/>
                </a:gs>
                <a:gs pos="96000">
                  <a:schemeClr val="bg1"/>
                </a:gs>
              </a:gsLst>
              <a:lin ang="2400000" scaled="0"/>
              <a:tileRect/>
            </a:gradFill>
            <a:ln>
              <a:noFill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3" name="Rectangle 33"/>
            <p:cNvSpPr>
              <a:spLocks noChangeArrowheads="1"/>
            </p:cNvSpPr>
            <p:nvPr/>
          </p:nvSpPr>
          <p:spPr bwMode="auto">
            <a:xfrm>
              <a:off x="4385696" y="2876550"/>
              <a:ext cx="533400" cy="307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400" dirty="0">
                  <a:solidFill>
                    <a:schemeClr val="bg1"/>
                  </a:solidFill>
                  <a:latin typeface="Source Sans Pro" pitchFamily="34" charset="0"/>
                  <a:cs typeface="Open Sans Light" pitchFamily="34" charset="0"/>
                </a:rPr>
                <a:t>8,9</a:t>
              </a:r>
              <a:endParaRPr lang="en-US" altLang="tr-TR" sz="1400" dirty="0">
                <a:solidFill>
                  <a:schemeClr val="bg1"/>
                </a:solidFill>
                <a:latin typeface="Source Sans Pro" pitchFamily="34" charset="0"/>
              </a:endParaRPr>
            </a:p>
          </p:txBody>
        </p:sp>
        <p:sp>
          <p:nvSpPr>
            <p:cNvPr id="34" name="Rectangle 36"/>
            <p:cNvSpPr>
              <a:spLocks noChangeArrowheads="1"/>
            </p:cNvSpPr>
            <p:nvPr/>
          </p:nvSpPr>
          <p:spPr bwMode="auto">
            <a:xfrm>
              <a:off x="762000" y="2724150"/>
              <a:ext cx="1371600" cy="277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200" dirty="0">
                  <a:solidFill>
                    <a:schemeClr val="bg1"/>
                  </a:solidFill>
                  <a:latin typeface="Source Sans Pro" pitchFamily="34" charset="0"/>
                  <a:cs typeface="Open Sans Light" pitchFamily="34" charset="0"/>
                </a:rPr>
                <a:t>Türkiye </a:t>
              </a:r>
              <a:endParaRPr lang="en-US" altLang="tr-TR" sz="1200" dirty="0">
                <a:solidFill>
                  <a:schemeClr val="bg1"/>
                </a:solidFill>
                <a:latin typeface="Source Sans Pro" pitchFamily="34" charset="0"/>
              </a:endParaRPr>
            </a:p>
          </p:txBody>
        </p:sp>
      </p:grpSp>
      <p:grpSp>
        <p:nvGrpSpPr>
          <p:cNvPr id="35" name="Group 51"/>
          <p:cNvGrpSpPr>
            <a:grpSpLocks/>
          </p:cNvGrpSpPr>
          <p:nvPr/>
        </p:nvGrpSpPr>
        <p:grpSpPr bwMode="auto">
          <a:xfrm>
            <a:off x="521552" y="4642244"/>
            <a:ext cx="4132843" cy="460117"/>
            <a:chOff x="762000" y="2724150"/>
            <a:chExt cx="4132843" cy="460299"/>
          </a:xfrm>
        </p:grpSpPr>
        <p:cxnSp>
          <p:nvCxnSpPr>
            <p:cNvPr id="36" name="Straight Connector 14"/>
            <p:cNvCxnSpPr/>
            <p:nvPr/>
          </p:nvCxnSpPr>
          <p:spPr>
            <a:xfrm>
              <a:off x="771524" y="3029071"/>
              <a:ext cx="3600000" cy="1589"/>
            </a:xfrm>
            <a:prstGeom prst="line">
              <a:avLst/>
            </a:prstGeom>
            <a:ln w="381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ounded Rectangle 15"/>
            <p:cNvSpPr/>
            <p:nvPr/>
          </p:nvSpPr>
          <p:spPr>
            <a:xfrm flipV="1">
              <a:off x="762000" y="2952841"/>
              <a:ext cx="1044000" cy="152460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8" name="Rectangle 33"/>
            <p:cNvSpPr>
              <a:spLocks noChangeArrowheads="1"/>
            </p:cNvSpPr>
            <p:nvPr/>
          </p:nvSpPr>
          <p:spPr bwMode="auto">
            <a:xfrm>
              <a:off x="4361443" y="2876550"/>
              <a:ext cx="533400" cy="307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400" dirty="0">
                  <a:solidFill>
                    <a:schemeClr val="bg1"/>
                  </a:solidFill>
                  <a:latin typeface="Source Sans Pro" pitchFamily="34" charset="0"/>
                  <a:cs typeface="Open Sans Light" pitchFamily="34" charset="0"/>
                </a:rPr>
                <a:t>8,1</a:t>
              </a:r>
              <a:endParaRPr lang="en-US" altLang="tr-TR" sz="1400" dirty="0">
                <a:solidFill>
                  <a:schemeClr val="bg1"/>
                </a:solidFill>
                <a:latin typeface="Source Sans Pro" pitchFamily="34" charset="0"/>
              </a:endParaRPr>
            </a:p>
          </p:txBody>
        </p:sp>
        <p:sp>
          <p:nvSpPr>
            <p:cNvPr id="39" name="Rectangle 36"/>
            <p:cNvSpPr>
              <a:spLocks noChangeArrowheads="1"/>
            </p:cNvSpPr>
            <p:nvPr/>
          </p:nvSpPr>
          <p:spPr bwMode="auto">
            <a:xfrm>
              <a:off x="762000" y="2724150"/>
              <a:ext cx="1371600" cy="277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200" dirty="0">
                  <a:solidFill>
                    <a:schemeClr val="bg1"/>
                  </a:solidFill>
                  <a:latin typeface="Source Sans Pro" pitchFamily="34" charset="0"/>
                  <a:cs typeface="Open Sans Light" pitchFamily="34" charset="0"/>
                </a:rPr>
                <a:t>Almanya  </a:t>
              </a:r>
              <a:endParaRPr lang="en-US" altLang="tr-TR" sz="1200" dirty="0">
                <a:solidFill>
                  <a:schemeClr val="bg1"/>
                </a:solidFill>
                <a:latin typeface="Source Sans Pro" pitchFamily="34" charset="0"/>
              </a:endParaRPr>
            </a:p>
          </p:txBody>
        </p:sp>
      </p:grpSp>
      <p:grpSp>
        <p:nvGrpSpPr>
          <p:cNvPr id="40" name="Group 51"/>
          <p:cNvGrpSpPr>
            <a:grpSpLocks/>
          </p:cNvGrpSpPr>
          <p:nvPr/>
        </p:nvGrpSpPr>
        <p:grpSpPr bwMode="auto">
          <a:xfrm>
            <a:off x="521552" y="5118961"/>
            <a:ext cx="4157096" cy="460117"/>
            <a:chOff x="762000" y="2724150"/>
            <a:chExt cx="4157096" cy="460299"/>
          </a:xfrm>
        </p:grpSpPr>
        <p:cxnSp>
          <p:nvCxnSpPr>
            <p:cNvPr id="41" name="Straight Connector 14"/>
            <p:cNvCxnSpPr/>
            <p:nvPr/>
          </p:nvCxnSpPr>
          <p:spPr>
            <a:xfrm>
              <a:off x="771524" y="3029071"/>
              <a:ext cx="3600000" cy="1589"/>
            </a:xfrm>
            <a:prstGeom prst="line">
              <a:avLst/>
            </a:prstGeom>
            <a:ln w="381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ounded Rectangle 15"/>
            <p:cNvSpPr/>
            <p:nvPr/>
          </p:nvSpPr>
          <p:spPr>
            <a:xfrm flipV="1">
              <a:off x="762000" y="2952841"/>
              <a:ext cx="1008000" cy="152460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3" name="Rectangle 33"/>
            <p:cNvSpPr>
              <a:spLocks noChangeArrowheads="1"/>
            </p:cNvSpPr>
            <p:nvPr/>
          </p:nvSpPr>
          <p:spPr bwMode="auto">
            <a:xfrm>
              <a:off x="4385696" y="2876550"/>
              <a:ext cx="533400" cy="307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400" dirty="0">
                  <a:solidFill>
                    <a:schemeClr val="bg1"/>
                  </a:solidFill>
                  <a:latin typeface="Source Sans Pro" pitchFamily="34" charset="0"/>
                  <a:cs typeface="Open Sans Light" pitchFamily="34" charset="0"/>
                </a:rPr>
                <a:t>7,8</a:t>
              </a:r>
              <a:endParaRPr lang="en-US" altLang="tr-TR" sz="1400" dirty="0">
                <a:solidFill>
                  <a:schemeClr val="bg1"/>
                </a:solidFill>
                <a:latin typeface="Source Sans Pro" pitchFamily="34" charset="0"/>
              </a:endParaRPr>
            </a:p>
          </p:txBody>
        </p:sp>
        <p:sp>
          <p:nvSpPr>
            <p:cNvPr id="44" name="Rectangle 36"/>
            <p:cNvSpPr>
              <a:spLocks noChangeArrowheads="1"/>
            </p:cNvSpPr>
            <p:nvPr/>
          </p:nvSpPr>
          <p:spPr bwMode="auto">
            <a:xfrm>
              <a:off x="762000" y="2724150"/>
              <a:ext cx="1371600" cy="277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200" dirty="0">
                  <a:solidFill>
                    <a:schemeClr val="bg1"/>
                  </a:solidFill>
                  <a:latin typeface="Source Sans Pro" pitchFamily="34" charset="0"/>
                  <a:cs typeface="Open Sans Light" pitchFamily="34" charset="0"/>
                </a:rPr>
                <a:t>Hindistan   </a:t>
              </a:r>
              <a:endParaRPr lang="en-US" altLang="tr-TR" sz="1200" dirty="0">
                <a:solidFill>
                  <a:schemeClr val="bg1"/>
                </a:solidFill>
                <a:latin typeface="Source Sans Pro" pitchFamily="34" charset="0"/>
              </a:endParaRPr>
            </a:p>
          </p:txBody>
        </p:sp>
      </p:grpSp>
      <p:sp>
        <p:nvSpPr>
          <p:cNvPr id="45" name="Rectangle 5"/>
          <p:cNvSpPr/>
          <p:nvPr/>
        </p:nvSpPr>
        <p:spPr bwMode="auto">
          <a:xfrm>
            <a:off x="97836" y="1447403"/>
            <a:ext cx="51479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i="1" dirty="0">
                <a:solidFill>
                  <a:schemeClr val="bg2"/>
                </a:solidFill>
                <a:latin typeface="Source Sans Pro" pitchFamily="34" charset="0"/>
                <a:ea typeface="Open Sans Light" pitchFamily="34" charset="0"/>
                <a:cs typeface="Open Sans Light" pitchFamily="34" charset="0"/>
              </a:rPr>
              <a:t>Dünya Örme Konfeksiyon İhracatı (Milyar $, 2015 ) </a:t>
            </a:r>
          </a:p>
        </p:txBody>
      </p:sp>
      <p:grpSp>
        <p:nvGrpSpPr>
          <p:cNvPr id="46" name="Group 49"/>
          <p:cNvGrpSpPr>
            <a:grpSpLocks/>
          </p:cNvGrpSpPr>
          <p:nvPr/>
        </p:nvGrpSpPr>
        <p:grpSpPr bwMode="auto">
          <a:xfrm>
            <a:off x="7565606" y="2254208"/>
            <a:ext cx="4724230" cy="460116"/>
            <a:chOff x="762000" y="1962150"/>
            <a:chExt cx="2281473" cy="460298"/>
          </a:xfrm>
        </p:grpSpPr>
        <p:cxnSp>
          <p:nvCxnSpPr>
            <p:cNvPr id="47" name="Straight Connector 10"/>
            <p:cNvCxnSpPr/>
            <p:nvPr/>
          </p:nvCxnSpPr>
          <p:spPr>
            <a:xfrm>
              <a:off x="771524" y="2267071"/>
              <a:ext cx="1738549" cy="1589"/>
            </a:xfrm>
            <a:prstGeom prst="line">
              <a:avLst/>
            </a:prstGeom>
            <a:ln w="381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ounded Rectangle 11"/>
            <p:cNvSpPr/>
            <p:nvPr/>
          </p:nvSpPr>
          <p:spPr>
            <a:xfrm flipV="1">
              <a:off x="762000" y="2190841"/>
              <a:ext cx="1703778" cy="152460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9" name="Rectangle 28"/>
            <p:cNvSpPr>
              <a:spLocks noChangeArrowheads="1"/>
            </p:cNvSpPr>
            <p:nvPr/>
          </p:nvSpPr>
          <p:spPr bwMode="auto">
            <a:xfrm>
              <a:off x="2510073" y="2114549"/>
              <a:ext cx="533400" cy="307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400" dirty="0">
                  <a:solidFill>
                    <a:schemeClr val="bg1"/>
                  </a:solidFill>
                  <a:latin typeface="Source Sans Pro" pitchFamily="34" charset="0"/>
                  <a:cs typeface="Open Sans Light" pitchFamily="34" charset="0"/>
                </a:rPr>
                <a:t>48,5</a:t>
              </a:r>
              <a:endParaRPr lang="en-US" altLang="tr-TR" sz="1400" dirty="0">
                <a:solidFill>
                  <a:schemeClr val="bg1"/>
                </a:solidFill>
                <a:latin typeface="Source Sans Pro" pitchFamily="34" charset="0"/>
              </a:endParaRPr>
            </a:p>
          </p:txBody>
        </p:sp>
        <p:sp>
          <p:nvSpPr>
            <p:cNvPr id="50" name="Rectangle 34"/>
            <p:cNvSpPr>
              <a:spLocks noChangeArrowheads="1"/>
            </p:cNvSpPr>
            <p:nvPr/>
          </p:nvSpPr>
          <p:spPr bwMode="auto">
            <a:xfrm>
              <a:off x="762000" y="1962150"/>
              <a:ext cx="1371600" cy="277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200" dirty="0">
                  <a:solidFill>
                    <a:schemeClr val="bg1"/>
                  </a:solidFill>
                  <a:latin typeface="Source Sans Pro" pitchFamily="34" charset="0"/>
                  <a:cs typeface="Open Sans Light" pitchFamily="34" charset="0"/>
                </a:rPr>
                <a:t>ABD</a:t>
              </a:r>
              <a:endParaRPr lang="en-US" altLang="tr-TR" sz="1200" dirty="0">
                <a:solidFill>
                  <a:schemeClr val="bg1"/>
                </a:solidFill>
                <a:latin typeface="Source Sans Pro" pitchFamily="34" charset="0"/>
              </a:endParaRPr>
            </a:p>
          </p:txBody>
        </p:sp>
      </p:grpSp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7565607" y="2730926"/>
            <a:ext cx="4132843" cy="460117"/>
            <a:chOff x="762000" y="2343150"/>
            <a:chExt cx="4132843" cy="460299"/>
          </a:xfrm>
        </p:grpSpPr>
        <p:cxnSp>
          <p:nvCxnSpPr>
            <p:cNvPr id="52" name="Straight Connector 12"/>
            <p:cNvCxnSpPr/>
            <p:nvPr/>
          </p:nvCxnSpPr>
          <p:spPr>
            <a:xfrm>
              <a:off x="771525" y="2648071"/>
              <a:ext cx="3600000" cy="0"/>
            </a:xfrm>
            <a:prstGeom prst="line">
              <a:avLst/>
            </a:prstGeom>
            <a:ln w="381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ounded Rectangle 13"/>
            <p:cNvSpPr/>
            <p:nvPr/>
          </p:nvSpPr>
          <p:spPr>
            <a:xfrm flipV="1">
              <a:off x="762000" y="2571841"/>
              <a:ext cx="1908000" cy="152460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Rectangle 32"/>
            <p:cNvSpPr>
              <a:spLocks noChangeArrowheads="1"/>
            </p:cNvSpPr>
            <p:nvPr/>
          </p:nvSpPr>
          <p:spPr bwMode="auto">
            <a:xfrm>
              <a:off x="4361443" y="2495550"/>
              <a:ext cx="533400" cy="307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400" dirty="0">
                  <a:solidFill>
                    <a:schemeClr val="bg1"/>
                  </a:solidFill>
                  <a:latin typeface="Source Sans Pro" pitchFamily="34" charset="0"/>
                </a:rPr>
                <a:t>17,1</a:t>
              </a:r>
              <a:endParaRPr lang="en-US" altLang="tr-TR" sz="1400" dirty="0">
                <a:solidFill>
                  <a:schemeClr val="bg1"/>
                </a:solidFill>
                <a:latin typeface="Source Sans Pro" pitchFamily="34" charset="0"/>
              </a:endParaRPr>
            </a:p>
          </p:txBody>
        </p:sp>
        <p:sp>
          <p:nvSpPr>
            <p:cNvPr id="55" name="Rectangle 35"/>
            <p:cNvSpPr>
              <a:spLocks noChangeArrowheads="1"/>
            </p:cNvSpPr>
            <p:nvPr/>
          </p:nvSpPr>
          <p:spPr bwMode="auto">
            <a:xfrm>
              <a:off x="762000" y="2343150"/>
              <a:ext cx="1371600" cy="277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200" dirty="0">
                  <a:solidFill>
                    <a:schemeClr val="bg1"/>
                  </a:solidFill>
                  <a:latin typeface="Source Sans Pro" pitchFamily="34" charset="0"/>
                  <a:cs typeface="Open Sans Light" pitchFamily="34" charset="0"/>
                </a:rPr>
                <a:t>Almanya</a:t>
              </a:r>
              <a:endParaRPr lang="en-US" altLang="tr-TR" sz="1200" dirty="0">
                <a:solidFill>
                  <a:schemeClr val="bg1"/>
                </a:solidFill>
                <a:latin typeface="Source Sans Pro" pitchFamily="34" charset="0"/>
              </a:endParaRPr>
            </a:p>
          </p:txBody>
        </p:sp>
      </p:grpSp>
      <p:grpSp>
        <p:nvGrpSpPr>
          <p:cNvPr id="56" name="Group 51"/>
          <p:cNvGrpSpPr>
            <a:grpSpLocks/>
          </p:cNvGrpSpPr>
          <p:nvPr/>
        </p:nvGrpSpPr>
        <p:grpSpPr bwMode="auto">
          <a:xfrm>
            <a:off x="7565607" y="3207644"/>
            <a:ext cx="4125274" cy="460116"/>
            <a:chOff x="762000" y="2724150"/>
            <a:chExt cx="4125274" cy="460298"/>
          </a:xfrm>
        </p:grpSpPr>
        <p:cxnSp>
          <p:nvCxnSpPr>
            <p:cNvPr id="57" name="Straight Connector 14"/>
            <p:cNvCxnSpPr/>
            <p:nvPr/>
          </p:nvCxnSpPr>
          <p:spPr>
            <a:xfrm>
              <a:off x="771524" y="3029071"/>
              <a:ext cx="3600000" cy="1589"/>
            </a:xfrm>
            <a:prstGeom prst="line">
              <a:avLst/>
            </a:prstGeom>
            <a:ln w="381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ounded Rectangle 15"/>
            <p:cNvSpPr/>
            <p:nvPr/>
          </p:nvSpPr>
          <p:spPr>
            <a:xfrm flipV="1">
              <a:off x="762000" y="2952841"/>
              <a:ext cx="1836000" cy="152460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9" name="Rectangle 33"/>
            <p:cNvSpPr>
              <a:spLocks noChangeArrowheads="1"/>
            </p:cNvSpPr>
            <p:nvPr/>
          </p:nvSpPr>
          <p:spPr bwMode="auto">
            <a:xfrm>
              <a:off x="4353874" y="2876549"/>
              <a:ext cx="533400" cy="307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400" dirty="0">
                  <a:solidFill>
                    <a:schemeClr val="bg1"/>
                  </a:solidFill>
                  <a:latin typeface="Source Sans Pro" pitchFamily="34" charset="0"/>
                  <a:cs typeface="Open Sans Light" pitchFamily="34" charset="0"/>
                </a:rPr>
                <a:t>13,4</a:t>
              </a:r>
              <a:endParaRPr lang="en-US" altLang="tr-TR" sz="1400" dirty="0">
                <a:solidFill>
                  <a:schemeClr val="bg1"/>
                </a:solidFill>
                <a:latin typeface="Source Sans Pro" pitchFamily="34" charset="0"/>
              </a:endParaRPr>
            </a:p>
          </p:txBody>
        </p:sp>
        <p:sp>
          <p:nvSpPr>
            <p:cNvPr id="60" name="Rectangle 36"/>
            <p:cNvSpPr>
              <a:spLocks noChangeArrowheads="1"/>
            </p:cNvSpPr>
            <p:nvPr/>
          </p:nvSpPr>
          <p:spPr bwMode="auto">
            <a:xfrm>
              <a:off x="762000" y="2724150"/>
              <a:ext cx="1371600" cy="277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200" dirty="0">
                  <a:solidFill>
                    <a:schemeClr val="bg1"/>
                  </a:solidFill>
                  <a:latin typeface="Source Sans Pro" pitchFamily="34" charset="0"/>
                  <a:cs typeface="Open Sans Light" pitchFamily="34" charset="0"/>
                </a:rPr>
                <a:t>İngiltere  </a:t>
              </a:r>
              <a:endParaRPr lang="en-US" altLang="tr-TR" sz="1200" dirty="0">
                <a:solidFill>
                  <a:schemeClr val="bg1"/>
                </a:solidFill>
                <a:latin typeface="Source Sans Pro" pitchFamily="34" charset="0"/>
              </a:endParaRPr>
            </a:p>
          </p:txBody>
        </p:sp>
      </p:grpSp>
      <p:grpSp>
        <p:nvGrpSpPr>
          <p:cNvPr id="61" name="Group 51"/>
          <p:cNvGrpSpPr>
            <a:grpSpLocks/>
          </p:cNvGrpSpPr>
          <p:nvPr/>
        </p:nvGrpSpPr>
        <p:grpSpPr bwMode="auto">
          <a:xfrm>
            <a:off x="7565607" y="3684361"/>
            <a:ext cx="4162242" cy="464564"/>
            <a:chOff x="762000" y="2724150"/>
            <a:chExt cx="4162242" cy="464748"/>
          </a:xfrm>
        </p:grpSpPr>
        <p:cxnSp>
          <p:nvCxnSpPr>
            <p:cNvPr id="62" name="Straight Connector 14"/>
            <p:cNvCxnSpPr/>
            <p:nvPr/>
          </p:nvCxnSpPr>
          <p:spPr>
            <a:xfrm>
              <a:off x="771524" y="3029071"/>
              <a:ext cx="3600000" cy="1589"/>
            </a:xfrm>
            <a:prstGeom prst="line">
              <a:avLst/>
            </a:prstGeom>
            <a:ln w="381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ounded Rectangle 15"/>
            <p:cNvSpPr/>
            <p:nvPr/>
          </p:nvSpPr>
          <p:spPr>
            <a:xfrm flipV="1">
              <a:off x="762000" y="2952841"/>
              <a:ext cx="1728000" cy="152460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4" name="Rectangle 33"/>
            <p:cNvSpPr>
              <a:spLocks noChangeArrowheads="1"/>
            </p:cNvSpPr>
            <p:nvPr/>
          </p:nvSpPr>
          <p:spPr bwMode="auto">
            <a:xfrm>
              <a:off x="4390842" y="2880999"/>
              <a:ext cx="533400" cy="307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400" dirty="0">
                  <a:solidFill>
                    <a:schemeClr val="bg1"/>
                  </a:solidFill>
                  <a:latin typeface="Source Sans Pro" pitchFamily="34" charset="0"/>
                  <a:cs typeface="Open Sans Light" pitchFamily="34" charset="0"/>
                </a:rPr>
                <a:t>13,3</a:t>
              </a:r>
              <a:endParaRPr lang="en-US" altLang="tr-TR" sz="1400" dirty="0">
                <a:solidFill>
                  <a:schemeClr val="bg1"/>
                </a:solidFill>
                <a:latin typeface="Source Sans Pro" pitchFamily="34" charset="0"/>
              </a:endParaRPr>
            </a:p>
          </p:txBody>
        </p:sp>
        <p:sp>
          <p:nvSpPr>
            <p:cNvPr id="65" name="Rectangle 36"/>
            <p:cNvSpPr>
              <a:spLocks noChangeArrowheads="1"/>
            </p:cNvSpPr>
            <p:nvPr/>
          </p:nvSpPr>
          <p:spPr bwMode="auto">
            <a:xfrm>
              <a:off x="762000" y="2724150"/>
              <a:ext cx="1371600" cy="277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200" dirty="0">
                  <a:solidFill>
                    <a:schemeClr val="bg1"/>
                  </a:solidFill>
                  <a:latin typeface="Source Sans Pro" pitchFamily="34" charset="0"/>
                  <a:cs typeface="Open Sans Light" pitchFamily="34" charset="0"/>
                </a:rPr>
                <a:t>Japonya</a:t>
              </a:r>
              <a:endParaRPr lang="en-US" altLang="tr-TR" sz="1200" dirty="0">
                <a:solidFill>
                  <a:schemeClr val="bg1"/>
                </a:solidFill>
                <a:latin typeface="Source Sans Pro" pitchFamily="34" charset="0"/>
              </a:endParaRPr>
            </a:p>
          </p:txBody>
        </p:sp>
      </p:grpSp>
      <p:grpSp>
        <p:nvGrpSpPr>
          <p:cNvPr id="66" name="Group 51"/>
          <p:cNvGrpSpPr>
            <a:grpSpLocks/>
          </p:cNvGrpSpPr>
          <p:nvPr/>
        </p:nvGrpSpPr>
        <p:grpSpPr bwMode="auto">
          <a:xfrm>
            <a:off x="7565607" y="4165526"/>
            <a:ext cx="4157096" cy="460117"/>
            <a:chOff x="762000" y="2724150"/>
            <a:chExt cx="4157096" cy="460299"/>
          </a:xfrm>
        </p:grpSpPr>
        <p:cxnSp>
          <p:nvCxnSpPr>
            <p:cNvPr id="67" name="Straight Connector 14"/>
            <p:cNvCxnSpPr/>
            <p:nvPr/>
          </p:nvCxnSpPr>
          <p:spPr>
            <a:xfrm>
              <a:off x="771524" y="3029071"/>
              <a:ext cx="3600000" cy="1589"/>
            </a:xfrm>
            <a:prstGeom prst="line">
              <a:avLst/>
            </a:prstGeom>
            <a:ln w="381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ounded Rectangle 15"/>
            <p:cNvSpPr/>
            <p:nvPr/>
          </p:nvSpPr>
          <p:spPr>
            <a:xfrm flipV="1">
              <a:off x="762000" y="2952841"/>
              <a:ext cx="1584000" cy="152460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60000"/>
                <a:lumOff val="40000"/>
              </a:schemeClr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9" name="Rectangle 33"/>
            <p:cNvSpPr>
              <a:spLocks noChangeArrowheads="1"/>
            </p:cNvSpPr>
            <p:nvPr/>
          </p:nvSpPr>
          <p:spPr bwMode="auto">
            <a:xfrm>
              <a:off x="4385696" y="2876550"/>
              <a:ext cx="533400" cy="307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400" dirty="0">
                  <a:solidFill>
                    <a:schemeClr val="bg1"/>
                  </a:solidFill>
                  <a:latin typeface="Source Sans Pro" pitchFamily="34" charset="0"/>
                  <a:cs typeface="Open Sans Light" pitchFamily="34" charset="0"/>
                </a:rPr>
                <a:t>10,6</a:t>
              </a:r>
              <a:endParaRPr lang="en-US" altLang="tr-TR" sz="1400" dirty="0">
                <a:solidFill>
                  <a:schemeClr val="bg1"/>
                </a:solidFill>
                <a:latin typeface="Source Sans Pro" pitchFamily="34" charset="0"/>
              </a:endParaRPr>
            </a:p>
          </p:txBody>
        </p:sp>
        <p:sp>
          <p:nvSpPr>
            <p:cNvPr id="70" name="Rectangle 36"/>
            <p:cNvSpPr>
              <a:spLocks noChangeArrowheads="1"/>
            </p:cNvSpPr>
            <p:nvPr/>
          </p:nvSpPr>
          <p:spPr bwMode="auto">
            <a:xfrm>
              <a:off x="762000" y="2724150"/>
              <a:ext cx="1371600" cy="277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200" dirty="0">
                  <a:solidFill>
                    <a:schemeClr val="bg1"/>
                  </a:solidFill>
                  <a:latin typeface="Source Sans Pro" pitchFamily="34" charset="0"/>
                  <a:cs typeface="Open Sans Light" pitchFamily="34" charset="0"/>
                </a:rPr>
                <a:t>Fransa</a:t>
              </a:r>
              <a:endParaRPr lang="en-US" altLang="tr-TR" sz="1200" dirty="0">
                <a:solidFill>
                  <a:schemeClr val="bg1"/>
                </a:solidFill>
                <a:latin typeface="Source Sans Pro" pitchFamily="34" charset="0"/>
              </a:endParaRPr>
            </a:p>
          </p:txBody>
        </p:sp>
      </p:grpSp>
      <p:grpSp>
        <p:nvGrpSpPr>
          <p:cNvPr id="71" name="Group 51"/>
          <p:cNvGrpSpPr>
            <a:grpSpLocks/>
          </p:cNvGrpSpPr>
          <p:nvPr/>
        </p:nvGrpSpPr>
        <p:grpSpPr bwMode="auto">
          <a:xfrm>
            <a:off x="7565607" y="4642244"/>
            <a:ext cx="4132843" cy="460117"/>
            <a:chOff x="762000" y="2724150"/>
            <a:chExt cx="4132843" cy="460299"/>
          </a:xfrm>
        </p:grpSpPr>
        <p:cxnSp>
          <p:nvCxnSpPr>
            <p:cNvPr id="72" name="Straight Connector 14"/>
            <p:cNvCxnSpPr/>
            <p:nvPr/>
          </p:nvCxnSpPr>
          <p:spPr>
            <a:xfrm>
              <a:off x="771524" y="3029071"/>
              <a:ext cx="3600000" cy="1589"/>
            </a:xfrm>
            <a:prstGeom prst="line">
              <a:avLst/>
            </a:prstGeom>
            <a:ln w="381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ounded Rectangle 15"/>
            <p:cNvSpPr/>
            <p:nvPr/>
          </p:nvSpPr>
          <p:spPr>
            <a:xfrm flipV="1">
              <a:off x="762000" y="2952841"/>
              <a:ext cx="1476000" cy="152460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4" name="Rectangle 33"/>
            <p:cNvSpPr>
              <a:spLocks noChangeArrowheads="1"/>
            </p:cNvSpPr>
            <p:nvPr/>
          </p:nvSpPr>
          <p:spPr bwMode="auto">
            <a:xfrm>
              <a:off x="4361443" y="2876550"/>
              <a:ext cx="533400" cy="307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400" dirty="0">
                  <a:solidFill>
                    <a:schemeClr val="bg1"/>
                  </a:solidFill>
                  <a:latin typeface="Source Sans Pro" pitchFamily="34" charset="0"/>
                  <a:cs typeface="Open Sans Light" pitchFamily="34" charset="0"/>
                </a:rPr>
                <a:t>7,4</a:t>
              </a:r>
              <a:endParaRPr lang="en-US" altLang="tr-TR" sz="1400" dirty="0">
                <a:solidFill>
                  <a:schemeClr val="bg1"/>
                </a:solidFill>
                <a:latin typeface="Source Sans Pro" pitchFamily="34" charset="0"/>
              </a:endParaRPr>
            </a:p>
          </p:txBody>
        </p:sp>
        <p:sp>
          <p:nvSpPr>
            <p:cNvPr id="75" name="Rectangle 36"/>
            <p:cNvSpPr>
              <a:spLocks noChangeArrowheads="1"/>
            </p:cNvSpPr>
            <p:nvPr/>
          </p:nvSpPr>
          <p:spPr bwMode="auto">
            <a:xfrm>
              <a:off x="762000" y="2724150"/>
              <a:ext cx="1371600" cy="277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200" dirty="0">
                  <a:solidFill>
                    <a:schemeClr val="bg1"/>
                  </a:solidFill>
                  <a:latin typeface="Source Sans Pro" pitchFamily="34" charset="0"/>
                  <a:cs typeface="Open Sans Light" pitchFamily="34" charset="0"/>
                </a:rPr>
                <a:t>İtalya</a:t>
              </a:r>
              <a:endParaRPr lang="en-US" altLang="tr-TR" sz="1200" dirty="0">
                <a:solidFill>
                  <a:schemeClr val="bg1"/>
                </a:solidFill>
                <a:latin typeface="Source Sans Pro" pitchFamily="34" charset="0"/>
              </a:endParaRPr>
            </a:p>
          </p:txBody>
        </p:sp>
      </p:grpSp>
      <p:grpSp>
        <p:nvGrpSpPr>
          <p:cNvPr id="76" name="Group 51"/>
          <p:cNvGrpSpPr>
            <a:grpSpLocks/>
          </p:cNvGrpSpPr>
          <p:nvPr/>
        </p:nvGrpSpPr>
        <p:grpSpPr bwMode="auto">
          <a:xfrm>
            <a:off x="7565607" y="5118961"/>
            <a:ext cx="4157096" cy="460117"/>
            <a:chOff x="762000" y="2724150"/>
            <a:chExt cx="4157096" cy="460299"/>
          </a:xfrm>
        </p:grpSpPr>
        <p:cxnSp>
          <p:nvCxnSpPr>
            <p:cNvPr id="77" name="Straight Connector 14"/>
            <p:cNvCxnSpPr/>
            <p:nvPr/>
          </p:nvCxnSpPr>
          <p:spPr>
            <a:xfrm>
              <a:off x="771524" y="3029071"/>
              <a:ext cx="3600000" cy="1589"/>
            </a:xfrm>
            <a:prstGeom prst="line">
              <a:avLst/>
            </a:prstGeom>
            <a:ln w="381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ounded Rectangle 15"/>
            <p:cNvSpPr/>
            <p:nvPr/>
          </p:nvSpPr>
          <p:spPr>
            <a:xfrm flipV="1">
              <a:off x="762000" y="2952841"/>
              <a:ext cx="1476000" cy="152460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9" name="Rectangle 33"/>
            <p:cNvSpPr>
              <a:spLocks noChangeArrowheads="1"/>
            </p:cNvSpPr>
            <p:nvPr/>
          </p:nvSpPr>
          <p:spPr bwMode="auto">
            <a:xfrm>
              <a:off x="4385696" y="2876550"/>
              <a:ext cx="533400" cy="307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400" dirty="0">
                  <a:solidFill>
                    <a:schemeClr val="bg1"/>
                  </a:solidFill>
                  <a:latin typeface="Source Sans Pro" pitchFamily="34" charset="0"/>
                  <a:cs typeface="Open Sans Light" pitchFamily="34" charset="0"/>
                </a:rPr>
                <a:t>7,3</a:t>
              </a:r>
              <a:endParaRPr lang="en-US" altLang="tr-TR" sz="1400" dirty="0">
                <a:solidFill>
                  <a:schemeClr val="bg1"/>
                </a:solidFill>
                <a:latin typeface="Source Sans Pro" pitchFamily="34" charset="0"/>
              </a:endParaRPr>
            </a:p>
          </p:txBody>
        </p:sp>
        <p:sp>
          <p:nvSpPr>
            <p:cNvPr id="80" name="Rectangle 36"/>
            <p:cNvSpPr>
              <a:spLocks noChangeArrowheads="1"/>
            </p:cNvSpPr>
            <p:nvPr/>
          </p:nvSpPr>
          <p:spPr bwMode="auto">
            <a:xfrm>
              <a:off x="762000" y="2724150"/>
              <a:ext cx="1371600" cy="277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200" dirty="0">
                  <a:solidFill>
                    <a:schemeClr val="bg1"/>
                  </a:solidFill>
                  <a:latin typeface="Source Sans Pro" pitchFamily="34" charset="0"/>
                  <a:cs typeface="Open Sans Light" pitchFamily="34" charset="0"/>
                </a:rPr>
                <a:t>Hong Kong, Çin </a:t>
              </a:r>
              <a:endParaRPr lang="en-US" altLang="tr-TR" sz="1200" dirty="0">
                <a:solidFill>
                  <a:schemeClr val="bg1"/>
                </a:solidFill>
                <a:latin typeface="Source Sans Pro" pitchFamily="34" charset="0"/>
              </a:endParaRPr>
            </a:p>
          </p:txBody>
        </p:sp>
      </p:grpSp>
      <p:sp>
        <p:nvSpPr>
          <p:cNvPr id="81" name="Rectangle 5"/>
          <p:cNvSpPr/>
          <p:nvPr/>
        </p:nvSpPr>
        <p:spPr bwMode="auto">
          <a:xfrm>
            <a:off x="7031417" y="1447403"/>
            <a:ext cx="51479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i="1" dirty="0">
                <a:solidFill>
                  <a:schemeClr val="bg2"/>
                </a:solidFill>
                <a:latin typeface="Source Sans Pro" pitchFamily="34" charset="0"/>
                <a:ea typeface="Open Sans Light" pitchFamily="34" charset="0"/>
                <a:cs typeface="Open Sans Light" pitchFamily="34" charset="0"/>
              </a:rPr>
              <a:t>Dünya Örme Konfeksiyon İthalatı (Milyar $, 2015 ) </a:t>
            </a:r>
          </a:p>
        </p:txBody>
      </p:sp>
      <p:sp>
        <p:nvSpPr>
          <p:cNvPr id="83" name="Rectangle 6"/>
          <p:cNvSpPr/>
          <p:nvPr/>
        </p:nvSpPr>
        <p:spPr bwMode="auto">
          <a:xfrm>
            <a:off x="-184946" y="-75015"/>
            <a:ext cx="11568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6000" dirty="0">
                <a:solidFill>
                  <a:schemeClr val="tx2">
                    <a:lumMod val="40000"/>
                    <a:lumOff val="60000"/>
                  </a:schemeClr>
                </a:solidFill>
                <a:latin typeface="Source Sans Pro" pitchFamily="34" charset="0"/>
                <a:ea typeface="Open Sans Light" pitchFamily="34" charset="0"/>
                <a:cs typeface="Open Sans Light" pitchFamily="34" charset="0"/>
              </a:rPr>
              <a:t>02</a:t>
            </a:r>
            <a:endParaRPr lang="en-US" sz="6000" dirty="0">
              <a:solidFill>
                <a:schemeClr val="tx2">
                  <a:lumMod val="40000"/>
                  <a:lumOff val="60000"/>
                </a:schemeClr>
              </a:solidFill>
              <a:latin typeface="Source Sans Pro" pitchFamily="34" charset="0"/>
              <a:ea typeface="Open Sans Light" pitchFamily="34" charset="0"/>
              <a:cs typeface="Open Sans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83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5" grpId="0"/>
      <p:bldP spid="8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B16D-E65D-46EE-B564-040F4897132B}" type="datetime1">
              <a:rPr lang="en-US" smtClean="0"/>
              <a:t>2/22/2017</a:t>
            </a:fld>
            <a:endParaRPr lang="en-US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1097280" y="16881"/>
            <a:ext cx="10058400" cy="136748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z="440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Sektörümüz ve Kümemiz </a:t>
            </a:r>
            <a:br>
              <a:rPr lang="tr-TR" sz="440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tr-TR" b="1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ÖRME KONFEKSİYON SEKTÖRÜ</a:t>
            </a:r>
          </a:p>
        </p:txBody>
      </p:sp>
      <p:grpSp>
        <p:nvGrpSpPr>
          <p:cNvPr id="199" name="Group 4"/>
          <p:cNvGrpSpPr>
            <a:grpSpLocks/>
          </p:cNvGrpSpPr>
          <p:nvPr/>
        </p:nvGrpSpPr>
        <p:grpSpPr bwMode="auto">
          <a:xfrm>
            <a:off x="198969" y="1892300"/>
            <a:ext cx="1665645" cy="3519619"/>
            <a:chOff x="609602" y="1200150"/>
            <a:chExt cx="1298779" cy="3095679"/>
          </a:xfrm>
        </p:grpSpPr>
        <p:sp>
          <p:nvSpPr>
            <p:cNvPr id="200" name="Rectangle 5"/>
            <p:cNvSpPr/>
            <p:nvPr/>
          </p:nvSpPr>
          <p:spPr>
            <a:xfrm>
              <a:off x="609602" y="3943913"/>
              <a:ext cx="1295604" cy="35191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Source Sans Pro Light" pitchFamily="34" charset="0"/>
                </a:rPr>
                <a:t>ALMANYA</a:t>
              </a:r>
              <a:endParaRPr kumimoji="0" lang="ms-MY" sz="2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Source Sans Pro Light" pitchFamily="34" charset="0"/>
              </a:endParaRPr>
            </a:p>
          </p:txBody>
        </p:sp>
        <p:sp>
          <p:nvSpPr>
            <p:cNvPr id="201" name="Rectangle 6"/>
            <p:cNvSpPr>
              <a:spLocks noChangeArrowheads="1"/>
            </p:cNvSpPr>
            <p:nvPr/>
          </p:nvSpPr>
          <p:spPr bwMode="auto">
            <a:xfrm>
              <a:off x="609602" y="3398103"/>
              <a:ext cx="1298779" cy="561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lvl="0" algn="ctr" defTabSz="1219170" eaLnBrk="1" hangingPunct="1"/>
              <a:r>
                <a:rPr kumimoji="0" lang="ms-MY" altLang="tr-TR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24354"/>
                  </a:solidFill>
                  <a:effectLst/>
                  <a:uLnTx/>
                  <a:uFillTx/>
                  <a:latin typeface="Source Sans Pro Light" pitchFamily="34" charset="0"/>
                </a:rPr>
                <a:t>%</a:t>
              </a:r>
              <a:r>
                <a:rPr lang="tr-TR" altLang="tr-TR" sz="4000" b="1" kern="0" dirty="0">
                  <a:solidFill>
                    <a:srgbClr val="124354"/>
                  </a:solidFill>
                  <a:latin typeface="Source Sans Pro Light" pitchFamily="34" charset="0"/>
                </a:rPr>
                <a:t>21,1</a:t>
              </a:r>
              <a:endParaRPr kumimoji="0" lang="ms-MY" altLang="tr-TR" sz="4000" b="1" i="0" u="none" strike="noStrike" kern="0" cap="none" spc="0" normalizeH="0" baseline="0" noProof="0" dirty="0">
                <a:ln>
                  <a:noFill/>
                </a:ln>
                <a:solidFill>
                  <a:srgbClr val="124354"/>
                </a:solidFill>
                <a:effectLst/>
                <a:uLnTx/>
                <a:uFillTx/>
                <a:latin typeface="Source Sans Pro Light" pitchFamily="34" charset="0"/>
              </a:endParaRPr>
            </a:p>
          </p:txBody>
        </p:sp>
        <p:grpSp>
          <p:nvGrpSpPr>
            <p:cNvPr id="202" name="Group 7"/>
            <p:cNvGrpSpPr>
              <a:grpSpLocks/>
            </p:cNvGrpSpPr>
            <p:nvPr/>
          </p:nvGrpSpPr>
          <p:grpSpPr bwMode="auto">
            <a:xfrm>
              <a:off x="990600" y="1200150"/>
              <a:ext cx="533400" cy="2194560"/>
              <a:chOff x="990600" y="1200150"/>
              <a:chExt cx="533400" cy="2194560"/>
            </a:xfrm>
          </p:grpSpPr>
          <p:sp>
            <p:nvSpPr>
              <p:cNvPr id="203" name="Rounded Rectangle 8"/>
              <p:cNvSpPr/>
              <p:nvPr/>
            </p:nvSpPr>
            <p:spPr>
              <a:xfrm>
                <a:off x="990662" y="1200150"/>
                <a:ext cx="228636" cy="136553"/>
              </a:xfrm>
              <a:prstGeom prst="roundRect">
                <a:avLst/>
              </a:prstGeom>
              <a:solidFill>
                <a:srgbClr val="12435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219170"/>
                <a:endParaRPr lang="en-US" sz="2400" kern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204" name="Rounded Rectangle 9"/>
              <p:cNvSpPr/>
              <p:nvPr/>
            </p:nvSpPr>
            <p:spPr>
              <a:xfrm>
                <a:off x="1295510" y="1200150"/>
                <a:ext cx="228636" cy="136553"/>
              </a:xfrm>
              <a:prstGeom prst="roundRect">
                <a:avLst/>
              </a:prstGeom>
              <a:solidFill>
                <a:srgbClr val="12435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219170"/>
                <a:endParaRPr lang="en-US" sz="2400" kern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205" name="Rounded Rectangle 10"/>
              <p:cNvSpPr/>
              <p:nvPr/>
            </p:nvSpPr>
            <p:spPr>
              <a:xfrm>
                <a:off x="990662" y="1428797"/>
                <a:ext cx="228636" cy="136553"/>
              </a:xfrm>
              <a:prstGeom prst="roundRect">
                <a:avLst/>
              </a:prstGeom>
              <a:solidFill>
                <a:srgbClr val="12435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219170"/>
                <a:endParaRPr lang="en-US" sz="2400" kern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206" name="Rounded Rectangle 11"/>
              <p:cNvSpPr/>
              <p:nvPr/>
            </p:nvSpPr>
            <p:spPr>
              <a:xfrm>
                <a:off x="1295510" y="1428797"/>
                <a:ext cx="228636" cy="136553"/>
              </a:xfrm>
              <a:prstGeom prst="roundRect">
                <a:avLst/>
              </a:prstGeom>
              <a:solidFill>
                <a:srgbClr val="12435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219170"/>
                <a:endParaRPr lang="en-US" sz="2400" kern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207" name="Rounded Rectangle 12"/>
              <p:cNvSpPr/>
              <p:nvPr/>
            </p:nvSpPr>
            <p:spPr>
              <a:xfrm>
                <a:off x="990662" y="1657444"/>
                <a:ext cx="228636" cy="136553"/>
              </a:xfrm>
              <a:prstGeom prst="roundRect">
                <a:avLst/>
              </a:prstGeom>
              <a:solidFill>
                <a:srgbClr val="12435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8" name="Rounded Rectangle 13"/>
              <p:cNvSpPr/>
              <p:nvPr/>
            </p:nvSpPr>
            <p:spPr>
              <a:xfrm>
                <a:off x="1295510" y="1657444"/>
                <a:ext cx="228636" cy="136553"/>
              </a:xfrm>
              <a:prstGeom prst="roundRect">
                <a:avLst/>
              </a:prstGeom>
              <a:solidFill>
                <a:srgbClr val="12435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9" name="Rounded Rectangle 14"/>
              <p:cNvSpPr/>
              <p:nvPr/>
            </p:nvSpPr>
            <p:spPr>
              <a:xfrm>
                <a:off x="990662" y="1886091"/>
                <a:ext cx="228636" cy="136553"/>
              </a:xfrm>
              <a:prstGeom prst="roundRect">
                <a:avLst/>
              </a:prstGeom>
              <a:solidFill>
                <a:srgbClr val="12435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0" name="Rounded Rectangle 15"/>
              <p:cNvSpPr/>
              <p:nvPr/>
            </p:nvSpPr>
            <p:spPr>
              <a:xfrm>
                <a:off x="1295510" y="1886091"/>
                <a:ext cx="228636" cy="136553"/>
              </a:xfrm>
              <a:prstGeom prst="roundRect">
                <a:avLst/>
              </a:prstGeom>
              <a:solidFill>
                <a:srgbClr val="12435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1" name="Rounded Rectangle 16"/>
              <p:cNvSpPr/>
              <p:nvPr/>
            </p:nvSpPr>
            <p:spPr>
              <a:xfrm>
                <a:off x="990662" y="2114738"/>
                <a:ext cx="228636" cy="136553"/>
              </a:xfrm>
              <a:prstGeom prst="roundRect">
                <a:avLst/>
              </a:prstGeom>
              <a:solidFill>
                <a:srgbClr val="124354">
                  <a:lumMod val="60000"/>
                  <a:lumOff val="4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2" name="Rounded Rectangle 17"/>
              <p:cNvSpPr/>
              <p:nvPr/>
            </p:nvSpPr>
            <p:spPr>
              <a:xfrm>
                <a:off x="1295510" y="2114738"/>
                <a:ext cx="228636" cy="136553"/>
              </a:xfrm>
              <a:prstGeom prst="roundRect">
                <a:avLst/>
              </a:prstGeom>
              <a:solidFill>
                <a:srgbClr val="124354">
                  <a:lumMod val="60000"/>
                  <a:lumOff val="4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3" name="Rounded Rectangle 18"/>
              <p:cNvSpPr/>
              <p:nvPr/>
            </p:nvSpPr>
            <p:spPr>
              <a:xfrm>
                <a:off x="990662" y="2343385"/>
                <a:ext cx="228636" cy="136553"/>
              </a:xfrm>
              <a:prstGeom prst="roundRect">
                <a:avLst/>
              </a:prstGeom>
              <a:solidFill>
                <a:srgbClr val="124354">
                  <a:lumMod val="60000"/>
                  <a:lumOff val="4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4" name="Rounded Rectangle 19"/>
              <p:cNvSpPr/>
              <p:nvPr/>
            </p:nvSpPr>
            <p:spPr>
              <a:xfrm>
                <a:off x="1295510" y="2343385"/>
                <a:ext cx="228636" cy="136553"/>
              </a:xfrm>
              <a:prstGeom prst="roundRect">
                <a:avLst/>
              </a:prstGeom>
              <a:solidFill>
                <a:srgbClr val="124354">
                  <a:lumMod val="60000"/>
                  <a:lumOff val="4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5" name="Rounded Rectangle 20"/>
              <p:cNvSpPr/>
              <p:nvPr/>
            </p:nvSpPr>
            <p:spPr>
              <a:xfrm>
                <a:off x="990662" y="2572032"/>
                <a:ext cx="228636" cy="136553"/>
              </a:xfrm>
              <a:prstGeom prst="roundRect">
                <a:avLst/>
              </a:prstGeom>
              <a:solidFill>
                <a:srgbClr val="124354">
                  <a:lumMod val="60000"/>
                  <a:lumOff val="4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6" name="Rounded Rectangle 21"/>
              <p:cNvSpPr/>
              <p:nvPr/>
            </p:nvSpPr>
            <p:spPr>
              <a:xfrm>
                <a:off x="1295510" y="2572032"/>
                <a:ext cx="228636" cy="136553"/>
              </a:xfrm>
              <a:prstGeom prst="roundRect">
                <a:avLst/>
              </a:prstGeom>
              <a:solidFill>
                <a:srgbClr val="124354">
                  <a:lumMod val="60000"/>
                  <a:lumOff val="4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7" name="Rounded Rectangle 22"/>
              <p:cNvSpPr/>
              <p:nvPr/>
            </p:nvSpPr>
            <p:spPr>
              <a:xfrm>
                <a:off x="990662" y="2800679"/>
                <a:ext cx="228636" cy="136553"/>
              </a:xfrm>
              <a:prstGeom prst="roundRect">
                <a:avLst/>
              </a:prstGeom>
              <a:solidFill>
                <a:srgbClr val="124354">
                  <a:lumMod val="40000"/>
                  <a:lumOff val="6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8" name="Rounded Rectangle 23"/>
              <p:cNvSpPr/>
              <p:nvPr/>
            </p:nvSpPr>
            <p:spPr>
              <a:xfrm>
                <a:off x="1295510" y="2800679"/>
                <a:ext cx="228636" cy="136553"/>
              </a:xfrm>
              <a:prstGeom prst="roundRect">
                <a:avLst/>
              </a:prstGeom>
              <a:solidFill>
                <a:srgbClr val="124354">
                  <a:lumMod val="40000"/>
                  <a:lumOff val="6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9" name="Rounded Rectangle 24"/>
              <p:cNvSpPr/>
              <p:nvPr/>
            </p:nvSpPr>
            <p:spPr>
              <a:xfrm>
                <a:off x="990662" y="3029326"/>
                <a:ext cx="228636" cy="136553"/>
              </a:xfrm>
              <a:prstGeom prst="roundRect">
                <a:avLst/>
              </a:prstGeom>
              <a:solidFill>
                <a:srgbClr val="124354">
                  <a:lumMod val="40000"/>
                  <a:lumOff val="6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0" name="Rounded Rectangle 25"/>
              <p:cNvSpPr/>
              <p:nvPr/>
            </p:nvSpPr>
            <p:spPr>
              <a:xfrm>
                <a:off x="1295510" y="3029326"/>
                <a:ext cx="228636" cy="136553"/>
              </a:xfrm>
              <a:prstGeom prst="roundRect">
                <a:avLst/>
              </a:prstGeom>
              <a:solidFill>
                <a:srgbClr val="124354">
                  <a:lumMod val="40000"/>
                  <a:lumOff val="6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1" name="Rounded Rectangle 26"/>
              <p:cNvSpPr/>
              <p:nvPr/>
            </p:nvSpPr>
            <p:spPr>
              <a:xfrm>
                <a:off x="990662" y="3257973"/>
                <a:ext cx="228636" cy="136553"/>
              </a:xfrm>
              <a:prstGeom prst="roundRect">
                <a:avLst/>
              </a:prstGeom>
              <a:solidFill>
                <a:srgbClr val="124354">
                  <a:lumMod val="20000"/>
                  <a:lumOff val="8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2" name="Rounded Rectangle 27"/>
              <p:cNvSpPr/>
              <p:nvPr/>
            </p:nvSpPr>
            <p:spPr>
              <a:xfrm>
                <a:off x="1295510" y="3257973"/>
                <a:ext cx="228636" cy="136553"/>
              </a:xfrm>
              <a:prstGeom prst="roundRect">
                <a:avLst/>
              </a:prstGeom>
              <a:solidFill>
                <a:srgbClr val="124354">
                  <a:lumMod val="20000"/>
                  <a:lumOff val="8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23" name="Group 28"/>
          <p:cNvGrpSpPr>
            <a:grpSpLocks/>
          </p:cNvGrpSpPr>
          <p:nvPr/>
        </p:nvGrpSpPr>
        <p:grpSpPr bwMode="auto">
          <a:xfrm>
            <a:off x="1838002" y="1892300"/>
            <a:ext cx="1801200" cy="3519620"/>
            <a:chOff x="2209802" y="1200150"/>
            <a:chExt cx="1404477" cy="3095680"/>
          </a:xfrm>
        </p:grpSpPr>
        <p:sp>
          <p:nvSpPr>
            <p:cNvPr id="224" name="Rectangle 29"/>
            <p:cNvSpPr/>
            <p:nvPr/>
          </p:nvSpPr>
          <p:spPr>
            <a:xfrm>
              <a:off x="2209802" y="3943913"/>
              <a:ext cx="1404477" cy="3519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Source Sans Pro Light" pitchFamily="34" charset="0"/>
                </a:rPr>
                <a:t>İNGİLTERE</a:t>
              </a:r>
              <a:endParaRPr kumimoji="0" lang="ms-MY" sz="2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Source Sans Pro Light" pitchFamily="34" charset="0"/>
              </a:endParaRPr>
            </a:p>
          </p:txBody>
        </p:sp>
        <p:sp>
          <p:nvSpPr>
            <p:cNvPr id="225" name="Rectangle 30"/>
            <p:cNvSpPr>
              <a:spLocks noChangeArrowheads="1"/>
            </p:cNvSpPr>
            <p:nvPr/>
          </p:nvSpPr>
          <p:spPr bwMode="auto">
            <a:xfrm>
              <a:off x="2209802" y="3398103"/>
              <a:ext cx="1298779" cy="561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lvl="0" algn="ctr" defTabSz="1219170" eaLnBrk="1" hangingPunct="1"/>
              <a:r>
                <a:rPr kumimoji="0" lang="ms-MY" altLang="tr-TR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24354"/>
                  </a:solidFill>
                  <a:effectLst/>
                  <a:uLnTx/>
                  <a:uFillTx/>
                  <a:latin typeface="Source Sans Pro Light" pitchFamily="34" charset="0"/>
                </a:rPr>
                <a:t>%</a:t>
              </a:r>
              <a:r>
                <a:rPr lang="tr-TR" altLang="tr-TR" sz="4000" b="1" kern="0" dirty="0">
                  <a:solidFill>
                    <a:srgbClr val="124354"/>
                  </a:solidFill>
                  <a:latin typeface="Source Sans Pro Light" pitchFamily="34" charset="0"/>
                </a:rPr>
                <a:t>16,3</a:t>
              </a:r>
              <a:endParaRPr kumimoji="0" lang="ms-MY" altLang="tr-TR" sz="4000" b="1" i="0" u="none" strike="noStrike" kern="0" cap="none" spc="0" normalizeH="0" baseline="0" noProof="0" dirty="0">
                <a:ln>
                  <a:noFill/>
                </a:ln>
                <a:solidFill>
                  <a:srgbClr val="124354"/>
                </a:solidFill>
                <a:effectLst/>
                <a:uLnTx/>
                <a:uFillTx/>
                <a:latin typeface="Source Sans Pro Light" pitchFamily="34" charset="0"/>
              </a:endParaRPr>
            </a:p>
          </p:txBody>
        </p:sp>
        <p:grpSp>
          <p:nvGrpSpPr>
            <p:cNvPr id="226" name="Group 31"/>
            <p:cNvGrpSpPr>
              <a:grpSpLocks/>
            </p:cNvGrpSpPr>
            <p:nvPr/>
          </p:nvGrpSpPr>
          <p:grpSpPr bwMode="auto">
            <a:xfrm>
              <a:off x="2590800" y="1200150"/>
              <a:ext cx="533400" cy="2194560"/>
              <a:chOff x="2590800" y="1200150"/>
              <a:chExt cx="533400" cy="2194560"/>
            </a:xfrm>
          </p:grpSpPr>
          <p:sp>
            <p:nvSpPr>
              <p:cNvPr id="227" name="Rounded Rectangle 32"/>
              <p:cNvSpPr/>
              <p:nvPr/>
            </p:nvSpPr>
            <p:spPr>
              <a:xfrm>
                <a:off x="2590862" y="1200150"/>
                <a:ext cx="228636" cy="136553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8" name="Rounded Rectangle 33"/>
              <p:cNvSpPr/>
              <p:nvPr/>
            </p:nvSpPr>
            <p:spPr>
              <a:xfrm>
                <a:off x="2895710" y="1200150"/>
                <a:ext cx="228636" cy="136553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9" name="Rounded Rectangle 34"/>
              <p:cNvSpPr/>
              <p:nvPr/>
            </p:nvSpPr>
            <p:spPr>
              <a:xfrm>
                <a:off x="2590862" y="1428797"/>
                <a:ext cx="228636" cy="136553"/>
              </a:xfrm>
              <a:prstGeom prst="roundRect">
                <a:avLst/>
              </a:prstGeom>
              <a:solidFill>
                <a:srgbClr val="12435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219170"/>
                <a:endParaRPr lang="en-US" sz="2400" kern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230" name="Rounded Rectangle 35"/>
              <p:cNvSpPr/>
              <p:nvPr/>
            </p:nvSpPr>
            <p:spPr>
              <a:xfrm>
                <a:off x="2895710" y="1428797"/>
                <a:ext cx="228636" cy="136553"/>
              </a:xfrm>
              <a:prstGeom prst="roundRect">
                <a:avLst/>
              </a:prstGeom>
              <a:solidFill>
                <a:srgbClr val="12435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219170"/>
                <a:endParaRPr lang="en-US" sz="2400" kern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231" name="Rounded Rectangle 36"/>
              <p:cNvSpPr/>
              <p:nvPr/>
            </p:nvSpPr>
            <p:spPr>
              <a:xfrm>
                <a:off x="2590862" y="1657444"/>
                <a:ext cx="228636" cy="136553"/>
              </a:xfrm>
              <a:prstGeom prst="roundRect">
                <a:avLst/>
              </a:prstGeom>
              <a:solidFill>
                <a:srgbClr val="12435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219170"/>
                <a:endParaRPr lang="en-US" sz="2400" kern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232" name="Rounded Rectangle 37"/>
              <p:cNvSpPr/>
              <p:nvPr/>
            </p:nvSpPr>
            <p:spPr>
              <a:xfrm>
                <a:off x="2895710" y="1657444"/>
                <a:ext cx="228636" cy="136553"/>
              </a:xfrm>
              <a:prstGeom prst="roundRect">
                <a:avLst/>
              </a:prstGeom>
              <a:solidFill>
                <a:srgbClr val="12435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3" name="Rounded Rectangle 38"/>
              <p:cNvSpPr/>
              <p:nvPr/>
            </p:nvSpPr>
            <p:spPr>
              <a:xfrm>
                <a:off x="2590862" y="1886091"/>
                <a:ext cx="228636" cy="136553"/>
              </a:xfrm>
              <a:prstGeom prst="roundRect">
                <a:avLst/>
              </a:prstGeom>
              <a:solidFill>
                <a:srgbClr val="12435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4" name="Rounded Rectangle 39"/>
              <p:cNvSpPr/>
              <p:nvPr/>
            </p:nvSpPr>
            <p:spPr>
              <a:xfrm>
                <a:off x="2895710" y="1886091"/>
                <a:ext cx="228636" cy="136553"/>
              </a:xfrm>
              <a:prstGeom prst="roundRect">
                <a:avLst/>
              </a:prstGeom>
              <a:solidFill>
                <a:srgbClr val="12435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5" name="Rounded Rectangle 40"/>
              <p:cNvSpPr/>
              <p:nvPr/>
            </p:nvSpPr>
            <p:spPr>
              <a:xfrm>
                <a:off x="2590862" y="2114738"/>
                <a:ext cx="228636" cy="136553"/>
              </a:xfrm>
              <a:prstGeom prst="roundRect">
                <a:avLst/>
              </a:prstGeom>
              <a:solidFill>
                <a:srgbClr val="124354">
                  <a:lumMod val="60000"/>
                  <a:lumOff val="4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6" name="Rounded Rectangle 41"/>
              <p:cNvSpPr/>
              <p:nvPr/>
            </p:nvSpPr>
            <p:spPr>
              <a:xfrm>
                <a:off x="2895710" y="2114738"/>
                <a:ext cx="228636" cy="136553"/>
              </a:xfrm>
              <a:prstGeom prst="roundRect">
                <a:avLst/>
              </a:prstGeom>
              <a:solidFill>
                <a:srgbClr val="124354">
                  <a:lumMod val="60000"/>
                  <a:lumOff val="4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7" name="Rounded Rectangle 42"/>
              <p:cNvSpPr/>
              <p:nvPr/>
            </p:nvSpPr>
            <p:spPr>
              <a:xfrm>
                <a:off x="2590862" y="2343385"/>
                <a:ext cx="228636" cy="136553"/>
              </a:xfrm>
              <a:prstGeom prst="roundRect">
                <a:avLst/>
              </a:prstGeom>
              <a:solidFill>
                <a:srgbClr val="124354">
                  <a:lumMod val="60000"/>
                  <a:lumOff val="4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8" name="Rounded Rectangle 43"/>
              <p:cNvSpPr/>
              <p:nvPr/>
            </p:nvSpPr>
            <p:spPr>
              <a:xfrm>
                <a:off x="2895710" y="2343385"/>
                <a:ext cx="228636" cy="136553"/>
              </a:xfrm>
              <a:prstGeom prst="roundRect">
                <a:avLst/>
              </a:prstGeom>
              <a:solidFill>
                <a:srgbClr val="124354">
                  <a:lumMod val="60000"/>
                  <a:lumOff val="4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9" name="Rounded Rectangle 44"/>
              <p:cNvSpPr/>
              <p:nvPr/>
            </p:nvSpPr>
            <p:spPr>
              <a:xfrm>
                <a:off x="2590862" y="2572032"/>
                <a:ext cx="228636" cy="136553"/>
              </a:xfrm>
              <a:prstGeom prst="roundRect">
                <a:avLst/>
              </a:prstGeom>
              <a:solidFill>
                <a:srgbClr val="124354">
                  <a:lumMod val="60000"/>
                  <a:lumOff val="4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0" name="Rounded Rectangle 45"/>
              <p:cNvSpPr/>
              <p:nvPr/>
            </p:nvSpPr>
            <p:spPr>
              <a:xfrm>
                <a:off x="2895710" y="2572032"/>
                <a:ext cx="228636" cy="136553"/>
              </a:xfrm>
              <a:prstGeom prst="roundRect">
                <a:avLst/>
              </a:prstGeom>
              <a:solidFill>
                <a:srgbClr val="124354">
                  <a:lumMod val="60000"/>
                  <a:lumOff val="4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1" name="Rounded Rectangle 46"/>
              <p:cNvSpPr/>
              <p:nvPr/>
            </p:nvSpPr>
            <p:spPr>
              <a:xfrm>
                <a:off x="2590862" y="2800679"/>
                <a:ext cx="228636" cy="136553"/>
              </a:xfrm>
              <a:prstGeom prst="roundRect">
                <a:avLst/>
              </a:prstGeom>
              <a:solidFill>
                <a:srgbClr val="124354">
                  <a:lumMod val="40000"/>
                  <a:lumOff val="6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2" name="Rounded Rectangle 47"/>
              <p:cNvSpPr/>
              <p:nvPr/>
            </p:nvSpPr>
            <p:spPr>
              <a:xfrm>
                <a:off x="2895710" y="2800679"/>
                <a:ext cx="228636" cy="136553"/>
              </a:xfrm>
              <a:prstGeom prst="roundRect">
                <a:avLst/>
              </a:prstGeom>
              <a:solidFill>
                <a:srgbClr val="124354">
                  <a:lumMod val="40000"/>
                  <a:lumOff val="6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3" name="Rounded Rectangle 48"/>
              <p:cNvSpPr/>
              <p:nvPr/>
            </p:nvSpPr>
            <p:spPr>
              <a:xfrm>
                <a:off x="2590862" y="3029326"/>
                <a:ext cx="228636" cy="136553"/>
              </a:xfrm>
              <a:prstGeom prst="roundRect">
                <a:avLst/>
              </a:prstGeom>
              <a:solidFill>
                <a:srgbClr val="124354">
                  <a:lumMod val="40000"/>
                  <a:lumOff val="6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4" name="Rounded Rectangle 49"/>
              <p:cNvSpPr/>
              <p:nvPr/>
            </p:nvSpPr>
            <p:spPr>
              <a:xfrm>
                <a:off x="2895710" y="3029326"/>
                <a:ext cx="228636" cy="136553"/>
              </a:xfrm>
              <a:prstGeom prst="roundRect">
                <a:avLst/>
              </a:prstGeom>
              <a:solidFill>
                <a:srgbClr val="124354">
                  <a:lumMod val="40000"/>
                  <a:lumOff val="6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5" name="Rounded Rectangle 50"/>
              <p:cNvSpPr/>
              <p:nvPr/>
            </p:nvSpPr>
            <p:spPr>
              <a:xfrm>
                <a:off x="2590862" y="3257973"/>
                <a:ext cx="228636" cy="136553"/>
              </a:xfrm>
              <a:prstGeom prst="roundRect">
                <a:avLst/>
              </a:prstGeom>
              <a:solidFill>
                <a:srgbClr val="124354">
                  <a:lumMod val="20000"/>
                  <a:lumOff val="8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6" name="Rounded Rectangle 51"/>
              <p:cNvSpPr/>
              <p:nvPr/>
            </p:nvSpPr>
            <p:spPr>
              <a:xfrm>
                <a:off x="2895710" y="3257973"/>
                <a:ext cx="228636" cy="136553"/>
              </a:xfrm>
              <a:prstGeom prst="roundRect">
                <a:avLst/>
              </a:prstGeom>
              <a:solidFill>
                <a:srgbClr val="124354">
                  <a:lumMod val="20000"/>
                  <a:lumOff val="8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7" name="Group 52"/>
          <p:cNvGrpSpPr>
            <a:grpSpLocks/>
          </p:cNvGrpSpPr>
          <p:nvPr/>
        </p:nvGrpSpPr>
        <p:grpSpPr bwMode="auto">
          <a:xfrm>
            <a:off x="3612590" y="1892300"/>
            <a:ext cx="1665645" cy="3519620"/>
            <a:chOff x="3810002" y="1200150"/>
            <a:chExt cx="1298779" cy="3095680"/>
          </a:xfrm>
        </p:grpSpPr>
        <p:sp>
          <p:nvSpPr>
            <p:cNvPr id="248" name="Rounded Rectangle 53"/>
            <p:cNvSpPr/>
            <p:nvPr/>
          </p:nvSpPr>
          <p:spPr>
            <a:xfrm>
              <a:off x="4191062" y="1200150"/>
              <a:ext cx="228636" cy="13655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9" name="Rounded Rectangle 54"/>
            <p:cNvSpPr/>
            <p:nvPr/>
          </p:nvSpPr>
          <p:spPr>
            <a:xfrm>
              <a:off x="4495910" y="1200150"/>
              <a:ext cx="228636" cy="13655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9170"/>
              <a:endParaRPr lang="en-US" sz="24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50" name="Rounded Rectangle 55"/>
            <p:cNvSpPr/>
            <p:nvPr/>
          </p:nvSpPr>
          <p:spPr>
            <a:xfrm>
              <a:off x="4191062" y="1428797"/>
              <a:ext cx="228636" cy="13655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9170"/>
              <a:endParaRPr lang="en-US" sz="24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51" name="Rounded Rectangle 56"/>
            <p:cNvSpPr/>
            <p:nvPr/>
          </p:nvSpPr>
          <p:spPr>
            <a:xfrm>
              <a:off x="4495910" y="1428797"/>
              <a:ext cx="228636" cy="13655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9170"/>
              <a:endParaRPr lang="en-US" sz="24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52" name="Rounded Rectangle 57"/>
            <p:cNvSpPr/>
            <p:nvPr/>
          </p:nvSpPr>
          <p:spPr>
            <a:xfrm>
              <a:off x="4191062" y="1657444"/>
              <a:ext cx="228636" cy="13655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9170"/>
              <a:endParaRPr lang="en-US" sz="24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53" name="Rounded Rectangle 58"/>
            <p:cNvSpPr/>
            <p:nvPr/>
          </p:nvSpPr>
          <p:spPr>
            <a:xfrm>
              <a:off x="4495910" y="1657444"/>
              <a:ext cx="228636" cy="13655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9170"/>
              <a:endParaRPr lang="en-US" sz="24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54" name="Rounded Rectangle 59"/>
            <p:cNvSpPr/>
            <p:nvPr/>
          </p:nvSpPr>
          <p:spPr>
            <a:xfrm>
              <a:off x="4191062" y="1886091"/>
              <a:ext cx="228636" cy="13655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9170"/>
              <a:endParaRPr lang="en-US" sz="24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55" name="Rounded Rectangle 60"/>
            <p:cNvSpPr/>
            <p:nvPr/>
          </p:nvSpPr>
          <p:spPr>
            <a:xfrm>
              <a:off x="4495910" y="1886091"/>
              <a:ext cx="228636" cy="13655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9170"/>
              <a:endParaRPr lang="en-US" sz="24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56" name="Rounded Rectangle 61"/>
            <p:cNvSpPr/>
            <p:nvPr/>
          </p:nvSpPr>
          <p:spPr>
            <a:xfrm>
              <a:off x="4191062" y="2114738"/>
              <a:ext cx="228636" cy="13655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9170"/>
              <a:endParaRPr lang="en-US" sz="24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57" name="Rounded Rectangle 62"/>
            <p:cNvSpPr/>
            <p:nvPr/>
          </p:nvSpPr>
          <p:spPr>
            <a:xfrm>
              <a:off x="4495910" y="2114738"/>
              <a:ext cx="228636" cy="13655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9170"/>
              <a:endParaRPr lang="en-US" sz="24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58" name="Rounded Rectangle 63"/>
            <p:cNvSpPr/>
            <p:nvPr/>
          </p:nvSpPr>
          <p:spPr>
            <a:xfrm>
              <a:off x="4191062" y="2343385"/>
              <a:ext cx="228636" cy="136553"/>
            </a:xfrm>
            <a:prstGeom prst="roundRect">
              <a:avLst/>
            </a:prstGeom>
            <a:solidFill>
              <a:srgbClr val="124354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9" name="Rounded Rectangle 64"/>
            <p:cNvSpPr/>
            <p:nvPr/>
          </p:nvSpPr>
          <p:spPr>
            <a:xfrm>
              <a:off x="4495910" y="2343385"/>
              <a:ext cx="228636" cy="136553"/>
            </a:xfrm>
            <a:prstGeom prst="roundRect">
              <a:avLst/>
            </a:prstGeom>
            <a:solidFill>
              <a:srgbClr val="124354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0" name="Rounded Rectangle 65"/>
            <p:cNvSpPr/>
            <p:nvPr/>
          </p:nvSpPr>
          <p:spPr>
            <a:xfrm>
              <a:off x="4191062" y="2572032"/>
              <a:ext cx="228636" cy="136553"/>
            </a:xfrm>
            <a:prstGeom prst="roundRect">
              <a:avLst/>
            </a:prstGeom>
            <a:solidFill>
              <a:srgbClr val="124354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1" name="Rounded Rectangle 66"/>
            <p:cNvSpPr/>
            <p:nvPr/>
          </p:nvSpPr>
          <p:spPr>
            <a:xfrm>
              <a:off x="4495910" y="2572032"/>
              <a:ext cx="228636" cy="136553"/>
            </a:xfrm>
            <a:prstGeom prst="roundRect">
              <a:avLst/>
            </a:prstGeom>
            <a:solidFill>
              <a:srgbClr val="124354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2" name="Rectangle 67"/>
            <p:cNvSpPr/>
            <p:nvPr/>
          </p:nvSpPr>
          <p:spPr>
            <a:xfrm>
              <a:off x="3810002" y="3943913"/>
              <a:ext cx="1295604" cy="35191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Source Sans Pro Light" pitchFamily="34" charset="0"/>
                </a:rPr>
                <a:t>İSPANYA</a:t>
              </a:r>
              <a:endParaRPr kumimoji="0" lang="ms-MY" sz="2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Source Sans Pro Light" pitchFamily="34" charset="0"/>
              </a:endParaRPr>
            </a:p>
          </p:txBody>
        </p:sp>
        <p:sp>
          <p:nvSpPr>
            <p:cNvPr id="263" name="Rectangle 68"/>
            <p:cNvSpPr>
              <a:spLocks noChangeArrowheads="1"/>
            </p:cNvSpPr>
            <p:nvPr/>
          </p:nvSpPr>
          <p:spPr bwMode="auto">
            <a:xfrm>
              <a:off x="3810002" y="3398103"/>
              <a:ext cx="1298779" cy="561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ms-MY" altLang="tr-TR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24354"/>
                  </a:solidFill>
                  <a:effectLst/>
                  <a:uLnTx/>
                  <a:uFillTx/>
                  <a:latin typeface="Source Sans Pro Light" pitchFamily="34" charset="0"/>
                  <a:cs typeface="Arial" panose="020B0604020202020204" pitchFamily="34" charset="0"/>
                </a:rPr>
                <a:t>%</a:t>
              </a:r>
              <a:r>
                <a:rPr kumimoji="0" lang="tr-TR" altLang="tr-TR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24354"/>
                  </a:solidFill>
                  <a:effectLst/>
                  <a:uLnTx/>
                  <a:uFillTx/>
                  <a:latin typeface="Source Sans Pro Light" pitchFamily="34" charset="0"/>
                  <a:cs typeface="Arial" panose="020B0604020202020204" pitchFamily="34" charset="0"/>
                </a:rPr>
                <a:t>8,4</a:t>
              </a:r>
              <a:endParaRPr kumimoji="0" lang="ms-MY" altLang="tr-TR" sz="4000" b="1" i="0" u="none" strike="noStrike" kern="0" cap="none" spc="0" normalizeH="0" baseline="0" noProof="0" dirty="0">
                <a:ln>
                  <a:noFill/>
                </a:ln>
                <a:solidFill>
                  <a:srgbClr val="124354"/>
                </a:solidFill>
                <a:effectLst/>
                <a:uLnTx/>
                <a:uFillTx/>
                <a:latin typeface="Source Sans Pro Light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Rounded Rectangle 69"/>
            <p:cNvSpPr/>
            <p:nvPr/>
          </p:nvSpPr>
          <p:spPr>
            <a:xfrm>
              <a:off x="4191062" y="2800679"/>
              <a:ext cx="228636" cy="136553"/>
            </a:xfrm>
            <a:prstGeom prst="roundRect">
              <a:avLst/>
            </a:prstGeom>
            <a:solidFill>
              <a:srgbClr val="124354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5" name="Rounded Rectangle 70"/>
            <p:cNvSpPr/>
            <p:nvPr/>
          </p:nvSpPr>
          <p:spPr>
            <a:xfrm>
              <a:off x="4495910" y="2800679"/>
              <a:ext cx="228636" cy="136553"/>
            </a:xfrm>
            <a:prstGeom prst="roundRect">
              <a:avLst/>
            </a:prstGeom>
            <a:solidFill>
              <a:srgbClr val="124354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6" name="Rounded Rectangle 71"/>
            <p:cNvSpPr/>
            <p:nvPr/>
          </p:nvSpPr>
          <p:spPr>
            <a:xfrm>
              <a:off x="4191062" y="3029326"/>
              <a:ext cx="228636" cy="136553"/>
            </a:xfrm>
            <a:prstGeom prst="roundRect">
              <a:avLst/>
            </a:prstGeom>
            <a:solidFill>
              <a:srgbClr val="124354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7" name="Rounded Rectangle 72"/>
            <p:cNvSpPr/>
            <p:nvPr/>
          </p:nvSpPr>
          <p:spPr>
            <a:xfrm>
              <a:off x="4495910" y="3029326"/>
              <a:ext cx="228636" cy="136553"/>
            </a:xfrm>
            <a:prstGeom prst="roundRect">
              <a:avLst/>
            </a:prstGeom>
            <a:solidFill>
              <a:srgbClr val="124354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8" name="Rounded Rectangle 73"/>
            <p:cNvSpPr/>
            <p:nvPr/>
          </p:nvSpPr>
          <p:spPr>
            <a:xfrm>
              <a:off x="4191062" y="3257973"/>
              <a:ext cx="228636" cy="136553"/>
            </a:xfrm>
            <a:prstGeom prst="roundRect">
              <a:avLst/>
            </a:prstGeom>
            <a:solidFill>
              <a:srgbClr val="124354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9" name="Rounded Rectangle 74"/>
            <p:cNvSpPr/>
            <p:nvPr/>
          </p:nvSpPr>
          <p:spPr>
            <a:xfrm>
              <a:off x="4495910" y="3257973"/>
              <a:ext cx="228636" cy="136553"/>
            </a:xfrm>
            <a:prstGeom prst="roundRect">
              <a:avLst/>
            </a:prstGeom>
            <a:solidFill>
              <a:srgbClr val="124354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70" name="Group 75"/>
          <p:cNvGrpSpPr>
            <a:grpSpLocks/>
          </p:cNvGrpSpPr>
          <p:nvPr/>
        </p:nvGrpSpPr>
        <p:grpSpPr bwMode="auto">
          <a:xfrm>
            <a:off x="5251623" y="1892300"/>
            <a:ext cx="1665645" cy="3519620"/>
            <a:chOff x="5486402" y="1200150"/>
            <a:chExt cx="1298779" cy="3095680"/>
          </a:xfrm>
        </p:grpSpPr>
        <p:sp>
          <p:nvSpPr>
            <p:cNvPr id="271" name="Rounded Rectangle 76"/>
            <p:cNvSpPr/>
            <p:nvPr/>
          </p:nvSpPr>
          <p:spPr>
            <a:xfrm>
              <a:off x="5867462" y="1200150"/>
              <a:ext cx="228636" cy="13655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2" name="Rounded Rectangle 77"/>
            <p:cNvSpPr/>
            <p:nvPr/>
          </p:nvSpPr>
          <p:spPr>
            <a:xfrm>
              <a:off x="6172310" y="1200150"/>
              <a:ext cx="228636" cy="13655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9170"/>
              <a:endParaRPr lang="en-US" sz="24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73" name="Rounded Rectangle 78"/>
            <p:cNvSpPr/>
            <p:nvPr/>
          </p:nvSpPr>
          <p:spPr>
            <a:xfrm>
              <a:off x="5867462" y="1428797"/>
              <a:ext cx="228636" cy="13655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9170"/>
              <a:endParaRPr lang="en-US" sz="24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74" name="Rounded Rectangle 79"/>
            <p:cNvSpPr/>
            <p:nvPr/>
          </p:nvSpPr>
          <p:spPr>
            <a:xfrm>
              <a:off x="6172310" y="1428797"/>
              <a:ext cx="228636" cy="13655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9170"/>
              <a:endParaRPr lang="en-US" sz="24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75" name="Rounded Rectangle 80"/>
            <p:cNvSpPr/>
            <p:nvPr/>
          </p:nvSpPr>
          <p:spPr>
            <a:xfrm>
              <a:off x="5867462" y="1657444"/>
              <a:ext cx="228636" cy="13655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9170"/>
              <a:endParaRPr lang="en-US" sz="24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76" name="Rounded Rectangle 81"/>
            <p:cNvSpPr/>
            <p:nvPr/>
          </p:nvSpPr>
          <p:spPr>
            <a:xfrm>
              <a:off x="6172310" y="1657444"/>
              <a:ext cx="228636" cy="13655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9170"/>
              <a:endParaRPr lang="en-US" sz="24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77" name="Rounded Rectangle 82"/>
            <p:cNvSpPr/>
            <p:nvPr/>
          </p:nvSpPr>
          <p:spPr>
            <a:xfrm>
              <a:off x="5867462" y="1886091"/>
              <a:ext cx="228636" cy="13655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9170"/>
              <a:endParaRPr lang="en-US" sz="24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78" name="Rounded Rectangle 83"/>
            <p:cNvSpPr/>
            <p:nvPr/>
          </p:nvSpPr>
          <p:spPr>
            <a:xfrm>
              <a:off x="6172310" y="1886091"/>
              <a:ext cx="228636" cy="13655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9170"/>
              <a:endParaRPr lang="en-US" sz="24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79" name="Rounded Rectangle 84"/>
            <p:cNvSpPr/>
            <p:nvPr/>
          </p:nvSpPr>
          <p:spPr>
            <a:xfrm>
              <a:off x="5867462" y="2114738"/>
              <a:ext cx="228636" cy="13655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9170"/>
              <a:endParaRPr lang="en-US" sz="24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80" name="Rounded Rectangle 85"/>
            <p:cNvSpPr/>
            <p:nvPr/>
          </p:nvSpPr>
          <p:spPr>
            <a:xfrm>
              <a:off x="6172310" y="2114738"/>
              <a:ext cx="228636" cy="13655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9170"/>
              <a:endParaRPr lang="en-US" sz="24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81" name="Rounded Rectangle 86"/>
            <p:cNvSpPr/>
            <p:nvPr/>
          </p:nvSpPr>
          <p:spPr>
            <a:xfrm>
              <a:off x="5867462" y="2343385"/>
              <a:ext cx="228636" cy="13655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9170"/>
              <a:endParaRPr lang="en-US" sz="24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82" name="Rounded Rectangle 87"/>
            <p:cNvSpPr/>
            <p:nvPr/>
          </p:nvSpPr>
          <p:spPr>
            <a:xfrm>
              <a:off x="6172310" y="2343385"/>
              <a:ext cx="228636" cy="13655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9170"/>
              <a:endParaRPr lang="en-US" sz="24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83" name="Rounded Rectangle 88"/>
            <p:cNvSpPr/>
            <p:nvPr/>
          </p:nvSpPr>
          <p:spPr>
            <a:xfrm>
              <a:off x="5867462" y="2572032"/>
              <a:ext cx="228636" cy="136553"/>
            </a:xfrm>
            <a:prstGeom prst="roundRect">
              <a:avLst/>
            </a:prstGeom>
            <a:solidFill>
              <a:srgbClr val="124354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9170"/>
              <a:endParaRPr lang="en-US" sz="24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84" name="Rounded Rectangle 89"/>
            <p:cNvSpPr/>
            <p:nvPr/>
          </p:nvSpPr>
          <p:spPr>
            <a:xfrm>
              <a:off x="6172310" y="2572032"/>
              <a:ext cx="228636" cy="136553"/>
            </a:xfrm>
            <a:prstGeom prst="roundRect">
              <a:avLst/>
            </a:prstGeom>
            <a:solidFill>
              <a:srgbClr val="124354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5" name="Rectangle 90"/>
            <p:cNvSpPr/>
            <p:nvPr/>
          </p:nvSpPr>
          <p:spPr>
            <a:xfrm>
              <a:off x="5486402" y="3943913"/>
              <a:ext cx="1295604" cy="35191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Source Sans Pro Light" pitchFamily="34" charset="0"/>
                </a:rPr>
                <a:t>FRANSA</a:t>
              </a:r>
              <a:endParaRPr kumimoji="0" lang="ms-MY" sz="2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Source Sans Pro Light" pitchFamily="34" charset="0"/>
              </a:endParaRPr>
            </a:p>
          </p:txBody>
        </p:sp>
        <p:sp>
          <p:nvSpPr>
            <p:cNvPr id="286" name="Rectangle 91"/>
            <p:cNvSpPr>
              <a:spLocks noChangeArrowheads="1"/>
            </p:cNvSpPr>
            <p:nvPr/>
          </p:nvSpPr>
          <p:spPr bwMode="auto">
            <a:xfrm>
              <a:off x="5486402" y="3398103"/>
              <a:ext cx="1298779" cy="561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ms-MY" altLang="tr-TR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24354"/>
                  </a:solidFill>
                  <a:effectLst/>
                  <a:uLnTx/>
                  <a:uFillTx/>
                  <a:latin typeface="Source Sans Pro Light" pitchFamily="34" charset="0"/>
                  <a:cs typeface="Arial" panose="020B0604020202020204" pitchFamily="34" charset="0"/>
                </a:rPr>
                <a:t>%</a:t>
              </a:r>
              <a:r>
                <a:rPr kumimoji="0" lang="tr-TR" altLang="tr-TR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24354"/>
                  </a:solidFill>
                  <a:effectLst/>
                  <a:uLnTx/>
                  <a:uFillTx/>
                  <a:latin typeface="Source Sans Pro Light" pitchFamily="34" charset="0"/>
                  <a:cs typeface="Arial" panose="020B0604020202020204" pitchFamily="34" charset="0"/>
                </a:rPr>
                <a:t>5,2</a:t>
              </a:r>
              <a:endParaRPr kumimoji="0" lang="ms-MY" altLang="tr-TR" sz="4000" b="1" i="0" u="none" strike="noStrike" kern="0" cap="none" spc="0" normalizeH="0" baseline="0" noProof="0" dirty="0">
                <a:ln>
                  <a:noFill/>
                </a:ln>
                <a:solidFill>
                  <a:srgbClr val="124354"/>
                </a:solidFill>
                <a:effectLst/>
                <a:uLnTx/>
                <a:uFillTx/>
                <a:latin typeface="Source Sans Pro Light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Rounded Rectangle 92"/>
            <p:cNvSpPr/>
            <p:nvPr/>
          </p:nvSpPr>
          <p:spPr>
            <a:xfrm>
              <a:off x="5867462" y="2800679"/>
              <a:ext cx="228636" cy="136553"/>
            </a:xfrm>
            <a:prstGeom prst="roundRect">
              <a:avLst/>
            </a:prstGeom>
            <a:solidFill>
              <a:srgbClr val="124354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8" name="Rounded Rectangle 93"/>
            <p:cNvSpPr/>
            <p:nvPr/>
          </p:nvSpPr>
          <p:spPr>
            <a:xfrm>
              <a:off x="6172310" y="2800679"/>
              <a:ext cx="228636" cy="136553"/>
            </a:xfrm>
            <a:prstGeom prst="roundRect">
              <a:avLst/>
            </a:prstGeom>
            <a:solidFill>
              <a:srgbClr val="124354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9" name="Rounded Rectangle 94"/>
            <p:cNvSpPr/>
            <p:nvPr/>
          </p:nvSpPr>
          <p:spPr>
            <a:xfrm>
              <a:off x="5867462" y="3029326"/>
              <a:ext cx="228636" cy="136553"/>
            </a:xfrm>
            <a:prstGeom prst="roundRect">
              <a:avLst/>
            </a:prstGeom>
            <a:solidFill>
              <a:srgbClr val="124354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0" name="Rounded Rectangle 95"/>
            <p:cNvSpPr/>
            <p:nvPr/>
          </p:nvSpPr>
          <p:spPr>
            <a:xfrm>
              <a:off x="6172310" y="3029326"/>
              <a:ext cx="228636" cy="136553"/>
            </a:xfrm>
            <a:prstGeom prst="roundRect">
              <a:avLst/>
            </a:prstGeom>
            <a:solidFill>
              <a:srgbClr val="124354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1" name="Rounded Rectangle 96"/>
            <p:cNvSpPr/>
            <p:nvPr/>
          </p:nvSpPr>
          <p:spPr>
            <a:xfrm>
              <a:off x="5867462" y="3257973"/>
              <a:ext cx="228636" cy="136553"/>
            </a:xfrm>
            <a:prstGeom prst="roundRect">
              <a:avLst/>
            </a:prstGeom>
            <a:solidFill>
              <a:srgbClr val="124354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2" name="Rounded Rectangle 97"/>
            <p:cNvSpPr/>
            <p:nvPr/>
          </p:nvSpPr>
          <p:spPr>
            <a:xfrm>
              <a:off x="6172310" y="3257973"/>
              <a:ext cx="228636" cy="136553"/>
            </a:xfrm>
            <a:prstGeom prst="roundRect">
              <a:avLst/>
            </a:prstGeom>
            <a:solidFill>
              <a:srgbClr val="124354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93" name="Group 98"/>
          <p:cNvGrpSpPr>
            <a:grpSpLocks/>
          </p:cNvGrpSpPr>
          <p:nvPr/>
        </p:nvGrpSpPr>
        <p:grpSpPr bwMode="auto">
          <a:xfrm>
            <a:off x="6890656" y="1892300"/>
            <a:ext cx="1665645" cy="3519620"/>
            <a:chOff x="7162802" y="1200150"/>
            <a:chExt cx="1298779" cy="3095680"/>
          </a:xfrm>
        </p:grpSpPr>
        <p:sp>
          <p:nvSpPr>
            <p:cNvPr id="294" name="Rounded Rectangle 99"/>
            <p:cNvSpPr/>
            <p:nvPr/>
          </p:nvSpPr>
          <p:spPr>
            <a:xfrm>
              <a:off x="7543862" y="1200150"/>
              <a:ext cx="228636" cy="13655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5" name="Rounded Rectangle 100"/>
            <p:cNvSpPr/>
            <p:nvPr/>
          </p:nvSpPr>
          <p:spPr>
            <a:xfrm>
              <a:off x="7848710" y="1200150"/>
              <a:ext cx="228636" cy="13655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9170"/>
              <a:endParaRPr lang="en-US" sz="24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96" name="Rounded Rectangle 101"/>
            <p:cNvSpPr/>
            <p:nvPr/>
          </p:nvSpPr>
          <p:spPr>
            <a:xfrm>
              <a:off x="7543862" y="1428797"/>
              <a:ext cx="228636" cy="13655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9170"/>
              <a:endParaRPr lang="en-US" sz="24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97" name="Rounded Rectangle 102"/>
            <p:cNvSpPr/>
            <p:nvPr/>
          </p:nvSpPr>
          <p:spPr>
            <a:xfrm>
              <a:off x="7848710" y="1428797"/>
              <a:ext cx="228636" cy="13655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9170"/>
              <a:endParaRPr lang="en-US" sz="24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98" name="Rounded Rectangle 103"/>
            <p:cNvSpPr/>
            <p:nvPr/>
          </p:nvSpPr>
          <p:spPr>
            <a:xfrm>
              <a:off x="7543862" y="1657444"/>
              <a:ext cx="228636" cy="13655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9170"/>
              <a:endParaRPr lang="en-US" sz="24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99" name="Rounded Rectangle 104"/>
            <p:cNvSpPr/>
            <p:nvPr/>
          </p:nvSpPr>
          <p:spPr>
            <a:xfrm>
              <a:off x="7848710" y="1657444"/>
              <a:ext cx="228636" cy="13655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9170"/>
              <a:endParaRPr lang="en-US" sz="24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300" name="Rounded Rectangle 105"/>
            <p:cNvSpPr/>
            <p:nvPr/>
          </p:nvSpPr>
          <p:spPr>
            <a:xfrm>
              <a:off x="7543862" y="1886091"/>
              <a:ext cx="228636" cy="13655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9170"/>
              <a:endParaRPr lang="en-US" sz="24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301" name="Rounded Rectangle 106"/>
            <p:cNvSpPr/>
            <p:nvPr/>
          </p:nvSpPr>
          <p:spPr>
            <a:xfrm>
              <a:off x="7848710" y="1886091"/>
              <a:ext cx="228636" cy="13655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9170"/>
              <a:endParaRPr lang="en-US" sz="24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302" name="Rounded Rectangle 107"/>
            <p:cNvSpPr/>
            <p:nvPr/>
          </p:nvSpPr>
          <p:spPr>
            <a:xfrm>
              <a:off x="7543862" y="2114738"/>
              <a:ext cx="228636" cy="13655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9170"/>
              <a:endParaRPr lang="en-US" sz="24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303" name="Rounded Rectangle 108"/>
            <p:cNvSpPr/>
            <p:nvPr/>
          </p:nvSpPr>
          <p:spPr>
            <a:xfrm>
              <a:off x="7848710" y="2114738"/>
              <a:ext cx="228636" cy="13655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9170"/>
              <a:endParaRPr lang="en-US" sz="24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304" name="Rounded Rectangle 109"/>
            <p:cNvSpPr/>
            <p:nvPr/>
          </p:nvSpPr>
          <p:spPr>
            <a:xfrm>
              <a:off x="7543862" y="2343385"/>
              <a:ext cx="228636" cy="13655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9170"/>
              <a:endParaRPr lang="en-US" sz="24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305" name="Rounded Rectangle 110"/>
            <p:cNvSpPr/>
            <p:nvPr/>
          </p:nvSpPr>
          <p:spPr>
            <a:xfrm>
              <a:off x="7848710" y="2343385"/>
              <a:ext cx="228636" cy="13655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9170"/>
              <a:endParaRPr lang="en-US" sz="24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306" name="Rounded Rectangle 111"/>
            <p:cNvSpPr/>
            <p:nvPr/>
          </p:nvSpPr>
          <p:spPr>
            <a:xfrm>
              <a:off x="7543862" y="2572032"/>
              <a:ext cx="228636" cy="13655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9170"/>
              <a:endParaRPr lang="en-US" sz="24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307" name="Rounded Rectangle 112"/>
            <p:cNvSpPr/>
            <p:nvPr/>
          </p:nvSpPr>
          <p:spPr>
            <a:xfrm>
              <a:off x="7848710" y="2572032"/>
              <a:ext cx="228636" cy="13655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9170"/>
              <a:endParaRPr lang="en-US" sz="24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308" name="Rectangle 113"/>
            <p:cNvSpPr/>
            <p:nvPr/>
          </p:nvSpPr>
          <p:spPr>
            <a:xfrm>
              <a:off x="7162802" y="3943913"/>
              <a:ext cx="1295604" cy="35191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Source Sans Pro Light" pitchFamily="34" charset="0"/>
                </a:rPr>
                <a:t>IRAK</a:t>
              </a:r>
              <a:r>
                <a:rPr kumimoji="0" lang="tr-TR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Source Sans Pro Light" pitchFamily="34" charset="0"/>
                </a:rPr>
                <a:t> </a:t>
              </a:r>
              <a:endParaRPr kumimoji="0" lang="ms-MY" sz="20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ource Sans Pro Light" pitchFamily="34" charset="0"/>
              </a:endParaRPr>
            </a:p>
          </p:txBody>
        </p:sp>
        <p:sp>
          <p:nvSpPr>
            <p:cNvPr id="309" name="Rectangle 114"/>
            <p:cNvSpPr>
              <a:spLocks noChangeArrowheads="1"/>
            </p:cNvSpPr>
            <p:nvPr/>
          </p:nvSpPr>
          <p:spPr bwMode="auto">
            <a:xfrm>
              <a:off x="7162802" y="3398103"/>
              <a:ext cx="1298779" cy="561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ms-MY" altLang="tr-TR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24354"/>
                  </a:solidFill>
                  <a:effectLst/>
                  <a:uLnTx/>
                  <a:uFillTx/>
                  <a:latin typeface="Source Sans Pro Light" pitchFamily="34" charset="0"/>
                  <a:cs typeface="Arial" panose="020B0604020202020204" pitchFamily="34" charset="0"/>
                </a:rPr>
                <a:t>%</a:t>
              </a:r>
              <a:r>
                <a:rPr kumimoji="0" lang="tr-TR" altLang="tr-TR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24354"/>
                  </a:solidFill>
                  <a:effectLst/>
                  <a:uLnTx/>
                  <a:uFillTx/>
                  <a:latin typeface="Source Sans Pro Light" pitchFamily="34" charset="0"/>
                  <a:cs typeface="Arial" panose="020B0604020202020204" pitchFamily="34" charset="0"/>
                </a:rPr>
                <a:t>4,9</a:t>
              </a:r>
              <a:endParaRPr kumimoji="0" lang="ms-MY" altLang="tr-TR" sz="4000" b="1" i="0" u="none" strike="noStrike" kern="0" cap="none" spc="0" normalizeH="0" baseline="0" noProof="0" dirty="0">
                <a:ln>
                  <a:noFill/>
                </a:ln>
                <a:solidFill>
                  <a:srgbClr val="124354"/>
                </a:solidFill>
                <a:effectLst/>
                <a:uLnTx/>
                <a:uFillTx/>
                <a:latin typeface="Source Sans Pro Light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Rounded Rectangle 115"/>
            <p:cNvSpPr/>
            <p:nvPr/>
          </p:nvSpPr>
          <p:spPr>
            <a:xfrm>
              <a:off x="7543862" y="2800679"/>
              <a:ext cx="228636" cy="136553"/>
            </a:xfrm>
            <a:prstGeom prst="roundRect">
              <a:avLst/>
            </a:prstGeom>
            <a:solidFill>
              <a:srgbClr val="124354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1" name="Rounded Rectangle 116"/>
            <p:cNvSpPr/>
            <p:nvPr/>
          </p:nvSpPr>
          <p:spPr>
            <a:xfrm>
              <a:off x="7848710" y="2800679"/>
              <a:ext cx="228636" cy="136553"/>
            </a:xfrm>
            <a:prstGeom prst="roundRect">
              <a:avLst/>
            </a:prstGeom>
            <a:solidFill>
              <a:srgbClr val="124354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2" name="Rounded Rectangle 117"/>
            <p:cNvSpPr/>
            <p:nvPr/>
          </p:nvSpPr>
          <p:spPr>
            <a:xfrm>
              <a:off x="7543862" y="3029326"/>
              <a:ext cx="228636" cy="136553"/>
            </a:xfrm>
            <a:prstGeom prst="roundRect">
              <a:avLst/>
            </a:prstGeom>
            <a:solidFill>
              <a:srgbClr val="124354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3" name="Rounded Rectangle 118"/>
            <p:cNvSpPr/>
            <p:nvPr/>
          </p:nvSpPr>
          <p:spPr>
            <a:xfrm>
              <a:off x="7848710" y="3029326"/>
              <a:ext cx="228636" cy="136553"/>
            </a:xfrm>
            <a:prstGeom prst="roundRect">
              <a:avLst/>
            </a:prstGeom>
            <a:solidFill>
              <a:srgbClr val="124354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4" name="Rounded Rectangle 119"/>
            <p:cNvSpPr/>
            <p:nvPr/>
          </p:nvSpPr>
          <p:spPr>
            <a:xfrm>
              <a:off x="7543862" y="3257973"/>
              <a:ext cx="228636" cy="136553"/>
            </a:xfrm>
            <a:prstGeom prst="roundRect">
              <a:avLst/>
            </a:prstGeom>
            <a:solidFill>
              <a:srgbClr val="124354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5" name="Rounded Rectangle 120"/>
            <p:cNvSpPr/>
            <p:nvPr/>
          </p:nvSpPr>
          <p:spPr>
            <a:xfrm>
              <a:off x="7848710" y="3257973"/>
              <a:ext cx="228636" cy="136553"/>
            </a:xfrm>
            <a:prstGeom prst="roundRect">
              <a:avLst/>
            </a:prstGeom>
            <a:solidFill>
              <a:srgbClr val="124354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17" name="Group 98"/>
          <p:cNvGrpSpPr>
            <a:grpSpLocks/>
          </p:cNvGrpSpPr>
          <p:nvPr/>
        </p:nvGrpSpPr>
        <p:grpSpPr bwMode="auto">
          <a:xfrm>
            <a:off x="8529689" y="1892300"/>
            <a:ext cx="1856333" cy="3519620"/>
            <a:chOff x="7162801" y="1200150"/>
            <a:chExt cx="1447467" cy="3095680"/>
          </a:xfrm>
        </p:grpSpPr>
        <p:sp>
          <p:nvSpPr>
            <p:cNvPr id="318" name="Rounded Rectangle 99"/>
            <p:cNvSpPr/>
            <p:nvPr/>
          </p:nvSpPr>
          <p:spPr>
            <a:xfrm>
              <a:off x="7543862" y="1200150"/>
              <a:ext cx="228636" cy="13655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9" name="Rounded Rectangle 100"/>
            <p:cNvSpPr/>
            <p:nvPr/>
          </p:nvSpPr>
          <p:spPr>
            <a:xfrm>
              <a:off x="7848710" y="1200150"/>
              <a:ext cx="228636" cy="13655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9170"/>
              <a:endParaRPr lang="en-US" sz="24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320" name="Rounded Rectangle 101"/>
            <p:cNvSpPr/>
            <p:nvPr/>
          </p:nvSpPr>
          <p:spPr>
            <a:xfrm>
              <a:off x="7543862" y="1428797"/>
              <a:ext cx="228636" cy="13655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9170"/>
              <a:endParaRPr lang="en-US" sz="24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321" name="Rounded Rectangle 102"/>
            <p:cNvSpPr/>
            <p:nvPr/>
          </p:nvSpPr>
          <p:spPr>
            <a:xfrm>
              <a:off x="7848710" y="1428797"/>
              <a:ext cx="228636" cy="13655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9170"/>
              <a:endParaRPr lang="en-US" sz="24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322" name="Rounded Rectangle 103"/>
            <p:cNvSpPr/>
            <p:nvPr/>
          </p:nvSpPr>
          <p:spPr>
            <a:xfrm>
              <a:off x="7543862" y="1657444"/>
              <a:ext cx="228636" cy="13655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9170"/>
              <a:endParaRPr lang="en-US" sz="24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323" name="Rounded Rectangle 104"/>
            <p:cNvSpPr/>
            <p:nvPr/>
          </p:nvSpPr>
          <p:spPr>
            <a:xfrm>
              <a:off x="7848710" y="1657444"/>
              <a:ext cx="228636" cy="13655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9170"/>
              <a:endParaRPr lang="en-US" sz="24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324" name="Rounded Rectangle 105"/>
            <p:cNvSpPr/>
            <p:nvPr/>
          </p:nvSpPr>
          <p:spPr>
            <a:xfrm>
              <a:off x="7543862" y="1886091"/>
              <a:ext cx="228636" cy="13655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9170"/>
              <a:endParaRPr lang="en-US" sz="24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325" name="Rounded Rectangle 106"/>
            <p:cNvSpPr/>
            <p:nvPr/>
          </p:nvSpPr>
          <p:spPr>
            <a:xfrm>
              <a:off x="7848710" y="1886091"/>
              <a:ext cx="228636" cy="13655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9170"/>
              <a:endParaRPr lang="en-US" sz="24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326" name="Rounded Rectangle 107"/>
            <p:cNvSpPr/>
            <p:nvPr/>
          </p:nvSpPr>
          <p:spPr>
            <a:xfrm>
              <a:off x="7543862" y="2114738"/>
              <a:ext cx="228636" cy="13655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9170"/>
              <a:endParaRPr lang="en-US" sz="24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327" name="Rounded Rectangle 108"/>
            <p:cNvSpPr/>
            <p:nvPr/>
          </p:nvSpPr>
          <p:spPr>
            <a:xfrm>
              <a:off x="7848710" y="2114738"/>
              <a:ext cx="228636" cy="13655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9170"/>
              <a:endParaRPr lang="en-US" sz="24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328" name="Rounded Rectangle 109"/>
            <p:cNvSpPr/>
            <p:nvPr/>
          </p:nvSpPr>
          <p:spPr>
            <a:xfrm>
              <a:off x="7543862" y="2343385"/>
              <a:ext cx="228636" cy="13655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9170"/>
              <a:endParaRPr lang="en-US" sz="24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329" name="Rounded Rectangle 110"/>
            <p:cNvSpPr/>
            <p:nvPr/>
          </p:nvSpPr>
          <p:spPr>
            <a:xfrm>
              <a:off x="7848710" y="2343385"/>
              <a:ext cx="228636" cy="13655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9170"/>
              <a:endParaRPr lang="en-US" sz="24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330" name="Rounded Rectangle 111"/>
            <p:cNvSpPr/>
            <p:nvPr/>
          </p:nvSpPr>
          <p:spPr>
            <a:xfrm>
              <a:off x="7543862" y="2572032"/>
              <a:ext cx="228636" cy="13655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9170"/>
              <a:endParaRPr lang="en-US" sz="24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331" name="Rounded Rectangle 112"/>
            <p:cNvSpPr/>
            <p:nvPr/>
          </p:nvSpPr>
          <p:spPr>
            <a:xfrm>
              <a:off x="7848710" y="2572032"/>
              <a:ext cx="228636" cy="13655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9170"/>
              <a:endParaRPr lang="en-US" sz="24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332" name="Rectangle 113"/>
            <p:cNvSpPr/>
            <p:nvPr/>
          </p:nvSpPr>
          <p:spPr>
            <a:xfrm>
              <a:off x="7162801" y="3943913"/>
              <a:ext cx="1447467" cy="3519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Source Sans Pro Light" pitchFamily="34" charset="0"/>
                </a:rPr>
                <a:t>HOLLANDA</a:t>
              </a:r>
              <a:r>
                <a:rPr kumimoji="0" lang="tr-TR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Source Sans Pro Light" pitchFamily="34" charset="0"/>
                </a:rPr>
                <a:t> </a:t>
              </a:r>
              <a:endParaRPr kumimoji="0" lang="ms-MY" sz="20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ource Sans Pro Light" pitchFamily="34" charset="0"/>
              </a:endParaRPr>
            </a:p>
          </p:txBody>
        </p:sp>
        <p:sp>
          <p:nvSpPr>
            <p:cNvPr id="333" name="Rectangle 114"/>
            <p:cNvSpPr>
              <a:spLocks noChangeArrowheads="1"/>
            </p:cNvSpPr>
            <p:nvPr/>
          </p:nvSpPr>
          <p:spPr bwMode="auto">
            <a:xfrm>
              <a:off x="7162802" y="3398103"/>
              <a:ext cx="1298779" cy="561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ms-MY" altLang="tr-TR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24354"/>
                  </a:solidFill>
                  <a:effectLst/>
                  <a:uLnTx/>
                  <a:uFillTx/>
                  <a:latin typeface="Source Sans Pro Light" pitchFamily="34" charset="0"/>
                  <a:cs typeface="Arial" panose="020B0604020202020204" pitchFamily="34" charset="0"/>
                </a:rPr>
                <a:t>%</a:t>
              </a:r>
              <a:r>
                <a:rPr kumimoji="0" lang="tr-TR" altLang="tr-TR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24354"/>
                  </a:solidFill>
                  <a:effectLst/>
                  <a:uLnTx/>
                  <a:uFillTx/>
                  <a:latin typeface="Source Sans Pro Light" pitchFamily="34" charset="0"/>
                  <a:cs typeface="Arial" panose="020B0604020202020204" pitchFamily="34" charset="0"/>
                </a:rPr>
                <a:t>4,4</a:t>
              </a:r>
              <a:endParaRPr kumimoji="0" lang="ms-MY" altLang="tr-TR" sz="4000" b="1" i="0" u="none" strike="noStrike" kern="0" cap="none" spc="0" normalizeH="0" baseline="0" noProof="0" dirty="0">
                <a:ln>
                  <a:noFill/>
                </a:ln>
                <a:solidFill>
                  <a:srgbClr val="124354"/>
                </a:solidFill>
                <a:effectLst/>
                <a:uLnTx/>
                <a:uFillTx/>
                <a:latin typeface="Source Sans Pro Light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Rounded Rectangle 115"/>
            <p:cNvSpPr/>
            <p:nvPr/>
          </p:nvSpPr>
          <p:spPr>
            <a:xfrm>
              <a:off x="7543862" y="2800679"/>
              <a:ext cx="228636" cy="13655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9170"/>
              <a:endParaRPr lang="en-US" sz="24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335" name="Rounded Rectangle 116"/>
            <p:cNvSpPr/>
            <p:nvPr/>
          </p:nvSpPr>
          <p:spPr>
            <a:xfrm>
              <a:off x="7848710" y="2800679"/>
              <a:ext cx="228636" cy="13655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9170"/>
              <a:endParaRPr lang="en-US" sz="24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336" name="Rounded Rectangle 117"/>
            <p:cNvSpPr/>
            <p:nvPr/>
          </p:nvSpPr>
          <p:spPr>
            <a:xfrm>
              <a:off x="7543862" y="3029326"/>
              <a:ext cx="228636" cy="136553"/>
            </a:xfrm>
            <a:prstGeom prst="roundRect">
              <a:avLst/>
            </a:prstGeom>
            <a:solidFill>
              <a:srgbClr val="124354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7" name="Rounded Rectangle 118"/>
            <p:cNvSpPr/>
            <p:nvPr/>
          </p:nvSpPr>
          <p:spPr>
            <a:xfrm>
              <a:off x="7848710" y="3029326"/>
              <a:ext cx="228636" cy="136553"/>
            </a:xfrm>
            <a:prstGeom prst="roundRect">
              <a:avLst/>
            </a:prstGeom>
            <a:solidFill>
              <a:srgbClr val="124354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8" name="Rounded Rectangle 119"/>
            <p:cNvSpPr/>
            <p:nvPr/>
          </p:nvSpPr>
          <p:spPr>
            <a:xfrm>
              <a:off x="7543862" y="3257973"/>
              <a:ext cx="228636" cy="136553"/>
            </a:xfrm>
            <a:prstGeom prst="roundRect">
              <a:avLst/>
            </a:prstGeom>
            <a:solidFill>
              <a:srgbClr val="124354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9" name="Rounded Rectangle 120"/>
            <p:cNvSpPr/>
            <p:nvPr/>
          </p:nvSpPr>
          <p:spPr>
            <a:xfrm>
              <a:off x="7848710" y="3257973"/>
              <a:ext cx="228636" cy="136553"/>
            </a:xfrm>
            <a:prstGeom prst="roundRect">
              <a:avLst/>
            </a:prstGeom>
            <a:solidFill>
              <a:srgbClr val="124354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63" name="Group 98"/>
          <p:cNvGrpSpPr>
            <a:grpSpLocks/>
          </p:cNvGrpSpPr>
          <p:nvPr/>
        </p:nvGrpSpPr>
        <p:grpSpPr bwMode="auto">
          <a:xfrm>
            <a:off x="10359410" y="1892300"/>
            <a:ext cx="1856333" cy="3519620"/>
            <a:chOff x="7162801" y="1200150"/>
            <a:chExt cx="1447467" cy="3095680"/>
          </a:xfrm>
        </p:grpSpPr>
        <p:sp>
          <p:nvSpPr>
            <p:cNvPr id="364" name="Rounded Rectangle 99"/>
            <p:cNvSpPr/>
            <p:nvPr/>
          </p:nvSpPr>
          <p:spPr>
            <a:xfrm>
              <a:off x="7543862" y="1200150"/>
              <a:ext cx="228636" cy="13655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5" name="Rounded Rectangle 100"/>
            <p:cNvSpPr/>
            <p:nvPr/>
          </p:nvSpPr>
          <p:spPr>
            <a:xfrm>
              <a:off x="7848710" y="1200150"/>
              <a:ext cx="228636" cy="13655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6" name="Rounded Rectangle 101"/>
            <p:cNvSpPr/>
            <p:nvPr/>
          </p:nvSpPr>
          <p:spPr>
            <a:xfrm>
              <a:off x="7543862" y="1428797"/>
              <a:ext cx="228636" cy="13655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7" name="Rounded Rectangle 102"/>
            <p:cNvSpPr/>
            <p:nvPr/>
          </p:nvSpPr>
          <p:spPr>
            <a:xfrm>
              <a:off x="7848710" y="1428797"/>
              <a:ext cx="228636" cy="13655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8" name="Rounded Rectangle 103"/>
            <p:cNvSpPr/>
            <p:nvPr/>
          </p:nvSpPr>
          <p:spPr>
            <a:xfrm>
              <a:off x="7543862" y="1657444"/>
              <a:ext cx="228636" cy="13655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9" name="Rounded Rectangle 104"/>
            <p:cNvSpPr/>
            <p:nvPr/>
          </p:nvSpPr>
          <p:spPr>
            <a:xfrm>
              <a:off x="7848710" y="1657444"/>
              <a:ext cx="228636" cy="13655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0" name="Rounded Rectangle 105"/>
            <p:cNvSpPr/>
            <p:nvPr/>
          </p:nvSpPr>
          <p:spPr>
            <a:xfrm>
              <a:off x="7543862" y="1886091"/>
              <a:ext cx="228636" cy="13655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1" name="Rounded Rectangle 106"/>
            <p:cNvSpPr/>
            <p:nvPr/>
          </p:nvSpPr>
          <p:spPr>
            <a:xfrm>
              <a:off x="7848710" y="1886091"/>
              <a:ext cx="228636" cy="13655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9170"/>
              <a:endParaRPr lang="en-US" sz="24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372" name="Rounded Rectangle 107"/>
            <p:cNvSpPr/>
            <p:nvPr/>
          </p:nvSpPr>
          <p:spPr>
            <a:xfrm>
              <a:off x="7543862" y="2114738"/>
              <a:ext cx="228636" cy="13655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9170"/>
              <a:endParaRPr lang="en-US" sz="24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373" name="Rounded Rectangle 108"/>
            <p:cNvSpPr/>
            <p:nvPr/>
          </p:nvSpPr>
          <p:spPr>
            <a:xfrm>
              <a:off x="7848710" y="2114738"/>
              <a:ext cx="228636" cy="13655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9170"/>
              <a:endParaRPr lang="en-US" sz="24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374" name="Rounded Rectangle 109"/>
            <p:cNvSpPr/>
            <p:nvPr/>
          </p:nvSpPr>
          <p:spPr>
            <a:xfrm>
              <a:off x="7543862" y="2343385"/>
              <a:ext cx="228636" cy="13655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9170"/>
              <a:endParaRPr lang="en-US" sz="24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375" name="Rounded Rectangle 110"/>
            <p:cNvSpPr/>
            <p:nvPr/>
          </p:nvSpPr>
          <p:spPr>
            <a:xfrm>
              <a:off x="7848710" y="2343385"/>
              <a:ext cx="228636" cy="13655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9170"/>
              <a:endParaRPr lang="en-US" sz="24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376" name="Rounded Rectangle 111"/>
            <p:cNvSpPr/>
            <p:nvPr/>
          </p:nvSpPr>
          <p:spPr>
            <a:xfrm>
              <a:off x="7543862" y="2572032"/>
              <a:ext cx="228636" cy="13655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9170"/>
              <a:endParaRPr lang="en-US" sz="24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377" name="Rounded Rectangle 112"/>
            <p:cNvSpPr/>
            <p:nvPr/>
          </p:nvSpPr>
          <p:spPr>
            <a:xfrm>
              <a:off x="7848710" y="2572032"/>
              <a:ext cx="228636" cy="13655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9170"/>
              <a:endParaRPr lang="en-US" sz="24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378" name="Rectangle 113"/>
            <p:cNvSpPr/>
            <p:nvPr/>
          </p:nvSpPr>
          <p:spPr>
            <a:xfrm>
              <a:off x="7162801" y="3943913"/>
              <a:ext cx="1447467" cy="3519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Source Sans Pro Light" pitchFamily="34" charset="0"/>
                </a:rPr>
                <a:t>İTALYA</a:t>
              </a:r>
              <a:r>
                <a:rPr kumimoji="0" lang="tr-TR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Source Sans Pro Light" pitchFamily="34" charset="0"/>
                </a:rPr>
                <a:t> </a:t>
              </a:r>
              <a:endParaRPr kumimoji="0" lang="ms-MY" sz="20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ource Sans Pro Light" pitchFamily="34" charset="0"/>
              </a:endParaRPr>
            </a:p>
          </p:txBody>
        </p:sp>
        <p:sp>
          <p:nvSpPr>
            <p:cNvPr id="379" name="Rectangle 114"/>
            <p:cNvSpPr>
              <a:spLocks noChangeArrowheads="1"/>
            </p:cNvSpPr>
            <p:nvPr/>
          </p:nvSpPr>
          <p:spPr bwMode="auto">
            <a:xfrm>
              <a:off x="7162802" y="3398103"/>
              <a:ext cx="1298779" cy="561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ms-MY" altLang="tr-TR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24354"/>
                  </a:solidFill>
                  <a:effectLst/>
                  <a:uLnTx/>
                  <a:uFillTx/>
                  <a:latin typeface="Source Sans Pro Light" pitchFamily="34" charset="0"/>
                  <a:cs typeface="Arial" panose="020B0604020202020204" pitchFamily="34" charset="0"/>
                </a:rPr>
                <a:t>%</a:t>
              </a:r>
              <a:r>
                <a:rPr kumimoji="0" lang="tr-TR" altLang="tr-TR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24354"/>
                  </a:solidFill>
                  <a:effectLst/>
                  <a:uLnTx/>
                  <a:uFillTx/>
                  <a:latin typeface="Source Sans Pro Light" pitchFamily="34" charset="0"/>
                  <a:cs typeface="Arial" panose="020B0604020202020204" pitchFamily="34" charset="0"/>
                </a:rPr>
                <a:t>3,6</a:t>
              </a:r>
              <a:endParaRPr kumimoji="0" lang="ms-MY" altLang="tr-TR" sz="4000" b="1" i="0" u="none" strike="noStrike" kern="0" cap="none" spc="0" normalizeH="0" baseline="0" noProof="0" dirty="0">
                <a:ln>
                  <a:noFill/>
                </a:ln>
                <a:solidFill>
                  <a:srgbClr val="124354"/>
                </a:solidFill>
                <a:effectLst/>
                <a:uLnTx/>
                <a:uFillTx/>
                <a:latin typeface="Source Sans Pro Light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0" name="Rounded Rectangle 115"/>
            <p:cNvSpPr/>
            <p:nvPr/>
          </p:nvSpPr>
          <p:spPr>
            <a:xfrm>
              <a:off x="7543862" y="2800679"/>
              <a:ext cx="228636" cy="13655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9170"/>
              <a:endParaRPr lang="en-US" sz="24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381" name="Rounded Rectangle 116"/>
            <p:cNvSpPr/>
            <p:nvPr/>
          </p:nvSpPr>
          <p:spPr>
            <a:xfrm>
              <a:off x="7848710" y="2800679"/>
              <a:ext cx="228636" cy="13655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9170"/>
              <a:endParaRPr lang="en-US" sz="24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382" name="Rounded Rectangle 117"/>
            <p:cNvSpPr/>
            <p:nvPr/>
          </p:nvSpPr>
          <p:spPr>
            <a:xfrm>
              <a:off x="7543862" y="3029326"/>
              <a:ext cx="228636" cy="13655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9170"/>
              <a:endParaRPr lang="en-US" sz="24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383" name="Rounded Rectangle 118"/>
            <p:cNvSpPr/>
            <p:nvPr/>
          </p:nvSpPr>
          <p:spPr>
            <a:xfrm>
              <a:off x="7848710" y="3029326"/>
              <a:ext cx="228636" cy="13655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9170"/>
              <a:endParaRPr lang="en-US" sz="24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384" name="Rounded Rectangle 119"/>
            <p:cNvSpPr/>
            <p:nvPr/>
          </p:nvSpPr>
          <p:spPr>
            <a:xfrm>
              <a:off x="7543862" y="3257973"/>
              <a:ext cx="228636" cy="136553"/>
            </a:xfrm>
            <a:prstGeom prst="roundRect">
              <a:avLst/>
            </a:prstGeom>
            <a:solidFill>
              <a:srgbClr val="124354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5" name="Rounded Rectangle 120"/>
            <p:cNvSpPr/>
            <p:nvPr/>
          </p:nvSpPr>
          <p:spPr>
            <a:xfrm>
              <a:off x="7848710" y="3257973"/>
              <a:ext cx="228636" cy="136553"/>
            </a:xfrm>
            <a:prstGeom prst="roundRect">
              <a:avLst/>
            </a:prstGeom>
            <a:solidFill>
              <a:srgbClr val="124354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86" name="Unvan 1"/>
          <p:cNvSpPr txBox="1">
            <a:spLocks/>
          </p:cNvSpPr>
          <p:nvPr/>
        </p:nvSpPr>
        <p:spPr>
          <a:xfrm>
            <a:off x="994681" y="5467487"/>
            <a:ext cx="10058400" cy="7105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400" b="1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Türkiye Örme Konfeksiyon İhracatında Ülkeler  (2015)</a:t>
            </a:r>
          </a:p>
        </p:txBody>
      </p:sp>
      <p:sp>
        <p:nvSpPr>
          <p:cNvPr id="388" name="Rectangle 6"/>
          <p:cNvSpPr/>
          <p:nvPr/>
        </p:nvSpPr>
        <p:spPr bwMode="auto">
          <a:xfrm>
            <a:off x="-184946" y="-75015"/>
            <a:ext cx="11568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6000" dirty="0">
                <a:solidFill>
                  <a:schemeClr val="tx2">
                    <a:lumMod val="40000"/>
                    <a:lumOff val="60000"/>
                  </a:schemeClr>
                </a:solidFill>
                <a:latin typeface="Source Sans Pro" pitchFamily="34" charset="0"/>
                <a:ea typeface="Open Sans Light" pitchFamily="34" charset="0"/>
                <a:cs typeface="Open Sans Light" pitchFamily="34" charset="0"/>
              </a:rPr>
              <a:t>02</a:t>
            </a:r>
            <a:endParaRPr lang="en-US" sz="6000" dirty="0">
              <a:solidFill>
                <a:schemeClr val="tx2">
                  <a:lumMod val="40000"/>
                  <a:lumOff val="60000"/>
                </a:schemeClr>
              </a:solidFill>
              <a:latin typeface="Source Sans Pro" pitchFamily="34" charset="0"/>
              <a:ea typeface="Open Sans Light" pitchFamily="34" charset="0"/>
              <a:cs typeface="Open Sans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79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B16D-E65D-46EE-B564-040F4897132B}" type="datetime1">
              <a:rPr lang="en-US" smtClean="0"/>
              <a:t>2/22/2017</a:t>
            </a:fld>
            <a:endParaRPr lang="en-US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1097280" y="16881"/>
            <a:ext cx="10058400" cy="136748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z="440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Sektörümüz ve Kümemiz </a:t>
            </a:r>
            <a:br>
              <a:rPr lang="tr-TR" sz="440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tr-TR" b="1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KÜME PROJESİ KÜNYESİ </a:t>
            </a:r>
          </a:p>
        </p:txBody>
      </p:sp>
      <p:sp>
        <p:nvSpPr>
          <p:cNvPr id="180" name="Rectangle 34"/>
          <p:cNvSpPr/>
          <p:nvPr/>
        </p:nvSpPr>
        <p:spPr bwMode="auto">
          <a:xfrm>
            <a:off x="1560835" y="1628264"/>
            <a:ext cx="72000" cy="8950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up 2"/>
          <p:cNvGrpSpPr/>
          <p:nvPr/>
        </p:nvGrpSpPr>
        <p:grpSpPr>
          <a:xfrm>
            <a:off x="1628774" y="1628264"/>
            <a:ext cx="10245411" cy="895024"/>
            <a:chOff x="937328" y="1628264"/>
            <a:chExt cx="10893316" cy="895024"/>
          </a:xfrm>
        </p:grpSpPr>
        <p:sp>
          <p:nvSpPr>
            <p:cNvPr id="176" name="Rectangle 1"/>
            <p:cNvSpPr/>
            <p:nvPr/>
          </p:nvSpPr>
          <p:spPr bwMode="auto">
            <a:xfrm>
              <a:off x="6331106" y="1628264"/>
              <a:ext cx="1022350" cy="89502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7" name="Rectangle 12"/>
            <p:cNvSpPr/>
            <p:nvPr/>
          </p:nvSpPr>
          <p:spPr bwMode="auto">
            <a:xfrm>
              <a:off x="7600230" y="1760215"/>
              <a:ext cx="4230414" cy="56583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ms-MY" sz="3600" b="1" i="1" dirty="0">
                  <a:solidFill>
                    <a:schemeClr val="bg1">
                      <a:lumMod val="50000"/>
                    </a:schemeClr>
                  </a:solidFill>
                  <a:latin typeface="Source Sans Pro Light" pitchFamily="34" charset="0"/>
                </a:rPr>
                <a:t>2.1 Milyon $ </a:t>
              </a:r>
            </a:p>
          </p:txBody>
        </p:sp>
        <p:sp>
          <p:nvSpPr>
            <p:cNvPr id="178" name="Rectangle 17"/>
            <p:cNvSpPr/>
            <p:nvPr/>
          </p:nvSpPr>
          <p:spPr bwMode="auto">
            <a:xfrm>
              <a:off x="937328" y="1628264"/>
              <a:ext cx="5464285" cy="89502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9" name="TextBox 22"/>
            <p:cNvSpPr txBox="1"/>
            <p:nvPr/>
          </p:nvSpPr>
          <p:spPr bwMode="auto">
            <a:xfrm>
              <a:off x="3942816" y="1841049"/>
              <a:ext cx="2084226" cy="40416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r-TR" sz="2400" dirty="0">
                  <a:solidFill>
                    <a:schemeClr val="bg1">
                      <a:lumMod val="50000"/>
                    </a:schemeClr>
                  </a:solidFill>
                  <a:latin typeface="Source Sans Pro Light" pitchFamily="34" charset="0"/>
                  <a:ea typeface="Open Sans" pitchFamily="34" charset="0"/>
                  <a:cs typeface="Open Sans" pitchFamily="34" charset="0"/>
                </a:rPr>
                <a:t>Proje Bütçesi </a:t>
              </a:r>
              <a:endParaRPr lang="en-US" sz="2400" dirty="0">
                <a:solidFill>
                  <a:schemeClr val="bg1">
                    <a:lumMod val="50000"/>
                  </a:schemeClr>
                </a:solidFill>
                <a:latin typeface="Source Sans Pro Light" pitchFamily="34" charset="0"/>
                <a:ea typeface="Open Sans" pitchFamily="34" charset="0"/>
                <a:cs typeface="Open Sans" pitchFamily="34" charset="0"/>
              </a:endParaRPr>
            </a:p>
          </p:txBody>
        </p:sp>
        <p:grpSp>
          <p:nvGrpSpPr>
            <p:cNvPr id="171" name="Grup 170"/>
            <p:cNvGrpSpPr/>
            <p:nvPr/>
          </p:nvGrpSpPr>
          <p:grpSpPr>
            <a:xfrm>
              <a:off x="6527204" y="1779494"/>
              <a:ext cx="700661" cy="613590"/>
              <a:chOff x="268288" y="3553970"/>
              <a:chExt cx="382911" cy="383030"/>
            </a:xfrm>
          </p:grpSpPr>
          <p:sp>
            <p:nvSpPr>
              <p:cNvPr id="172" name="AutoShape 52"/>
              <p:cNvSpPr>
                <a:spLocks/>
              </p:cNvSpPr>
              <p:nvPr/>
            </p:nvSpPr>
            <p:spPr bwMode="auto">
              <a:xfrm>
                <a:off x="268288" y="3553970"/>
                <a:ext cx="382911" cy="383030"/>
              </a:xfrm>
              <a:custGeom>
                <a:avLst/>
                <a:gdLst>
                  <a:gd name="T0" fmla="+- 0 10800 87"/>
                  <a:gd name="T1" fmla="*/ T0 w 21426"/>
                  <a:gd name="T2" fmla="+- 0 10799 73"/>
                  <a:gd name="T3" fmla="*/ 10799 h 21453"/>
                  <a:gd name="T4" fmla="+- 0 10800 87"/>
                  <a:gd name="T5" fmla="*/ T4 w 21426"/>
                  <a:gd name="T6" fmla="+- 0 10799 73"/>
                  <a:gd name="T7" fmla="*/ 10799 h 21453"/>
                  <a:gd name="T8" fmla="+- 0 10800 87"/>
                  <a:gd name="T9" fmla="*/ T8 w 21426"/>
                  <a:gd name="T10" fmla="+- 0 10799 73"/>
                  <a:gd name="T11" fmla="*/ 10799 h 21453"/>
                  <a:gd name="T12" fmla="+- 0 10800 87"/>
                  <a:gd name="T13" fmla="*/ T12 w 21426"/>
                  <a:gd name="T14" fmla="+- 0 10799 73"/>
                  <a:gd name="T15" fmla="*/ 10799 h 2145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426" h="21453">
                    <a:moveTo>
                      <a:pt x="8034" y="20112"/>
                    </a:moveTo>
                    <a:cubicBezTo>
                      <a:pt x="5816" y="17892"/>
                      <a:pt x="3556" y="15628"/>
                      <a:pt x="1338" y="13408"/>
                    </a:cubicBezTo>
                    <a:cubicBezTo>
                      <a:pt x="3241" y="7240"/>
                      <a:pt x="11488" y="7509"/>
                      <a:pt x="13391" y="1341"/>
                    </a:cubicBezTo>
                    <a:cubicBezTo>
                      <a:pt x="15609" y="3560"/>
                      <a:pt x="17869" y="5825"/>
                      <a:pt x="20087" y="8045"/>
                    </a:cubicBezTo>
                    <a:cubicBezTo>
                      <a:pt x="18184" y="14212"/>
                      <a:pt x="9937" y="13944"/>
                      <a:pt x="8034" y="20112"/>
                    </a:cubicBezTo>
                    <a:moveTo>
                      <a:pt x="21034" y="7097"/>
                    </a:moveTo>
                    <a:lnTo>
                      <a:pt x="14338" y="393"/>
                    </a:lnTo>
                    <a:cubicBezTo>
                      <a:pt x="14006" y="60"/>
                      <a:pt x="13525" y="-73"/>
                      <a:pt x="13069" y="39"/>
                    </a:cubicBezTo>
                    <a:cubicBezTo>
                      <a:pt x="12828" y="98"/>
                      <a:pt x="12614" y="222"/>
                      <a:pt x="12444" y="393"/>
                    </a:cubicBezTo>
                    <a:cubicBezTo>
                      <a:pt x="12292" y="545"/>
                      <a:pt x="12177" y="733"/>
                      <a:pt x="12112" y="944"/>
                    </a:cubicBezTo>
                    <a:cubicBezTo>
                      <a:pt x="11808" y="1929"/>
                      <a:pt x="11283" y="2785"/>
                      <a:pt x="10507" y="3562"/>
                    </a:cubicBezTo>
                    <a:cubicBezTo>
                      <a:pt x="9471" y="4598"/>
                      <a:pt x="8121" y="5384"/>
                      <a:pt x="6693" y="6214"/>
                    </a:cubicBezTo>
                    <a:cubicBezTo>
                      <a:pt x="5177" y="7094"/>
                      <a:pt x="3611" y="8006"/>
                      <a:pt x="2328" y="9290"/>
                    </a:cubicBezTo>
                    <a:cubicBezTo>
                      <a:pt x="1237" y="10383"/>
                      <a:pt x="493" y="11600"/>
                      <a:pt x="59" y="13011"/>
                    </a:cubicBezTo>
                    <a:cubicBezTo>
                      <a:pt x="-87" y="13488"/>
                      <a:pt x="40" y="14004"/>
                      <a:pt x="391" y="14356"/>
                    </a:cubicBezTo>
                    <a:lnTo>
                      <a:pt x="7087" y="21060"/>
                    </a:lnTo>
                    <a:cubicBezTo>
                      <a:pt x="7419" y="21393"/>
                      <a:pt x="7900" y="21526"/>
                      <a:pt x="8356" y="21414"/>
                    </a:cubicBezTo>
                    <a:cubicBezTo>
                      <a:pt x="8597" y="21354"/>
                      <a:pt x="8811" y="21231"/>
                      <a:pt x="8981" y="21060"/>
                    </a:cubicBezTo>
                    <a:cubicBezTo>
                      <a:pt x="9133" y="20908"/>
                      <a:pt x="9248" y="20720"/>
                      <a:pt x="9314" y="20508"/>
                    </a:cubicBezTo>
                    <a:cubicBezTo>
                      <a:pt x="9617" y="19523"/>
                      <a:pt x="10142" y="18667"/>
                      <a:pt x="10918" y="17890"/>
                    </a:cubicBezTo>
                    <a:cubicBezTo>
                      <a:pt x="11954" y="16853"/>
                      <a:pt x="13304" y="16069"/>
                      <a:pt x="14733" y="15239"/>
                    </a:cubicBezTo>
                    <a:cubicBezTo>
                      <a:pt x="16248" y="14357"/>
                      <a:pt x="17814" y="13446"/>
                      <a:pt x="19097" y="12162"/>
                    </a:cubicBezTo>
                    <a:cubicBezTo>
                      <a:pt x="20188" y="11070"/>
                      <a:pt x="20932" y="9852"/>
                      <a:pt x="21366" y="8440"/>
                    </a:cubicBezTo>
                    <a:cubicBezTo>
                      <a:pt x="21512" y="7965"/>
                      <a:pt x="21385" y="7448"/>
                      <a:pt x="21034" y="7097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173" name="AutoShape 53"/>
              <p:cNvSpPr>
                <a:spLocks/>
              </p:cNvSpPr>
              <p:nvPr/>
            </p:nvSpPr>
            <p:spPr bwMode="auto">
              <a:xfrm>
                <a:off x="412291" y="3685576"/>
                <a:ext cx="103419" cy="107379"/>
              </a:xfrm>
              <a:custGeom>
                <a:avLst/>
                <a:gdLst>
                  <a:gd name="T0" fmla="+- 0 10801 59"/>
                  <a:gd name="T1" fmla="*/ T0 w 21484"/>
                  <a:gd name="T2" fmla="+- 0 10799 41"/>
                  <a:gd name="T3" fmla="*/ 10799 h 21516"/>
                  <a:gd name="T4" fmla="+- 0 10801 59"/>
                  <a:gd name="T5" fmla="*/ T4 w 21484"/>
                  <a:gd name="T6" fmla="+- 0 10799 41"/>
                  <a:gd name="T7" fmla="*/ 10799 h 21516"/>
                  <a:gd name="T8" fmla="+- 0 10801 59"/>
                  <a:gd name="T9" fmla="*/ T8 w 21484"/>
                  <a:gd name="T10" fmla="+- 0 10799 41"/>
                  <a:gd name="T11" fmla="*/ 10799 h 21516"/>
                  <a:gd name="T12" fmla="+- 0 10801 59"/>
                  <a:gd name="T13" fmla="*/ T12 w 21484"/>
                  <a:gd name="T14" fmla="+- 0 10799 41"/>
                  <a:gd name="T15" fmla="*/ 10799 h 2151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484" h="21516">
                    <a:moveTo>
                      <a:pt x="17511" y="14987"/>
                    </a:moveTo>
                    <a:cubicBezTo>
                      <a:pt x="17287" y="15384"/>
                      <a:pt x="17032" y="15740"/>
                      <a:pt x="16731" y="16049"/>
                    </a:cubicBezTo>
                    <a:cubicBezTo>
                      <a:pt x="15340" y="14692"/>
                      <a:pt x="13947" y="13205"/>
                      <a:pt x="12559" y="11675"/>
                    </a:cubicBezTo>
                    <a:cubicBezTo>
                      <a:pt x="12912" y="11521"/>
                      <a:pt x="13287" y="11362"/>
                      <a:pt x="13689" y="11198"/>
                    </a:cubicBezTo>
                    <a:cubicBezTo>
                      <a:pt x="14092" y="11034"/>
                      <a:pt x="14494" y="10927"/>
                      <a:pt x="14895" y="10861"/>
                    </a:cubicBezTo>
                    <a:cubicBezTo>
                      <a:pt x="15308" y="10801"/>
                      <a:pt x="15715" y="10819"/>
                      <a:pt x="16122" y="10913"/>
                    </a:cubicBezTo>
                    <a:cubicBezTo>
                      <a:pt x="16527" y="11011"/>
                      <a:pt x="16909" y="11222"/>
                      <a:pt x="17262" y="11554"/>
                    </a:cubicBezTo>
                    <a:cubicBezTo>
                      <a:pt x="17612" y="11890"/>
                      <a:pt x="17835" y="12244"/>
                      <a:pt x="17923" y="12620"/>
                    </a:cubicBezTo>
                    <a:cubicBezTo>
                      <a:pt x="18020" y="13004"/>
                      <a:pt x="18025" y="13392"/>
                      <a:pt x="17958" y="13789"/>
                    </a:cubicBezTo>
                    <a:cubicBezTo>
                      <a:pt x="17883" y="14187"/>
                      <a:pt x="17738" y="14585"/>
                      <a:pt x="17511" y="14987"/>
                    </a:cubicBezTo>
                    <a:moveTo>
                      <a:pt x="5799" y="10193"/>
                    </a:moveTo>
                    <a:cubicBezTo>
                      <a:pt x="5096" y="10221"/>
                      <a:pt x="4482" y="9996"/>
                      <a:pt x="3946" y="9496"/>
                    </a:cubicBezTo>
                    <a:cubicBezTo>
                      <a:pt x="3717" y="9285"/>
                      <a:pt x="3558" y="9028"/>
                      <a:pt x="3461" y="8724"/>
                    </a:cubicBezTo>
                    <a:cubicBezTo>
                      <a:pt x="3359" y="8420"/>
                      <a:pt x="3326" y="8088"/>
                      <a:pt x="3366" y="7723"/>
                    </a:cubicBezTo>
                    <a:cubicBezTo>
                      <a:pt x="3397" y="7363"/>
                      <a:pt x="3509" y="6989"/>
                      <a:pt x="3703" y="6610"/>
                    </a:cubicBezTo>
                    <a:cubicBezTo>
                      <a:pt x="3889" y="6231"/>
                      <a:pt x="4160" y="5852"/>
                      <a:pt x="4510" y="5487"/>
                    </a:cubicBezTo>
                    <a:cubicBezTo>
                      <a:pt x="5768" y="6694"/>
                      <a:pt x="7022" y="8018"/>
                      <a:pt x="8282" y="9388"/>
                    </a:cubicBezTo>
                    <a:cubicBezTo>
                      <a:pt x="7330" y="9893"/>
                      <a:pt x="6501" y="10164"/>
                      <a:pt x="5799" y="10193"/>
                    </a:cubicBezTo>
                    <a:moveTo>
                      <a:pt x="19678" y="8570"/>
                    </a:moveTo>
                    <a:cubicBezTo>
                      <a:pt x="18868" y="7915"/>
                      <a:pt x="18055" y="7470"/>
                      <a:pt x="17235" y="7250"/>
                    </a:cubicBezTo>
                    <a:cubicBezTo>
                      <a:pt x="16421" y="7031"/>
                      <a:pt x="15603" y="6942"/>
                      <a:pt x="14779" y="6998"/>
                    </a:cubicBezTo>
                    <a:cubicBezTo>
                      <a:pt x="13964" y="7059"/>
                      <a:pt x="13130" y="7236"/>
                      <a:pt x="12296" y="7545"/>
                    </a:cubicBezTo>
                    <a:cubicBezTo>
                      <a:pt x="11462" y="7859"/>
                      <a:pt x="10625" y="8200"/>
                      <a:pt x="9782" y="8593"/>
                    </a:cubicBezTo>
                    <a:cubicBezTo>
                      <a:pt x="8448" y="7115"/>
                      <a:pt x="7114" y="5658"/>
                      <a:pt x="5778" y="4299"/>
                    </a:cubicBezTo>
                    <a:cubicBezTo>
                      <a:pt x="6382" y="3775"/>
                      <a:pt x="6963" y="3509"/>
                      <a:pt x="7526" y="3490"/>
                    </a:cubicBezTo>
                    <a:cubicBezTo>
                      <a:pt x="8088" y="3467"/>
                      <a:pt x="8631" y="3523"/>
                      <a:pt x="9145" y="3649"/>
                    </a:cubicBezTo>
                    <a:cubicBezTo>
                      <a:pt x="9669" y="3775"/>
                      <a:pt x="10149" y="3883"/>
                      <a:pt x="10590" y="3967"/>
                    </a:cubicBezTo>
                    <a:cubicBezTo>
                      <a:pt x="11038" y="4051"/>
                      <a:pt x="11424" y="3958"/>
                      <a:pt x="11765" y="3682"/>
                    </a:cubicBezTo>
                    <a:cubicBezTo>
                      <a:pt x="12123" y="3382"/>
                      <a:pt x="12321" y="2994"/>
                      <a:pt x="12351" y="2526"/>
                    </a:cubicBezTo>
                    <a:cubicBezTo>
                      <a:pt x="12376" y="2054"/>
                      <a:pt x="12189" y="1596"/>
                      <a:pt x="11782" y="1147"/>
                    </a:cubicBezTo>
                    <a:cubicBezTo>
                      <a:pt x="11258" y="569"/>
                      <a:pt x="10630" y="216"/>
                      <a:pt x="9872" y="85"/>
                    </a:cubicBezTo>
                    <a:cubicBezTo>
                      <a:pt x="9126" y="-41"/>
                      <a:pt x="8358" y="-30"/>
                      <a:pt x="7564" y="136"/>
                    </a:cubicBezTo>
                    <a:cubicBezTo>
                      <a:pt x="6780" y="309"/>
                      <a:pt x="6032" y="595"/>
                      <a:pt x="5324" y="997"/>
                    </a:cubicBezTo>
                    <a:cubicBezTo>
                      <a:pt x="4617" y="1399"/>
                      <a:pt x="4048" y="1811"/>
                      <a:pt x="3626" y="2213"/>
                    </a:cubicBezTo>
                    <a:cubicBezTo>
                      <a:pt x="3464" y="2066"/>
                      <a:pt x="3302" y="1918"/>
                      <a:pt x="3141" y="1773"/>
                    </a:cubicBezTo>
                    <a:cubicBezTo>
                      <a:pt x="2963" y="1614"/>
                      <a:pt x="2739" y="1530"/>
                      <a:pt x="2471" y="1535"/>
                    </a:cubicBezTo>
                    <a:cubicBezTo>
                      <a:pt x="2200" y="1535"/>
                      <a:pt x="1977" y="1647"/>
                      <a:pt x="1793" y="1853"/>
                    </a:cubicBezTo>
                    <a:cubicBezTo>
                      <a:pt x="1615" y="2054"/>
                      <a:pt x="1530" y="2288"/>
                      <a:pt x="1565" y="2536"/>
                    </a:cubicBezTo>
                    <a:cubicBezTo>
                      <a:pt x="1589" y="2793"/>
                      <a:pt x="1696" y="2989"/>
                      <a:pt x="1880" y="3139"/>
                    </a:cubicBezTo>
                    <a:cubicBezTo>
                      <a:pt x="2044" y="3270"/>
                      <a:pt x="2203" y="3401"/>
                      <a:pt x="2364" y="3537"/>
                    </a:cubicBezTo>
                    <a:cubicBezTo>
                      <a:pt x="1731" y="4276"/>
                      <a:pt x="1207" y="5094"/>
                      <a:pt x="795" y="5957"/>
                    </a:cubicBezTo>
                    <a:cubicBezTo>
                      <a:pt x="378" y="6820"/>
                      <a:pt x="130" y="7676"/>
                      <a:pt x="37" y="8509"/>
                    </a:cubicBezTo>
                    <a:cubicBezTo>
                      <a:pt x="-59" y="9346"/>
                      <a:pt x="33" y="10113"/>
                      <a:pt x="298" y="10824"/>
                    </a:cubicBezTo>
                    <a:cubicBezTo>
                      <a:pt x="566" y="11540"/>
                      <a:pt x="1056" y="12148"/>
                      <a:pt x="1774" y="12723"/>
                    </a:cubicBezTo>
                    <a:cubicBezTo>
                      <a:pt x="2942" y="13658"/>
                      <a:pt x="4321" y="14056"/>
                      <a:pt x="5915" y="13967"/>
                    </a:cubicBezTo>
                    <a:cubicBezTo>
                      <a:pt x="7507" y="13874"/>
                      <a:pt x="9223" y="13415"/>
                      <a:pt x="11064" y="12461"/>
                    </a:cubicBezTo>
                    <a:cubicBezTo>
                      <a:pt x="12532" y="14093"/>
                      <a:pt x="14002" y="15716"/>
                      <a:pt x="15470" y="17223"/>
                    </a:cubicBezTo>
                    <a:cubicBezTo>
                      <a:pt x="14849" y="17728"/>
                      <a:pt x="14305" y="18018"/>
                      <a:pt x="13826" y="18111"/>
                    </a:cubicBezTo>
                    <a:cubicBezTo>
                      <a:pt x="13344" y="18210"/>
                      <a:pt x="12917" y="18200"/>
                      <a:pt x="12530" y="18088"/>
                    </a:cubicBezTo>
                    <a:cubicBezTo>
                      <a:pt x="12142" y="17971"/>
                      <a:pt x="11782" y="17803"/>
                      <a:pt x="11455" y="17587"/>
                    </a:cubicBezTo>
                    <a:cubicBezTo>
                      <a:pt x="11125" y="17368"/>
                      <a:pt x="10799" y="17181"/>
                      <a:pt x="10474" y="17026"/>
                    </a:cubicBezTo>
                    <a:cubicBezTo>
                      <a:pt x="10154" y="16872"/>
                      <a:pt x="9823" y="16788"/>
                      <a:pt x="9486" y="16783"/>
                    </a:cubicBezTo>
                    <a:cubicBezTo>
                      <a:pt x="9145" y="16778"/>
                      <a:pt x="8785" y="16937"/>
                      <a:pt x="8388" y="17265"/>
                    </a:cubicBezTo>
                    <a:cubicBezTo>
                      <a:pt x="7981" y="17606"/>
                      <a:pt x="7777" y="18004"/>
                      <a:pt x="7777" y="18453"/>
                    </a:cubicBezTo>
                    <a:cubicBezTo>
                      <a:pt x="7777" y="18897"/>
                      <a:pt x="7991" y="19351"/>
                      <a:pt x="8408" y="19809"/>
                    </a:cubicBezTo>
                    <a:cubicBezTo>
                      <a:pt x="8830" y="20268"/>
                      <a:pt x="9379" y="20651"/>
                      <a:pt x="10042" y="20955"/>
                    </a:cubicBezTo>
                    <a:cubicBezTo>
                      <a:pt x="10708" y="21259"/>
                      <a:pt x="11455" y="21451"/>
                      <a:pt x="12279" y="21502"/>
                    </a:cubicBezTo>
                    <a:cubicBezTo>
                      <a:pt x="13103" y="21559"/>
                      <a:pt x="13970" y="21437"/>
                      <a:pt x="14886" y="21109"/>
                    </a:cubicBezTo>
                    <a:cubicBezTo>
                      <a:pt x="15807" y="20787"/>
                      <a:pt x="16721" y="20202"/>
                      <a:pt x="17617" y="19332"/>
                    </a:cubicBezTo>
                    <a:cubicBezTo>
                      <a:pt x="18051" y="19739"/>
                      <a:pt x="18489" y="20127"/>
                      <a:pt x="18921" y="20501"/>
                    </a:cubicBezTo>
                    <a:cubicBezTo>
                      <a:pt x="19107" y="20656"/>
                      <a:pt x="19328" y="20731"/>
                      <a:pt x="19601" y="20712"/>
                    </a:cubicBezTo>
                    <a:cubicBezTo>
                      <a:pt x="19861" y="20703"/>
                      <a:pt x="20090" y="20586"/>
                      <a:pt x="20269" y="20375"/>
                    </a:cubicBezTo>
                    <a:cubicBezTo>
                      <a:pt x="20455" y="20160"/>
                      <a:pt x="20532" y="19921"/>
                      <a:pt x="20503" y="19674"/>
                    </a:cubicBezTo>
                    <a:cubicBezTo>
                      <a:pt x="20477" y="19421"/>
                      <a:pt x="20371" y="19229"/>
                      <a:pt x="20192" y="19089"/>
                    </a:cubicBezTo>
                    <a:cubicBezTo>
                      <a:pt x="19755" y="18752"/>
                      <a:pt x="19321" y="18397"/>
                      <a:pt x="18884" y="18022"/>
                    </a:cubicBezTo>
                    <a:cubicBezTo>
                      <a:pt x="19626" y="17143"/>
                      <a:pt x="20221" y="16217"/>
                      <a:pt x="20664" y="15300"/>
                    </a:cubicBezTo>
                    <a:cubicBezTo>
                      <a:pt x="21103" y="14379"/>
                      <a:pt x="21367" y="13490"/>
                      <a:pt x="21453" y="12667"/>
                    </a:cubicBezTo>
                    <a:cubicBezTo>
                      <a:pt x="21540" y="11839"/>
                      <a:pt x="21439" y="11091"/>
                      <a:pt x="21159" y="10412"/>
                    </a:cubicBezTo>
                    <a:cubicBezTo>
                      <a:pt x="20880" y="9725"/>
                      <a:pt x="20386" y="9135"/>
                      <a:pt x="19678" y="857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174" name="AutoShape 54"/>
              <p:cNvSpPr>
                <a:spLocks/>
              </p:cNvSpPr>
              <p:nvPr/>
            </p:nvSpPr>
            <p:spPr bwMode="auto">
              <a:xfrm>
                <a:off x="399852" y="3817181"/>
                <a:ext cx="58255" cy="60891"/>
              </a:xfrm>
              <a:custGeom>
                <a:avLst/>
                <a:gdLst>
                  <a:gd name="T0" fmla="+- 0 10791 197"/>
                  <a:gd name="T1" fmla="*/ T0 w 21188"/>
                  <a:gd name="T2" fmla="+- 0 10794 193"/>
                  <a:gd name="T3" fmla="*/ 10794 h 21203"/>
                  <a:gd name="T4" fmla="+- 0 10791 197"/>
                  <a:gd name="T5" fmla="*/ T4 w 21188"/>
                  <a:gd name="T6" fmla="+- 0 10794 193"/>
                  <a:gd name="T7" fmla="*/ 10794 h 21203"/>
                  <a:gd name="T8" fmla="+- 0 10791 197"/>
                  <a:gd name="T9" fmla="*/ T8 w 21188"/>
                  <a:gd name="T10" fmla="+- 0 10794 193"/>
                  <a:gd name="T11" fmla="*/ 10794 h 21203"/>
                  <a:gd name="T12" fmla="+- 0 10791 197"/>
                  <a:gd name="T13" fmla="*/ T12 w 21188"/>
                  <a:gd name="T14" fmla="+- 0 10794 193"/>
                  <a:gd name="T15" fmla="*/ 10794 h 2120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88" h="21203">
                    <a:moveTo>
                      <a:pt x="17615" y="468"/>
                    </a:moveTo>
                    <a:lnTo>
                      <a:pt x="17606" y="468"/>
                    </a:lnTo>
                    <a:cubicBezTo>
                      <a:pt x="14870" y="2476"/>
                      <a:pt x="12200" y="4590"/>
                      <a:pt x="9727" y="6958"/>
                    </a:cubicBezTo>
                    <a:cubicBezTo>
                      <a:pt x="7348" y="9227"/>
                      <a:pt x="5200" y="11619"/>
                      <a:pt x="3329" y="14060"/>
                    </a:cubicBezTo>
                    <a:lnTo>
                      <a:pt x="341" y="17962"/>
                    </a:lnTo>
                    <a:lnTo>
                      <a:pt x="350" y="17970"/>
                    </a:lnTo>
                    <a:cubicBezTo>
                      <a:pt x="-197" y="18786"/>
                      <a:pt x="-106" y="19880"/>
                      <a:pt x="638" y="20590"/>
                    </a:cubicBezTo>
                    <a:cubicBezTo>
                      <a:pt x="1491" y="21407"/>
                      <a:pt x="2889" y="21407"/>
                      <a:pt x="3746" y="20590"/>
                    </a:cubicBezTo>
                    <a:cubicBezTo>
                      <a:pt x="3877" y="20460"/>
                      <a:pt x="3984" y="20321"/>
                      <a:pt x="4069" y="20174"/>
                    </a:cubicBezTo>
                    <a:lnTo>
                      <a:pt x="6867" y="16517"/>
                    </a:lnTo>
                    <a:cubicBezTo>
                      <a:pt x="8601" y="14255"/>
                      <a:pt x="10606" y="12027"/>
                      <a:pt x="12824" y="9913"/>
                    </a:cubicBezTo>
                    <a:cubicBezTo>
                      <a:pt x="15281" y="7570"/>
                      <a:pt x="17557" y="5758"/>
                      <a:pt x="20329" y="3749"/>
                    </a:cubicBezTo>
                    <a:lnTo>
                      <a:pt x="20321" y="3741"/>
                    </a:lnTo>
                    <a:cubicBezTo>
                      <a:pt x="20400" y="3684"/>
                      <a:pt x="20473" y="3635"/>
                      <a:pt x="20543" y="3570"/>
                    </a:cubicBezTo>
                    <a:cubicBezTo>
                      <a:pt x="21402" y="2753"/>
                      <a:pt x="21402" y="1427"/>
                      <a:pt x="20543" y="606"/>
                    </a:cubicBezTo>
                    <a:cubicBezTo>
                      <a:pt x="19742" y="-161"/>
                      <a:pt x="18472" y="-193"/>
                      <a:pt x="17615" y="46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endParaRPr>
              </a:p>
            </p:txBody>
          </p:sp>
          <p:sp>
            <p:nvSpPr>
              <p:cNvPr id="175" name="AutoShape 55"/>
              <p:cNvSpPr>
                <a:spLocks/>
              </p:cNvSpPr>
              <p:nvPr/>
            </p:nvSpPr>
            <p:spPr bwMode="auto">
              <a:xfrm>
                <a:off x="460073" y="3613552"/>
                <a:ext cx="58909" cy="61546"/>
              </a:xfrm>
              <a:custGeom>
                <a:avLst/>
                <a:gdLst>
                  <a:gd name="T0" fmla="+- 0 10803 213"/>
                  <a:gd name="T1" fmla="*/ T0 w 21180"/>
                  <a:gd name="T2" fmla="+- 0 10801 203"/>
                  <a:gd name="T3" fmla="*/ 10801 h 21196"/>
                  <a:gd name="T4" fmla="+- 0 10803 213"/>
                  <a:gd name="T5" fmla="*/ T4 w 21180"/>
                  <a:gd name="T6" fmla="+- 0 10801 203"/>
                  <a:gd name="T7" fmla="*/ 10801 h 21196"/>
                  <a:gd name="T8" fmla="+- 0 10803 213"/>
                  <a:gd name="T9" fmla="*/ T8 w 21180"/>
                  <a:gd name="T10" fmla="+- 0 10801 203"/>
                  <a:gd name="T11" fmla="*/ 10801 h 21196"/>
                  <a:gd name="T12" fmla="+- 0 10803 213"/>
                  <a:gd name="T13" fmla="*/ T12 w 21180"/>
                  <a:gd name="T14" fmla="+- 0 10801 203"/>
                  <a:gd name="T15" fmla="*/ 10801 h 2119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80" h="21196">
                    <a:moveTo>
                      <a:pt x="8372" y="11356"/>
                    </a:moveTo>
                    <a:cubicBezTo>
                      <a:pt x="6122" y="13508"/>
                      <a:pt x="3675" y="15444"/>
                      <a:pt x="1144" y="17292"/>
                    </a:cubicBezTo>
                    <a:cubicBezTo>
                      <a:pt x="963" y="17388"/>
                      <a:pt x="786" y="17493"/>
                      <a:pt x="637" y="17645"/>
                    </a:cubicBezTo>
                    <a:cubicBezTo>
                      <a:pt x="-213" y="18457"/>
                      <a:pt x="-213" y="19774"/>
                      <a:pt x="637" y="20585"/>
                    </a:cubicBezTo>
                    <a:cubicBezTo>
                      <a:pt x="1464" y="21380"/>
                      <a:pt x="2796" y="21397"/>
                      <a:pt x="3652" y="20641"/>
                    </a:cubicBezTo>
                    <a:lnTo>
                      <a:pt x="3665" y="20649"/>
                    </a:lnTo>
                    <a:cubicBezTo>
                      <a:pt x="6364" y="18673"/>
                      <a:pt x="8988" y="16581"/>
                      <a:pt x="11419" y="14263"/>
                    </a:cubicBezTo>
                    <a:cubicBezTo>
                      <a:pt x="13759" y="12030"/>
                      <a:pt x="15873" y="9685"/>
                      <a:pt x="17715" y="7283"/>
                    </a:cubicBezTo>
                    <a:lnTo>
                      <a:pt x="20663" y="3427"/>
                    </a:lnTo>
                    <a:lnTo>
                      <a:pt x="20654" y="3419"/>
                    </a:lnTo>
                    <a:cubicBezTo>
                      <a:pt x="21386" y="2600"/>
                      <a:pt x="21357" y="1379"/>
                      <a:pt x="20541" y="608"/>
                    </a:cubicBezTo>
                    <a:cubicBezTo>
                      <a:pt x="19697" y="-203"/>
                      <a:pt x="18323" y="-203"/>
                      <a:pt x="17468" y="608"/>
                    </a:cubicBezTo>
                    <a:cubicBezTo>
                      <a:pt x="17313" y="760"/>
                      <a:pt x="17197" y="937"/>
                      <a:pt x="17094" y="1114"/>
                    </a:cubicBezTo>
                    <a:lnTo>
                      <a:pt x="14228" y="4857"/>
                    </a:lnTo>
                    <a:cubicBezTo>
                      <a:pt x="12526" y="7090"/>
                      <a:pt x="10552" y="9275"/>
                      <a:pt x="8372" y="1135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92" name="Rectangle 35"/>
          <p:cNvSpPr/>
          <p:nvPr/>
        </p:nvSpPr>
        <p:spPr bwMode="auto">
          <a:xfrm>
            <a:off x="1559617" y="3674678"/>
            <a:ext cx="72000" cy="9151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up 5"/>
          <p:cNvGrpSpPr/>
          <p:nvPr/>
        </p:nvGrpSpPr>
        <p:grpSpPr>
          <a:xfrm>
            <a:off x="1628774" y="3674678"/>
            <a:ext cx="10245412" cy="915124"/>
            <a:chOff x="937328" y="3674678"/>
            <a:chExt cx="10893316" cy="915124"/>
          </a:xfrm>
        </p:grpSpPr>
        <p:sp>
          <p:nvSpPr>
            <p:cNvPr id="188" name="Rectangle 21"/>
            <p:cNvSpPr/>
            <p:nvPr/>
          </p:nvSpPr>
          <p:spPr bwMode="auto">
            <a:xfrm>
              <a:off x="937328" y="3674678"/>
              <a:ext cx="5464285" cy="91512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9" name="Rectangle 10"/>
            <p:cNvSpPr/>
            <p:nvPr/>
          </p:nvSpPr>
          <p:spPr bwMode="auto">
            <a:xfrm>
              <a:off x="6331106" y="3674678"/>
              <a:ext cx="1022350" cy="91512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0" name="Rectangle 15"/>
            <p:cNvSpPr/>
            <p:nvPr/>
          </p:nvSpPr>
          <p:spPr bwMode="auto">
            <a:xfrm>
              <a:off x="7388709" y="3674678"/>
              <a:ext cx="444193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2400" b="1" i="1" dirty="0">
                  <a:solidFill>
                    <a:schemeClr val="bg1">
                      <a:lumMod val="50000"/>
                    </a:schemeClr>
                  </a:solidFill>
                  <a:latin typeface="Source Sans Pro Light" pitchFamily="34" charset="0"/>
                </a:rPr>
                <a:t>22 Örme Konfeksiyon Üreticisi </a:t>
              </a:r>
              <a:endParaRPr lang="ms-MY" sz="2400" b="1" i="1" dirty="0">
                <a:solidFill>
                  <a:schemeClr val="bg1">
                    <a:lumMod val="50000"/>
                  </a:schemeClr>
                </a:solidFill>
                <a:latin typeface="Source Sans Pro Light" pitchFamily="34" charset="0"/>
              </a:endParaRPr>
            </a:p>
          </p:txBody>
        </p:sp>
        <p:sp>
          <p:nvSpPr>
            <p:cNvPr id="191" name="TextBox 24"/>
            <p:cNvSpPr txBox="1"/>
            <p:nvPr/>
          </p:nvSpPr>
          <p:spPr bwMode="auto">
            <a:xfrm>
              <a:off x="1667704" y="3950175"/>
              <a:ext cx="4359335" cy="41324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tr-TR" sz="2400" dirty="0">
                  <a:solidFill>
                    <a:schemeClr val="bg1">
                      <a:lumMod val="50000"/>
                    </a:schemeClr>
                  </a:solidFill>
                  <a:latin typeface="Source Sans Pro Light" pitchFamily="34" charset="0"/>
                  <a:ea typeface="Open Sans" pitchFamily="34" charset="0"/>
                  <a:cs typeface="Open Sans" pitchFamily="34" charset="0"/>
                </a:rPr>
                <a:t>Kümede </a:t>
              </a:r>
              <a:r>
                <a:rPr lang="en-US" sz="2400" dirty="0" err="1">
                  <a:solidFill>
                    <a:schemeClr val="bg1">
                      <a:lumMod val="50000"/>
                    </a:schemeClr>
                  </a:solidFill>
                  <a:latin typeface="Source Sans Pro Light" pitchFamily="34" charset="0"/>
                  <a:ea typeface="Open Sans" pitchFamily="34" charset="0"/>
                  <a:cs typeface="Open Sans" pitchFamily="34" charset="0"/>
                </a:rPr>
                <a:t>Yer</a:t>
              </a:r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latin typeface="Source Sans Pro Light" pitchFamily="34" charset="0"/>
                  <a:ea typeface="Open Sans" pitchFamily="34" charset="0"/>
                  <a:cs typeface="Open Sans" pitchFamily="34" charset="0"/>
                </a:rPr>
                <a:t> Alan Firma </a:t>
              </a:r>
              <a:r>
                <a:rPr lang="en-US" sz="2400" dirty="0" err="1">
                  <a:solidFill>
                    <a:schemeClr val="bg1">
                      <a:lumMod val="50000"/>
                    </a:schemeClr>
                  </a:solidFill>
                  <a:latin typeface="Source Sans Pro Light" pitchFamily="34" charset="0"/>
                  <a:ea typeface="Open Sans" pitchFamily="34" charset="0"/>
                  <a:cs typeface="Open Sans" pitchFamily="34" charset="0"/>
                </a:rPr>
                <a:t>Sayısı</a:t>
              </a:r>
              <a:endParaRPr lang="en-US" sz="2400" dirty="0">
                <a:solidFill>
                  <a:schemeClr val="bg1">
                    <a:lumMod val="50000"/>
                  </a:schemeClr>
                </a:solidFill>
                <a:latin typeface="Source Sans Pro Light" pitchFamily="34" charset="0"/>
                <a:ea typeface="Open Sans" pitchFamily="34" charset="0"/>
                <a:cs typeface="Open Sans" pitchFamily="34" charset="0"/>
              </a:endParaRPr>
            </a:p>
          </p:txBody>
        </p:sp>
        <p:grpSp>
          <p:nvGrpSpPr>
            <p:cNvPr id="183" name="Grup 182"/>
            <p:cNvGrpSpPr/>
            <p:nvPr/>
          </p:nvGrpSpPr>
          <p:grpSpPr>
            <a:xfrm>
              <a:off x="6450035" y="3846376"/>
              <a:ext cx="777830" cy="530365"/>
              <a:chOff x="5056263" y="5033908"/>
              <a:chExt cx="486242" cy="370393"/>
            </a:xfrm>
          </p:grpSpPr>
          <p:sp>
            <p:nvSpPr>
              <p:cNvPr id="184" name="Oval 35"/>
              <p:cNvSpPr>
                <a:spLocks noChangeArrowheads="1"/>
              </p:cNvSpPr>
              <p:nvPr/>
            </p:nvSpPr>
            <p:spPr bwMode="auto">
              <a:xfrm>
                <a:off x="5240569" y="5292587"/>
                <a:ext cx="111126" cy="11171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185" name="Freeform 36"/>
              <p:cNvSpPr>
                <a:spLocks/>
              </p:cNvSpPr>
              <p:nvPr/>
            </p:nvSpPr>
            <p:spPr bwMode="auto">
              <a:xfrm>
                <a:off x="5162510" y="5189007"/>
                <a:ext cx="272664" cy="113884"/>
              </a:xfrm>
              <a:custGeom>
                <a:avLst/>
                <a:gdLst>
                  <a:gd name="T0" fmla="*/ 105 w 213"/>
                  <a:gd name="T1" fmla="*/ 31 h 89"/>
                  <a:gd name="T2" fmla="*/ 191 w 213"/>
                  <a:gd name="T3" fmla="*/ 89 h 89"/>
                  <a:gd name="T4" fmla="*/ 213 w 213"/>
                  <a:gd name="T5" fmla="*/ 64 h 89"/>
                  <a:gd name="T6" fmla="*/ 105 w 213"/>
                  <a:gd name="T7" fmla="*/ 0 h 89"/>
                  <a:gd name="T8" fmla="*/ 0 w 213"/>
                  <a:gd name="T9" fmla="*/ 58 h 89"/>
                  <a:gd name="T10" fmla="*/ 21 w 213"/>
                  <a:gd name="T11" fmla="*/ 82 h 89"/>
                  <a:gd name="T12" fmla="*/ 105 w 213"/>
                  <a:gd name="T13" fmla="*/ 31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3" h="89">
                    <a:moveTo>
                      <a:pt x="105" y="31"/>
                    </a:moveTo>
                    <a:cubicBezTo>
                      <a:pt x="144" y="31"/>
                      <a:pt x="177" y="54"/>
                      <a:pt x="191" y="89"/>
                    </a:cubicBezTo>
                    <a:cubicBezTo>
                      <a:pt x="213" y="64"/>
                      <a:pt x="213" y="64"/>
                      <a:pt x="213" y="64"/>
                    </a:cubicBezTo>
                    <a:cubicBezTo>
                      <a:pt x="192" y="26"/>
                      <a:pt x="152" y="0"/>
                      <a:pt x="105" y="0"/>
                    </a:cubicBezTo>
                    <a:cubicBezTo>
                      <a:pt x="61" y="0"/>
                      <a:pt x="22" y="23"/>
                      <a:pt x="0" y="58"/>
                    </a:cubicBezTo>
                    <a:cubicBezTo>
                      <a:pt x="21" y="82"/>
                      <a:pt x="21" y="82"/>
                      <a:pt x="21" y="82"/>
                    </a:cubicBezTo>
                    <a:cubicBezTo>
                      <a:pt x="37" y="51"/>
                      <a:pt x="68" y="31"/>
                      <a:pt x="105" y="3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186" name="Freeform 37"/>
              <p:cNvSpPr>
                <a:spLocks/>
              </p:cNvSpPr>
              <p:nvPr/>
            </p:nvSpPr>
            <p:spPr bwMode="auto">
              <a:xfrm>
                <a:off x="5114807" y="5113627"/>
                <a:ext cx="369153" cy="131780"/>
              </a:xfrm>
              <a:custGeom>
                <a:avLst/>
                <a:gdLst>
                  <a:gd name="T0" fmla="*/ 142 w 288"/>
                  <a:gd name="T1" fmla="*/ 34 h 103"/>
                  <a:gd name="T2" fmla="*/ 264 w 288"/>
                  <a:gd name="T3" fmla="*/ 103 h 103"/>
                  <a:gd name="T4" fmla="*/ 288 w 288"/>
                  <a:gd name="T5" fmla="*/ 76 h 103"/>
                  <a:gd name="T6" fmla="*/ 142 w 288"/>
                  <a:gd name="T7" fmla="*/ 0 h 103"/>
                  <a:gd name="T8" fmla="*/ 0 w 288"/>
                  <a:gd name="T9" fmla="*/ 71 h 103"/>
                  <a:gd name="T10" fmla="*/ 23 w 288"/>
                  <a:gd name="T11" fmla="*/ 97 h 103"/>
                  <a:gd name="T12" fmla="*/ 142 w 288"/>
                  <a:gd name="T13" fmla="*/ 34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03">
                    <a:moveTo>
                      <a:pt x="142" y="34"/>
                    </a:moveTo>
                    <a:cubicBezTo>
                      <a:pt x="194" y="34"/>
                      <a:pt x="239" y="62"/>
                      <a:pt x="264" y="103"/>
                    </a:cubicBezTo>
                    <a:cubicBezTo>
                      <a:pt x="288" y="76"/>
                      <a:pt x="288" y="76"/>
                      <a:pt x="288" y="76"/>
                    </a:cubicBezTo>
                    <a:cubicBezTo>
                      <a:pt x="256" y="30"/>
                      <a:pt x="202" y="0"/>
                      <a:pt x="142" y="0"/>
                    </a:cubicBezTo>
                    <a:cubicBezTo>
                      <a:pt x="84" y="0"/>
                      <a:pt x="32" y="28"/>
                      <a:pt x="0" y="71"/>
                    </a:cubicBezTo>
                    <a:cubicBezTo>
                      <a:pt x="23" y="97"/>
                      <a:pt x="23" y="97"/>
                      <a:pt x="23" y="97"/>
                    </a:cubicBezTo>
                    <a:cubicBezTo>
                      <a:pt x="49" y="59"/>
                      <a:pt x="93" y="34"/>
                      <a:pt x="142" y="3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187" name="Freeform 38"/>
              <p:cNvSpPr>
                <a:spLocks/>
              </p:cNvSpPr>
              <p:nvPr/>
            </p:nvSpPr>
            <p:spPr bwMode="auto">
              <a:xfrm>
                <a:off x="5056263" y="5033908"/>
                <a:ext cx="486242" cy="154014"/>
              </a:xfrm>
              <a:custGeom>
                <a:avLst/>
                <a:gdLst>
                  <a:gd name="T0" fmla="*/ 188 w 380"/>
                  <a:gd name="T1" fmla="*/ 36 h 120"/>
                  <a:gd name="T2" fmla="*/ 355 w 380"/>
                  <a:gd name="T3" fmla="*/ 120 h 120"/>
                  <a:gd name="T4" fmla="*/ 380 w 380"/>
                  <a:gd name="T5" fmla="*/ 93 h 120"/>
                  <a:gd name="T6" fmla="*/ 188 w 380"/>
                  <a:gd name="T7" fmla="*/ 0 h 120"/>
                  <a:gd name="T8" fmla="*/ 0 w 380"/>
                  <a:gd name="T9" fmla="*/ 88 h 120"/>
                  <a:gd name="T10" fmla="*/ 25 w 380"/>
                  <a:gd name="T11" fmla="*/ 115 h 120"/>
                  <a:gd name="T12" fmla="*/ 188 w 380"/>
                  <a:gd name="T13" fmla="*/ 36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0" h="120">
                    <a:moveTo>
                      <a:pt x="188" y="36"/>
                    </a:moveTo>
                    <a:cubicBezTo>
                      <a:pt x="256" y="36"/>
                      <a:pt x="317" y="69"/>
                      <a:pt x="355" y="120"/>
                    </a:cubicBezTo>
                    <a:cubicBezTo>
                      <a:pt x="380" y="93"/>
                      <a:pt x="380" y="93"/>
                      <a:pt x="380" y="93"/>
                    </a:cubicBezTo>
                    <a:cubicBezTo>
                      <a:pt x="335" y="36"/>
                      <a:pt x="266" y="0"/>
                      <a:pt x="188" y="0"/>
                    </a:cubicBezTo>
                    <a:cubicBezTo>
                      <a:pt x="113" y="0"/>
                      <a:pt x="45" y="34"/>
                      <a:pt x="0" y="88"/>
                    </a:cubicBezTo>
                    <a:cubicBezTo>
                      <a:pt x="25" y="115"/>
                      <a:pt x="25" y="115"/>
                      <a:pt x="25" y="115"/>
                    </a:cubicBezTo>
                    <a:cubicBezTo>
                      <a:pt x="63" y="67"/>
                      <a:pt x="122" y="36"/>
                      <a:pt x="188" y="3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340" name="Rectangle 36"/>
          <p:cNvSpPr/>
          <p:nvPr/>
        </p:nvSpPr>
        <p:spPr bwMode="auto">
          <a:xfrm>
            <a:off x="11173330" y="2656795"/>
            <a:ext cx="72000" cy="8843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8" name="Grup 7"/>
          <p:cNvGrpSpPr/>
          <p:nvPr/>
        </p:nvGrpSpPr>
        <p:grpSpPr>
          <a:xfrm>
            <a:off x="1485899" y="2656795"/>
            <a:ext cx="9696201" cy="884376"/>
            <a:chOff x="332327" y="2656795"/>
            <a:chExt cx="10893316" cy="884376"/>
          </a:xfrm>
        </p:grpSpPr>
        <p:sp>
          <p:nvSpPr>
            <p:cNvPr id="196" name="Rectangle 19"/>
            <p:cNvSpPr/>
            <p:nvPr/>
          </p:nvSpPr>
          <p:spPr bwMode="auto">
            <a:xfrm>
              <a:off x="5761358" y="2656795"/>
              <a:ext cx="5464285" cy="88437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7" name="Rectangle 9"/>
            <p:cNvSpPr/>
            <p:nvPr/>
          </p:nvSpPr>
          <p:spPr bwMode="auto">
            <a:xfrm>
              <a:off x="4774262" y="2656795"/>
              <a:ext cx="1022350" cy="88437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8" name="Rectangle 14"/>
            <p:cNvSpPr/>
            <p:nvPr/>
          </p:nvSpPr>
          <p:spPr bwMode="auto">
            <a:xfrm>
              <a:off x="332327" y="2755257"/>
              <a:ext cx="4230414" cy="55910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r"/>
              <a:r>
                <a:rPr lang="ms-MY" sz="3600" b="1" i="1" dirty="0">
                  <a:solidFill>
                    <a:schemeClr val="bg1">
                      <a:lumMod val="50000"/>
                    </a:schemeClr>
                  </a:solidFill>
                  <a:latin typeface="Source Sans Pro Light" pitchFamily="34" charset="0"/>
                </a:rPr>
                <a:t>3 Yıl / 2016-2019 </a:t>
              </a:r>
            </a:p>
          </p:txBody>
        </p:sp>
        <p:sp>
          <p:nvSpPr>
            <p:cNvPr id="316" name="TextBox 23"/>
            <p:cNvSpPr txBox="1"/>
            <p:nvPr/>
          </p:nvSpPr>
          <p:spPr bwMode="auto">
            <a:xfrm>
              <a:off x="6049997" y="2835129"/>
              <a:ext cx="3265638" cy="39936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tr-TR" sz="2400" dirty="0">
                  <a:solidFill>
                    <a:schemeClr val="bg1">
                      <a:lumMod val="50000"/>
                    </a:schemeClr>
                  </a:solidFill>
                  <a:latin typeface="Source Sans Pro Light" pitchFamily="34" charset="0"/>
                  <a:ea typeface="Open Sans" pitchFamily="34" charset="0"/>
                  <a:cs typeface="Open Sans" pitchFamily="34" charset="0"/>
                </a:rPr>
                <a:t>Proje Süresi / Dönemi </a:t>
              </a:r>
              <a:endParaRPr lang="en-US" sz="2400" dirty="0">
                <a:solidFill>
                  <a:schemeClr val="bg1">
                    <a:lumMod val="50000"/>
                  </a:schemeClr>
                </a:solidFill>
                <a:latin typeface="Source Sans Pro Light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195" name="Freeform 15"/>
            <p:cNvSpPr>
              <a:spLocks noEditPoints="1"/>
            </p:cNvSpPr>
            <p:nvPr/>
          </p:nvSpPr>
          <p:spPr bwMode="auto">
            <a:xfrm>
              <a:off x="4957915" y="2808156"/>
              <a:ext cx="619790" cy="535239"/>
            </a:xfrm>
            <a:custGeom>
              <a:avLst/>
              <a:gdLst>
                <a:gd name="T0" fmla="*/ 2147483646 w 371"/>
                <a:gd name="T1" fmla="*/ 2147483646 h 370"/>
                <a:gd name="T2" fmla="*/ 2147483646 w 371"/>
                <a:gd name="T3" fmla="*/ 2147483646 h 370"/>
                <a:gd name="T4" fmla="*/ 2147483646 w 371"/>
                <a:gd name="T5" fmla="*/ 2147483646 h 370"/>
                <a:gd name="T6" fmla="*/ 2147483646 w 371"/>
                <a:gd name="T7" fmla="*/ 2147483646 h 370"/>
                <a:gd name="T8" fmla="*/ 2147483646 w 371"/>
                <a:gd name="T9" fmla="*/ 2147483646 h 370"/>
                <a:gd name="T10" fmla="*/ 2147483646 w 371"/>
                <a:gd name="T11" fmla="*/ 2147483646 h 370"/>
                <a:gd name="T12" fmla="*/ 2147483646 w 371"/>
                <a:gd name="T13" fmla="*/ 2147483646 h 370"/>
                <a:gd name="T14" fmla="*/ 2147483646 w 371"/>
                <a:gd name="T15" fmla="*/ 2147483646 h 370"/>
                <a:gd name="T16" fmla="*/ 2147483646 w 371"/>
                <a:gd name="T17" fmla="*/ 2147483646 h 370"/>
                <a:gd name="T18" fmla="*/ 2147483646 w 371"/>
                <a:gd name="T19" fmla="*/ 2147483646 h 370"/>
                <a:gd name="T20" fmla="*/ 2147483646 w 371"/>
                <a:gd name="T21" fmla="*/ 2147483646 h 370"/>
                <a:gd name="T22" fmla="*/ 2147483646 w 371"/>
                <a:gd name="T23" fmla="*/ 2147483646 h 370"/>
                <a:gd name="T24" fmla="*/ 2147483646 w 371"/>
                <a:gd name="T25" fmla="*/ 2147483646 h 370"/>
                <a:gd name="T26" fmla="*/ 2147483646 w 371"/>
                <a:gd name="T27" fmla="*/ 2147483646 h 370"/>
                <a:gd name="T28" fmla="*/ 2147483646 w 371"/>
                <a:gd name="T29" fmla="*/ 2147483646 h 370"/>
                <a:gd name="T30" fmla="*/ 2147483646 w 371"/>
                <a:gd name="T31" fmla="*/ 2147483646 h 370"/>
                <a:gd name="T32" fmla="*/ 2147483646 w 371"/>
                <a:gd name="T33" fmla="*/ 2147483646 h 370"/>
                <a:gd name="T34" fmla="*/ 2147483646 w 371"/>
                <a:gd name="T35" fmla="*/ 2147483646 h 370"/>
                <a:gd name="T36" fmla="*/ 2147483646 w 371"/>
                <a:gd name="T37" fmla="*/ 2147483646 h 370"/>
                <a:gd name="T38" fmla="*/ 2147483646 w 371"/>
                <a:gd name="T39" fmla="*/ 2147483646 h 370"/>
                <a:gd name="T40" fmla="*/ 2147483646 w 371"/>
                <a:gd name="T41" fmla="*/ 2147483646 h 370"/>
                <a:gd name="T42" fmla="*/ 2147483646 w 371"/>
                <a:gd name="T43" fmla="*/ 2147483646 h 370"/>
                <a:gd name="T44" fmla="*/ 2147483646 w 371"/>
                <a:gd name="T45" fmla="*/ 2147483646 h 370"/>
                <a:gd name="T46" fmla="*/ 2147483646 w 371"/>
                <a:gd name="T47" fmla="*/ 2147483646 h 370"/>
                <a:gd name="T48" fmla="*/ 2147483646 w 371"/>
                <a:gd name="T49" fmla="*/ 2147483646 h 370"/>
                <a:gd name="T50" fmla="*/ 2147483646 w 371"/>
                <a:gd name="T51" fmla="*/ 2147483646 h 370"/>
                <a:gd name="T52" fmla="*/ 2147483646 w 371"/>
                <a:gd name="T53" fmla="*/ 2147483646 h 370"/>
                <a:gd name="T54" fmla="*/ 2147483646 w 371"/>
                <a:gd name="T55" fmla="*/ 2147483646 h 370"/>
                <a:gd name="T56" fmla="*/ 2147483646 w 371"/>
                <a:gd name="T57" fmla="*/ 2147483646 h 370"/>
                <a:gd name="T58" fmla="*/ 2147483646 w 371"/>
                <a:gd name="T59" fmla="*/ 2147483646 h 370"/>
                <a:gd name="T60" fmla="*/ 2147483646 w 371"/>
                <a:gd name="T61" fmla="*/ 2147483646 h 370"/>
                <a:gd name="T62" fmla="*/ 2147483646 w 371"/>
                <a:gd name="T63" fmla="*/ 2147483646 h 370"/>
                <a:gd name="T64" fmla="*/ 2147483646 w 371"/>
                <a:gd name="T65" fmla="*/ 2147483646 h 370"/>
                <a:gd name="T66" fmla="*/ 2147483646 w 371"/>
                <a:gd name="T67" fmla="*/ 2147483646 h 370"/>
                <a:gd name="T68" fmla="*/ 2147483646 w 371"/>
                <a:gd name="T69" fmla="*/ 2147483646 h 370"/>
                <a:gd name="T70" fmla="*/ 2147483646 w 371"/>
                <a:gd name="T71" fmla="*/ 2147483646 h 370"/>
                <a:gd name="T72" fmla="*/ 2147483646 w 371"/>
                <a:gd name="T73" fmla="*/ 2147483646 h 370"/>
                <a:gd name="T74" fmla="*/ 2147483646 w 371"/>
                <a:gd name="T75" fmla="*/ 2147483646 h 37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71" h="370">
                  <a:moveTo>
                    <a:pt x="183" y="1"/>
                  </a:moveTo>
                  <a:cubicBezTo>
                    <a:pt x="82" y="2"/>
                    <a:pt x="0" y="86"/>
                    <a:pt x="2" y="187"/>
                  </a:cubicBezTo>
                  <a:cubicBezTo>
                    <a:pt x="3" y="289"/>
                    <a:pt x="87" y="370"/>
                    <a:pt x="188" y="369"/>
                  </a:cubicBezTo>
                  <a:cubicBezTo>
                    <a:pt x="290" y="368"/>
                    <a:pt x="371" y="284"/>
                    <a:pt x="370" y="182"/>
                  </a:cubicBezTo>
                  <a:cubicBezTo>
                    <a:pt x="368" y="81"/>
                    <a:pt x="285" y="0"/>
                    <a:pt x="183" y="1"/>
                  </a:cubicBezTo>
                  <a:close/>
                  <a:moveTo>
                    <a:pt x="184" y="25"/>
                  </a:moveTo>
                  <a:cubicBezTo>
                    <a:pt x="211" y="25"/>
                    <a:pt x="237" y="31"/>
                    <a:pt x="260" y="43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20" y="77"/>
                    <a:pt x="203" y="73"/>
                    <a:pt x="186" y="73"/>
                  </a:cubicBezTo>
                  <a:cubicBezTo>
                    <a:pt x="168" y="73"/>
                    <a:pt x="151" y="77"/>
                    <a:pt x="137" y="84"/>
                  </a:cubicBezTo>
                  <a:cubicBezTo>
                    <a:pt x="112" y="43"/>
                    <a:pt x="112" y="43"/>
                    <a:pt x="112" y="43"/>
                  </a:cubicBezTo>
                  <a:cubicBezTo>
                    <a:pt x="133" y="32"/>
                    <a:pt x="158" y="25"/>
                    <a:pt x="184" y="25"/>
                  </a:cubicBezTo>
                  <a:close/>
                  <a:moveTo>
                    <a:pt x="85" y="234"/>
                  </a:moveTo>
                  <a:cubicBezTo>
                    <a:pt x="44" y="259"/>
                    <a:pt x="44" y="259"/>
                    <a:pt x="44" y="259"/>
                  </a:cubicBezTo>
                  <a:cubicBezTo>
                    <a:pt x="33" y="237"/>
                    <a:pt x="26" y="213"/>
                    <a:pt x="26" y="187"/>
                  </a:cubicBezTo>
                  <a:cubicBezTo>
                    <a:pt x="25" y="160"/>
                    <a:pt x="32" y="134"/>
                    <a:pt x="44" y="111"/>
                  </a:cubicBezTo>
                  <a:cubicBezTo>
                    <a:pt x="85" y="136"/>
                    <a:pt x="85" y="136"/>
                    <a:pt x="85" y="136"/>
                  </a:cubicBezTo>
                  <a:cubicBezTo>
                    <a:pt x="78" y="151"/>
                    <a:pt x="74" y="167"/>
                    <a:pt x="74" y="185"/>
                  </a:cubicBezTo>
                  <a:cubicBezTo>
                    <a:pt x="74" y="203"/>
                    <a:pt x="78" y="219"/>
                    <a:pt x="85" y="234"/>
                  </a:cubicBezTo>
                  <a:close/>
                  <a:moveTo>
                    <a:pt x="188" y="345"/>
                  </a:moveTo>
                  <a:cubicBezTo>
                    <a:pt x="161" y="345"/>
                    <a:pt x="135" y="339"/>
                    <a:pt x="112" y="327"/>
                  </a:cubicBezTo>
                  <a:cubicBezTo>
                    <a:pt x="137" y="286"/>
                    <a:pt x="137" y="286"/>
                    <a:pt x="137" y="286"/>
                  </a:cubicBezTo>
                  <a:cubicBezTo>
                    <a:pt x="151" y="293"/>
                    <a:pt x="168" y="297"/>
                    <a:pt x="186" y="297"/>
                  </a:cubicBezTo>
                  <a:cubicBezTo>
                    <a:pt x="203" y="297"/>
                    <a:pt x="220" y="293"/>
                    <a:pt x="235" y="286"/>
                  </a:cubicBezTo>
                  <a:cubicBezTo>
                    <a:pt x="260" y="327"/>
                    <a:pt x="260" y="327"/>
                    <a:pt x="260" y="327"/>
                  </a:cubicBezTo>
                  <a:cubicBezTo>
                    <a:pt x="238" y="338"/>
                    <a:pt x="214" y="345"/>
                    <a:pt x="188" y="345"/>
                  </a:cubicBezTo>
                  <a:close/>
                  <a:moveTo>
                    <a:pt x="186" y="273"/>
                  </a:moveTo>
                  <a:cubicBezTo>
                    <a:pt x="137" y="273"/>
                    <a:pt x="98" y="233"/>
                    <a:pt x="98" y="185"/>
                  </a:cubicBezTo>
                  <a:cubicBezTo>
                    <a:pt x="98" y="136"/>
                    <a:pt x="137" y="97"/>
                    <a:pt x="186" y="97"/>
                  </a:cubicBezTo>
                  <a:cubicBezTo>
                    <a:pt x="234" y="97"/>
                    <a:pt x="274" y="136"/>
                    <a:pt x="274" y="185"/>
                  </a:cubicBezTo>
                  <a:cubicBezTo>
                    <a:pt x="274" y="233"/>
                    <a:pt x="234" y="273"/>
                    <a:pt x="186" y="273"/>
                  </a:cubicBezTo>
                  <a:close/>
                  <a:moveTo>
                    <a:pt x="286" y="234"/>
                  </a:moveTo>
                  <a:cubicBezTo>
                    <a:pt x="294" y="219"/>
                    <a:pt x="298" y="203"/>
                    <a:pt x="298" y="185"/>
                  </a:cubicBezTo>
                  <a:cubicBezTo>
                    <a:pt x="298" y="167"/>
                    <a:pt x="294" y="151"/>
                    <a:pt x="286" y="136"/>
                  </a:cubicBezTo>
                  <a:cubicBezTo>
                    <a:pt x="328" y="111"/>
                    <a:pt x="328" y="111"/>
                    <a:pt x="328" y="111"/>
                  </a:cubicBezTo>
                  <a:cubicBezTo>
                    <a:pt x="339" y="133"/>
                    <a:pt x="345" y="157"/>
                    <a:pt x="346" y="183"/>
                  </a:cubicBezTo>
                  <a:cubicBezTo>
                    <a:pt x="346" y="210"/>
                    <a:pt x="340" y="236"/>
                    <a:pt x="328" y="259"/>
                  </a:cubicBezTo>
                  <a:lnTo>
                    <a:pt x="286" y="2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348" name="Rectangle 37"/>
          <p:cNvSpPr/>
          <p:nvPr/>
        </p:nvSpPr>
        <p:spPr bwMode="auto">
          <a:xfrm>
            <a:off x="11173330" y="4847748"/>
            <a:ext cx="72000" cy="8934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9" name="Grup 8"/>
          <p:cNvGrpSpPr/>
          <p:nvPr/>
        </p:nvGrpSpPr>
        <p:grpSpPr>
          <a:xfrm>
            <a:off x="1559617" y="4847748"/>
            <a:ext cx="9622484" cy="893446"/>
            <a:chOff x="1031587" y="4847746"/>
            <a:chExt cx="10194056" cy="1022353"/>
          </a:xfrm>
        </p:grpSpPr>
        <p:sp>
          <p:nvSpPr>
            <p:cNvPr id="344" name="Rectangle 20"/>
            <p:cNvSpPr/>
            <p:nvPr/>
          </p:nvSpPr>
          <p:spPr bwMode="auto">
            <a:xfrm>
              <a:off x="5761358" y="4847748"/>
              <a:ext cx="5464285" cy="102235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45" name="Rectangle 11"/>
            <p:cNvSpPr/>
            <p:nvPr/>
          </p:nvSpPr>
          <p:spPr bwMode="auto">
            <a:xfrm>
              <a:off x="4774262" y="4847748"/>
              <a:ext cx="1022350" cy="102235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46" name="Rectangle 16"/>
            <p:cNvSpPr/>
            <p:nvPr/>
          </p:nvSpPr>
          <p:spPr bwMode="auto">
            <a:xfrm>
              <a:off x="1031587" y="4847746"/>
              <a:ext cx="3675689" cy="8980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tr-TR" sz="1500" dirty="0">
                  <a:solidFill>
                    <a:schemeClr val="bg1">
                      <a:lumMod val="50000"/>
                    </a:schemeClr>
                  </a:solidFill>
                  <a:latin typeface="Source Sans Pro Light" pitchFamily="34" charset="0"/>
                </a:rPr>
                <a:t>T</a:t>
              </a:r>
              <a:r>
                <a:rPr lang="ms-MY" sz="1500" dirty="0">
                  <a:solidFill>
                    <a:schemeClr val="bg1">
                      <a:lumMod val="50000"/>
                    </a:schemeClr>
                  </a:solidFill>
                  <a:latin typeface="Source Sans Pro Light" pitchFamily="34" charset="0"/>
                </a:rPr>
                <a:t>asarım ve inovasyon</a:t>
              </a:r>
              <a:r>
                <a:rPr lang="tr-TR" sz="1500" dirty="0">
                  <a:solidFill>
                    <a:schemeClr val="bg1">
                      <a:lumMod val="50000"/>
                    </a:schemeClr>
                  </a:solidFill>
                  <a:latin typeface="Source Sans Pro Light" pitchFamily="34" charset="0"/>
                </a:rPr>
                <a:t>da</a:t>
              </a:r>
              <a:r>
                <a:rPr lang="ms-MY" sz="1500" dirty="0">
                  <a:solidFill>
                    <a:schemeClr val="bg1">
                      <a:lumMod val="50000"/>
                    </a:schemeClr>
                  </a:solidFill>
                  <a:latin typeface="Source Sans Pro Light" pitchFamily="34" charset="0"/>
                </a:rPr>
                <a:t> </a:t>
              </a:r>
              <a:r>
                <a:rPr lang="tr-TR" sz="1500" dirty="0">
                  <a:solidFill>
                    <a:schemeClr val="bg1">
                      <a:lumMod val="50000"/>
                    </a:schemeClr>
                  </a:solidFill>
                  <a:latin typeface="Source Sans Pro Light" pitchFamily="34" charset="0"/>
                </a:rPr>
                <a:t>artı değer katmak ve</a:t>
              </a:r>
              <a:r>
                <a:rPr lang="ms-MY" sz="1500" dirty="0">
                  <a:solidFill>
                    <a:schemeClr val="bg1">
                      <a:lumMod val="50000"/>
                    </a:schemeClr>
                  </a:solidFill>
                  <a:latin typeface="Source Sans Pro Light" pitchFamily="34" charset="0"/>
                </a:rPr>
                <a:t> Büyüyen global markalara yatırım ve ihracat olanaklarını</a:t>
              </a:r>
              <a:r>
                <a:rPr lang="tr-TR" sz="1500" dirty="0">
                  <a:solidFill>
                    <a:schemeClr val="bg1">
                      <a:lumMod val="50000"/>
                    </a:schemeClr>
                  </a:solidFill>
                  <a:latin typeface="Source Sans Pro Light" pitchFamily="34" charset="0"/>
                </a:rPr>
                <a:t> artırmak </a:t>
              </a:r>
              <a:endParaRPr lang="ms-MY" sz="1500" dirty="0">
                <a:solidFill>
                  <a:schemeClr val="bg1">
                    <a:lumMod val="50000"/>
                  </a:schemeClr>
                </a:solidFill>
                <a:latin typeface="Source Sans Pro Light" pitchFamily="34" charset="0"/>
              </a:endParaRPr>
            </a:p>
          </p:txBody>
        </p:sp>
        <p:sp>
          <p:nvSpPr>
            <p:cNvPr id="347" name="TextBox 25"/>
            <p:cNvSpPr txBox="1"/>
            <p:nvPr/>
          </p:nvSpPr>
          <p:spPr bwMode="auto">
            <a:xfrm>
              <a:off x="6149146" y="5070285"/>
              <a:ext cx="2462534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r-TR" sz="2400" dirty="0">
                  <a:solidFill>
                    <a:schemeClr val="bg1">
                      <a:lumMod val="50000"/>
                    </a:schemeClr>
                  </a:solidFill>
                  <a:latin typeface="Source Sans Pro Light" pitchFamily="34" charset="0"/>
                  <a:ea typeface="Open Sans" pitchFamily="34" charset="0"/>
                  <a:cs typeface="Open Sans" pitchFamily="34" charset="0"/>
                </a:rPr>
                <a:t>Kümenin Hedefi </a:t>
              </a:r>
              <a:endParaRPr lang="en-US" sz="2400" dirty="0">
                <a:solidFill>
                  <a:schemeClr val="bg1">
                    <a:lumMod val="50000"/>
                  </a:schemeClr>
                </a:solidFill>
                <a:latin typeface="Source Sans Pro Light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343" name="AutoShape 59"/>
            <p:cNvSpPr>
              <a:spLocks/>
            </p:cNvSpPr>
            <p:nvPr/>
          </p:nvSpPr>
          <p:spPr bwMode="auto">
            <a:xfrm>
              <a:off x="4984930" y="5046630"/>
              <a:ext cx="508971" cy="508973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endParaRPr>
            </a:p>
          </p:txBody>
        </p:sp>
      </p:grpSp>
      <p:sp>
        <p:nvSpPr>
          <p:cNvPr id="350" name="Rectangle 6"/>
          <p:cNvSpPr/>
          <p:nvPr/>
        </p:nvSpPr>
        <p:spPr bwMode="auto">
          <a:xfrm>
            <a:off x="-184946" y="-75015"/>
            <a:ext cx="11568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6000" dirty="0">
                <a:solidFill>
                  <a:schemeClr val="tx2">
                    <a:lumMod val="40000"/>
                    <a:lumOff val="60000"/>
                  </a:schemeClr>
                </a:solidFill>
                <a:latin typeface="Source Sans Pro" pitchFamily="34" charset="0"/>
                <a:ea typeface="Open Sans Light" pitchFamily="34" charset="0"/>
                <a:cs typeface="Open Sans Light" pitchFamily="34" charset="0"/>
              </a:rPr>
              <a:t>02</a:t>
            </a:r>
            <a:endParaRPr lang="en-US" sz="6000" dirty="0">
              <a:solidFill>
                <a:schemeClr val="tx2">
                  <a:lumMod val="40000"/>
                  <a:lumOff val="60000"/>
                </a:schemeClr>
              </a:solidFill>
              <a:latin typeface="Source Sans Pro" pitchFamily="34" charset="0"/>
              <a:ea typeface="Open Sans Light" pitchFamily="34" charset="0"/>
              <a:cs typeface="Open Sans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90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0" animBg="1"/>
      <p:bldP spid="192" grpId="0" animBg="1"/>
      <p:bldP spid="340" grpId="0" animBg="1"/>
      <p:bldP spid="3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1"/>
          <p:cNvGrpSpPr>
            <a:grpSpLocks/>
          </p:cNvGrpSpPr>
          <p:nvPr/>
        </p:nvGrpSpPr>
        <p:grpSpPr bwMode="auto">
          <a:xfrm>
            <a:off x="3575367" y="1994664"/>
            <a:ext cx="4927600" cy="2565400"/>
            <a:chOff x="1981230" y="1352550"/>
            <a:chExt cx="4928241" cy="2565554"/>
          </a:xfrm>
        </p:grpSpPr>
        <p:sp>
          <p:nvSpPr>
            <p:cNvPr id="42" name="Oval 41"/>
            <p:cNvSpPr/>
            <p:nvPr/>
          </p:nvSpPr>
          <p:spPr>
            <a:xfrm>
              <a:off x="2895749" y="2571823"/>
              <a:ext cx="203226" cy="20321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4343737" y="2571823"/>
              <a:ext cx="203226" cy="20321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4343737" y="1428755"/>
              <a:ext cx="203226" cy="20321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5639306" y="2571823"/>
              <a:ext cx="203226" cy="20321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4343737" y="3714892"/>
              <a:ext cx="203226" cy="20321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1981230" y="1428755"/>
              <a:ext cx="203226" cy="20321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6706245" y="1352550"/>
              <a:ext cx="203226" cy="20321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49" name="Straight Connector 48"/>
            <p:cNvCxnSpPr>
              <a:stCxn id="44" idx="3"/>
              <a:endCxn id="42" idx="0"/>
            </p:cNvCxnSpPr>
            <p:nvPr/>
          </p:nvCxnSpPr>
          <p:spPr>
            <a:xfrm rot="5400000">
              <a:off x="3200623" y="1398541"/>
              <a:ext cx="970020" cy="137654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55"/>
            <p:cNvCxnSpPr>
              <a:stCxn id="42" idx="6"/>
              <a:endCxn id="43" idx="2"/>
            </p:cNvCxnSpPr>
            <p:nvPr/>
          </p:nvCxnSpPr>
          <p:spPr>
            <a:xfrm>
              <a:off x="3098975" y="2673429"/>
              <a:ext cx="1244762" cy="1588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7"/>
            <p:cNvCxnSpPr>
              <a:stCxn id="43" idx="6"/>
              <a:endCxn id="45" idx="2"/>
            </p:cNvCxnSpPr>
            <p:nvPr/>
          </p:nvCxnSpPr>
          <p:spPr>
            <a:xfrm>
              <a:off x="4546964" y="2673429"/>
              <a:ext cx="1092342" cy="1588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9"/>
            <p:cNvCxnSpPr>
              <a:stCxn id="45" idx="0"/>
              <a:endCxn id="44" idx="5"/>
            </p:cNvCxnSpPr>
            <p:nvPr/>
          </p:nvCxnSpPr>
          <p:spPr>
            <a:xfrm rot="16200000" flipV="1">
              <a:off x="4643848" y="1474752"/>
              <a:ext cx="970020" cy="1224121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61"/>
            <p:cNvCxnSpPr>
              <a:stCxn id="42" idx="5"/>
              <a:endCxn id="46" idx="1"/>
            </p:cNvCxnSpPr>
            <p:nvPr/>
          </p:nvCxnSpPr>
          <p:spPr>
            <a:xfrm rot="16200000" flipH="1">
              <a:off x="3221264" y="2592417"/>
              <a:ext cx="1000185" cy="1305095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63"/>
            <p:cNvCxnSpPr>
              <a:stCxn id="46" idx="7"/>
              <a:endCxn id="45" idx="3"/>
            </p:cNvCxnSpPr>
            <p:nvPr/>
          </p:nvCxnSpPr>
          <p:spPr>
            <a:xfrm rot="5400000" flipH="1" flipV="1">
              <a:off x="4592249" y="2669421"/>
              <a:ext cx="1000185" cy="1151087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65"/>
            <p:cNvCxnSpPr>
              <a:stCxn id="45" idx="7"/>
              <a:endCxn id="48" idx="3"/>
            </p:cNvCxnSpPr>
            <p:nvPr/>
          </p:nvCxnSpPr>
          <p:spPr>
            <a:xfrm rot="5400000" flipH="1" flipV="1">
              <a:off x="5735400" y="1602565"/>
              <a:ext cx="1076390" cy="922457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73"/>
            <p:cNvCxnSpPr>
              <a:stCxn id="44" idx="2"/>
              <a:endCxn id="47" idx="6"/>
            </p:cNvCxnSpPr>
            <p:nvPr/>
          </p:nvCxnSpPr>
          <p:spPr>
            <a:xfrm rot="10800000">
              <a:off x="2184456" y="1530361"/>
              <a:ext cx="2159281" cy="1588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75"/>
            <p:cNvCxnSpPr>
              <a:stCxn id="43" idx="1"/>
              <a:endCxn id="47" idx="5"/>
            </p:cNvCxnSpPr>
            <p:nvPr/>
          </p:nvCxnSpPr>
          <p:spPr>
            <a:xfrm rot="16200000" flipV="1">
              <a:off x="2764005" y="992089"/>
              <a:ext cx="1000185" cy="2219614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77"/>
            <p:cNvCxnSpPr>
              <a:stCxn id="43" idx="7"/>
              <a:endCxn id="48" idx="2"/>
            </p:cNvCxnSpPr>
            <p:nvPr/>
          </p:nvCxnSpPr>
          <p:spPr>
            <a:xfrm rot="5400000" flipH="1" flipV="1">
              <a:off x="5037605" y="933349"/>
              <a:ext cx="1147832" cy="2189447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1"/>
          <p:cNvGrpSpPr>
            <a:grpSpLocks/>
          </p:cNvGrpSpPr>
          <p:nvPr/>
        </p:nvGrpSpPr>
        <p:grpSpPr bwMode="auto">
          <a:xfrm flipV="1">
            <a:off x="4640984" y="3387306"/>
            <a:ext cx="5262561" cy="2342913"/>
            <a:chOff x="1646225" y="1352550"/>
            <a:chExt cx="5263246" cy="2343054"/>
          </a:xfrm>
        </p:grpSpPr>
        <p:sp>
          <p:nvSpPr>
            <p:cNvPr id="66" name="Oval 65"/>
            <p:cNvSpPr/>
            <p:nvPr/>
          </p:nvSpPr>
          <p:spPr>
            <a:xfrm>
              <a:off x="4343737" y="2571823"/>
              <a:ext cx="203226" cy="20321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4343737" y="1428755"/>
              <a:ext cx="203226" cy="20321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5639306" y="2571823"/>
              <a:ext cx="203226" cy="20321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6706245" y="1352550"/>
              <a:ext cx="203226" cy="20321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72" name="Straight Connector 48"/>
            <p:cNvCxnSpPr>
              <a:stCxn id="67" idx="3"/>
              <a:endCxn id="46" idx="6"/>
            </p:cNvCxnSpPr>
            <p:nvPr/>
          </p:nvCxnSpPr>
          <p:spPr>
            <a:xfrm flipH="1">
              <a:off x="3146203" y="1602207"/>
              <a:ext cx="1227296" cy="1022175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55"/>
            <p:cNvCxnSpPr>
              <a:endCxn id="66" idx="2"/>
            </p:cNvCxnSpPr>
            <p:nvPr/>
          </p:nvCxnSpPr>
          <p:spPr>
            <a:xfrm>
              <a:off x="3098975" y="2673429"/>
              <a:ext cx="1244762" cy="1588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57"/>
            <p:cNvCxnSpPr>
              <a:stCxn id="66" idx="6"/>
              <a:endCxn id="68" idx="2"/>
            </p:cNvCxnSpPr>
            <p:nvPr/>
          </p:nvCxnSpPr>
          <p:spPr>
            <a:xfrm>
              <a:off x="4546964" y="2673429"/>
              <a:ext cx="1092342" cy="1588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59"/>
            <p:cNvCxnSpPr>
              <a:stCxn id="68" idx="0"/>
              <a:endCxn id="67" idx="5"/>
            </p:cNvCxnSpPr>
            <p:nvPr/>
          </p:nvCxnSpPr>
          <p:spPr>
            <a:xfrm rot="16200000" flipV="1">
              <a:off x="4643848" y="1474752"/>
              <a:ext cx="970020" cy="1224121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63"/>
            <p:cNvCxnSpPr>
              <a:stCxn id="45" idx="5"/>
              <a:endCxn id="68" idx="3"/>
            </p:cNvCxnSpPr>
            <p:nvPr/>
          </p:nvCxnSpPr>
          <p:spPr>
            <a:xfrm flipV="1">
              <a:off x="4412010" y="2745275"/>
              <a:ext cx="1257058" cy="950329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65"/>
            <p:cNvCxnSpPr>
              <a:stCxn id="68" idx="7"/>
              <a:endCxn id="71" idx="3"/>
            </p:cNvCxnSpPr>
            <p:nvPr/>
          </p:nvCxnSpPr>
          <p:spPr>
            <a:xfrm rot="5400000" flipH="1" flipV="1">
              <a:off x="5735400" y="1602565"/>
              <a:ext cx="1076390" cy="922457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3"/>
            <p:cNvCxnSpPr>
              <a:stCxn id="67" idx="2"/>
              <a:endCxn id="92" idx="2"/>
            </p:cNvCxnSpPr>
            <p:nvPr/>
          </p:nvCxnSpPr>
          <p:spPr>
            <a:xfrm flipH="1" flipV="1">
              <a:off x="1646225" y="1520596"/>
              <a:ext cx="2697512" cy="9765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77"/>
            <p:cNvCxnSpPr>
              <a:stCxn id="66" idx="7"/>
              <a:endCxn id="71" idx="2"/>
            </p:cNvCxnSpPr>
            <p:nvPr/>
          </p:nvCxnSpPr>
          <p:spPr>
            <a:xfrm rot="5400000" flipH="1" flipV="1">
              <a:off x="5037605" y="933349"/>
              <a:ext cx="1147832" cy="2189447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"/>
          <p:cNvGrpSpPr>
            <a:grpSpLocks/>
          </p:cNvGrpSpPr>
          <p:nvPr/>
        </p:nvGrpSpPr>
        <p:grpSpPr bwMode="auto">
          <a:xfrm>
            <a:off x="7434580" y="1994664"/>
            <a:ext cx="3810000" cy="2392363"/>
            <a:chOff x="3098975" y="1352550"/>
            <a:chExt cx="3810496" cy="2392507"/>
          </a:xfrm>
        </p:grpSpPr>
        <p:sp>
          <p:nvSpPr>
            <p:cNvPr id="112" name="Oval 111"/>
            <p:cNvSpPr/>
            <p:nvPr/>
          </p:nvSpPr>
          <p:spPr>
            <a:xfrm>
              <a:off x="4343737" y="2571823"/>
              <a:ext cx="203226" cy="20321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5639306" y="2571823"/>
              <a:ext cx="203226" cy="20321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6706245" y="1352550"/>
              <a:ext cx="203226" cy="20321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19" name="Straight Connector 55"/>
            <p:cNvCxnSpPr>
              <a:endCxn id="112" idx="2"/>
            </p:cNvCxnSpPr>
            <p:nvPr/>
          </p:nvCxnSpPr>
          <p:spPr>
            <a:xfrm>
              <a:off x="3098975" y="2673429"/>
              <a:ext cx="1244762" cy="1588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57"/>
            <p:cNvCxnSpPr>
              <a:stCxn id="112" idx="6"/>
              <a:endCxn id="114" idx="2"/>
            </p:cNvCxnSpPr>
            <p:nvPr/>
          </p:nvCxnSpPr>
          <p:spPr>
            <a:xfrm>
              <a:off x="4546964" y="2673429"/>
              <a:ext cx="1092342" cy="1588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59"/>
            <p:cNvCxnSpPr>
              <a:stCxn id="114" idx="0"/>
            </p:cNvCxnSpPr>
            <p:nvPr/>
          </p:nvCxnSpPr>
          <p:spPr>
            <a:xfrm flipH="1" flipV="1">
              <a:off x="4167501" y="1451205"/>
              <a:ext cx="1573418" cy="1120619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63"/>
            <p:cNvCxnSpPr>
              <a:endCxn id="114" idx="3"/>
            </p:cNvCxnSpPr>
            <p:nvPr/>
          </p:nvCxnSpPr>
          <p:spPr>
            <a:xfrm rot="5400000" flipH="1" flipV="1">
              <a:off x="4592249" y="2669421"/>
              <a:ext cx="1000185" cy="1151087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65"/>
            <p:cNvCxnSpPr>
              <a:stCxn id="114" idx="7"/>
              <a:endCxn id="117" idx="3"/>
            </p:cNvCxnSpPr>
            <p:nvPr/>
          </p:nvCxnSpPr>
          <p:spPr>
            <a:xfrm rot="5400000" flipH="1" flipV="1">
              <a:off x="5735400" y="1602565"/>
              <a:ext cx="1076390" cy="922457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77"/>
            <p:cNvCxnSpPr>
              <a:stCxn id="112" idx="7"/>
              <a:endCxn id="117" idx="2"/>
            </p:cNvCxnSpPr>
            <p:nvPr/>
          </p:nvCxnSpPr>
          <p:spPr>
            <a:xfrm rot="5400000" flipH="1" flipV="1">
              <a:off x="5037605" y="933349"/>
              <a:ext cx="1147832" cy="2189447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"/>
          <p:cNvGrpSpPr>
            <a:grpSpLocks/>
          </p:cNvGrpSpPr>
          <p:nvPr/>
        </p:nvGrpSpPr>
        <p:grpSpPr bwMode="auto">
          <a:xfrm flipH="1">
            <a:off x="792089" y="2021486"/>
            <a:ext cx="3697678" cy="2392363"/>
            <a:chOff x="3211312" y="1352550"/>
            <a:chExt cx="3698159" cy="2392507"/>
          </a:xfrm>
        </p:grpSpPr>
        <p:sp>
          <p:nvSpPr>
            <p:cNvPr id="130" name="Oval 129"/>
            <p:cNvSpPr/>
            <p:nvPr/>
          </p:nvSpPr>
          <p:spPr>
            <a:xfrm>
              <a:off x="4343737" y="2571823"/>
              <a:ext cx="203226" cy="20321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5639306" y="2571823"/>
              <a:ext cx="203226" cy="20321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>
              <a:off x="6706245" y="1352550"/>
              <a:ext cx="203226" cy="20321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33" name="Straight Connector 55"/>
            <p:cNvCxnSpPr>
              <a:stCxn id="42" idx="2"/>
              <a:endCxn id="130" idx="2"/>
            </p:cNvCxnSpPr>
            <p:nvPr/>
          </p:nvCxnSpPr>
          <p:spPr>
            <a:xfrm>
              <a:off x="3211312" y="2646606"/>
              <a:ext cx="1132424" cy="26824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57"/>
            <p:cNvCxnSpPr>
              <a:stCxn id="130" idx="6"/>
              <a:endCxn id="131" idx="2"/>
            </p:cNvCxnSpPr>
            <p:nvPr/>
          </p:nvCxnSpPr>
          <p:spPr>
            <a:xfrm>
              <a:off x="4546964" y="2673429"/>
              <a:ext cx="1092342" cy="1588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59"/>
            <p:cNvCxnSpPr>
              <a:stCxn id="131" idx="0"/>
            </p:cNvCxnSpPr>
            <p:nvPr/>
          </p:nvCxnSpPr>
          <p:spPr>
            <a:xfrm flipH="1" flipV="1">
              <a:off x="4137739" y="1526002"/>
              <a:ext cx="1603180" cy="1045821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63"/>
            <p:cNvCxnSpPr>
              <a:endCxn id="131" idx="3"/>
            </p:cNvCxnSpPr>
            <p:nvPr/>
          </p:nvCxnSpPr>
          <p:spPr>
            <a:xfrm rot="5400000" flipH="1" flipV="1">
              <a:off x="4592249" y="2669421"/>
              <a:ext cx="1000185" cy="1151087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65"/>
            <p:cNvCxnSpPr>
              <a:stCxn id="131" idx="7"/>
              <a:endCxn id="132" idx="3"/>
            </p:cNvCxnSpPr>
            <p:nvPr/>
          </p:nvCxnSpPr>
          <p:spPr>
            <a:xfrm rot="5400000" flipH="1" flipV="1">
              <a:off x="5735400" y="1602565"/>
              <a:ext cx="1076390" cy="922457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77"/>
            <p:cNvCxnSpPr>
              <a:stCxn id="130" idx="7"/>
              <a:endCxn id="132" idx="2"/>
            </p:cNvCxnSpPr>
            <p:nvPr/>
          </p:nvCxnSpPr>
          <p:spPr>
            <a:xfrm rot="5400000" flipH="1" flipV="1">
              <a:off x="5037605" y="933349"/>
              <a:ext cx="1147832" cy="2189447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up 14"/>
          <p:cNvGrpSpPr/>
          <p:nvPr/>
        </p:nvGrpSpPr>
        <p:grpSpPr>
          <a:xfrm>
            <a:off x="2075583" y="3397070"/>
            <a:ext cx="4112843" cy="2342913"/>
            <a:chOff x="2075583" y="3664428"/>
            <a:chExt cx="4112843" cy="2342913"/>
          </a:xfrm>
        </p:grpSpPr>
        <p:grpSp>
          <p:nvGrpSpPr>
            <p:cNvPr id="90" name="Group 1"/>
            <p:cNvGrpSpPr>
              <a:grpSpLocks/>
            </p:cNvGrpSpPr>
            <p:nvPr/>
          </p:nvGrpSpPr>
          <p:grpSpPr bwMode="auto">
            <a:xfrm flipH="1" flipV="1">
              <a:off x="2075583" y="3664428"/>
              <a:ext cx="3891742" cy="2342913"/>
              <a:chOff x="3017223" y="1352550"/>
              <a:chExt cx="3892248" cy="2343054"/>
            </a:xfrm>
          </p:grpSpPr>
          <p:sp>
            <p:nvSpPr>
              <p:cNvPr id="91" name="Oval 90"/>
              <p:cNvSpPr/>
              <p:nvPr/>
            </p:nvSpPr>
            <p:spPr>
              <a:xfrm>
                <a:off x="4343737" y="2571823"/>
                <a:ext cx="203226" cy="20321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4343737" y="1428755"/>
                <a:ext cx="203226" cy="20321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5639306" y="2571823"/>
                <a:ext cx="203226" cy="20321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6706245" y="1352550"/>
                <a:ext cx="203226" cy="20321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96" name="Straight Connector 48"/>
              <p:cNvCxnSpPr>
                <a:stCxn id="92" idx="3"/>
                <a:endCxn id="46" idx="3"/>
              </p:cNvCxnSpPr>
              <p:nvPr/>
            </p:nvCxnSpPr>
            <p:spPr>
              <a:xfrm flipH="1">
                <a:off x="3017223" y="1602207"/>
                <a:ext cx="1356275" cy="960093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55"/>
              <p:cNvCxnSpPr>
                <a:endCxn id="91" idx="2"/>
              </p:cNvCxnSpPr>
              <p:nvPr/>
            </p:nvCxnSpPr>
            <p:spPr>
              <a:xfrm>
                <a:off x="3098975" y="2673429"/>
                <a:ext cx="1244762" cy="1588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57"/>
              <p:cNvCxnSpPr>
                <a:stCxn id="91" idx="6"/>
                <a:endCxn id="93" idx="2"/>
              </p:cNvCxnSpPr>
              <p:nvPr/>
            </p:nvCxnSpPr>
            <p:spPr>
              <a:xfrm>
                <a:off x="4546964" y="2673429"/>
                <a:ext cx="1092342" cy="1588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59"/>
              <p:cNvCxnSpPr>
                <a:stCxn id="93" idx="0"/>
                <a:endCxn id="92" idx="5"/>
              </p:cNvCxnSpPr>
              <p:nvPr/>
            </p:nvCxnSpPr>
            <p:spPr>
              <a:xfrm rot="16200000" flipV="1">
                <a:off x="4643848" y="1474752"/>
                <a:ext cx="970020" cy="1224121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63"/>
              <p:cNvCxnSpPr>
                <a:endCxn id="93" idx="3"/>
              </p:cNvCxnSpPr>
              <p:nvPr/>
            </p:nvCxnSpPr>
            <p:spPr>
              <a:xfrm flipV="1">
                <a:off x="4479097" y="2745276"/>
                <a:ext cx="1189971" cy="950328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65"/>
              <p:cNvCxnSpPr>
                <a:stCxn id="93" idx="7"/>
                <a:endCxn id="95" idx="3"/>
              </p:cNvCxnSpPr>
              <p:nvPr/>
            </p:nvCxnSpPr>
            <p:spPr>
              <a:xfrm rot="5400000" flipH="1" flipV="1">
                <a:off x="5735400" y="1602565"/>
                <a:ext cx="1076390" cy="922457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77"/>
              <p:cNvCxnSpPr>
                <a:stCxn id="91" idx="7"/>
                <a:endCxn id="95" idx="2"/>
              </p:cNvCxnSpPr>
              <p:nvPr/>
            </p:nvCxnSpPr>
            <p:spPr>
              <a:xfrm rot="5400000" flipH="1" flipV="1">
                <a:off x="5037605" y="933349"/>
                <a:ext cx="1147832" cy="2189447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1" name="Oval 160"/>
            <p:cNvSpPr/>
            <p:nvPr/>
          </p:nvSpPr>
          <p:spPr bwMode="auto">
            <a:xfrm flipH="1" flipV="1">
              <a:off x="5985226" y="5730628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B16D-E65D-46EE-B564-040F4897132B}" type="datetime1">
              <a:rPr lang="en-US" smtClean="0"/>
              <a:t>2/22/2017</a:t>
            </a:fld>
            <a:endParaRPr lang="en-US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1097280" y="16881"/>
            <a:ext cx="10058400" cy="136748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z="440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Sektörümüz ve Kümemiz </a:t>
            </a:r>
            <a:br>
              <a:rPr lang="tr-TR" sz="440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tr-TR" b="1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KÜMEDE YER ALAN FİRMALAR </a:t>
            </a:r>
          </a:p>
        </p:txBody>
      </p:sp>
      <p:sp>
        <p:nvSpPr>
          <p:cNvPr id="140" name="Rectangle 78"/>
          <p:cNvSpPr/>
          <p:nvPr/>
        </p:nvSpPr>
        <p:spPr bwMode="auto">
          <a:xfrm>
            <a:off x="220134" y="1754758"/>
            <a:ext cx="13716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ource Sans Pro" pitchFamily="34" charset="0"/>
                <a:ea typeface="Open Sans Light" pitchFamily="34" charset="0"/>
                <a:cs typeface="Open Sans Light" pitchFamily="34" charset="0"/>
              </a:rPr>
              <a:t>Reha</a:t>
            </a:r>
            <a:r>
              <a:rPr lang="tr-TR" sz="1600" b="1" dirty="0">
                <a:solidFill>
                  <a:schemeClr val="accent4"/>
                </a:solidFill>
                <a:latin typeface="Source Sans Pro" pitchFamily="34" charset="0"/>
                <a:ea typeface="Open Sans Light" pitchFamily="34" charset="0"/>
                <a:cs typeface="Open Sans Light" pitchFamily="34" charset="0"/>
              </a:rPr>
              <a:t> </a:t>
            </a:r>
            <a:r>
              <a:rPr lang="tr-TR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ource Sans Pro" pitchFamily="34" charset="0"/>
                <a:ea typeface="Open Sans Light" pitchFamily="34" charset="0"/>
                <a:cs typeface="Open Sans Light" pitchFamily="34" charset="0"/>
              </a:rPr>
              <a:t>Tekstil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  <a:latin typeface="Source Sans Pro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141" name="Rectangle 78"/>
          <p:cNvSpPr/>
          <p:nvPr/>
        </p:nvSpPr>
        <p:spPr bwMode="auto">
          <a:xfrm>
            <a:off x="2939982" y="1735404"/>
            <a:ext cx="13716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ource Sans Pro" pitchFamily="34" charset="0"/>
                <a:ea typeface="Open Sans Light" pitchFamily="34" charset="0"/>
                <a:cs typeface="Open Sans Light" pitchFamily="34" charset="0"/>
              </a:rPr>
              <a:t>Adaş</a:t>
            </a:r>
            <a:r>
              <a:rPr lang="tr-TR" sz="1600" b="1" dirty="0">
                <a:solidFill>
                  <a:schemeClr val="accent4"/>
                </a:solidFill>
                <a:latin typeface="Source Sans Pro" pitchFamily="34" charset="0"/>
                <a:ea typeface="Open Sans Light" pitchFamily="34" charset="0"/>
                <a:cs typeface="Open Sans Light" pitchFamily="34" charset="0"/>
              </a:rPr>
              <a:t> </a:t>
            </a:r>
            <a:r>
              <a:rPr lang="tr-TR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ource Sans Pro" pitchFamily="34" charset="0"/>
                <a:ea typeface="Open Sans Light" pitchFamily="34" charset="0"/>
                <a:cs typeface="Open Sans Light" pitchFamily="34" charset="0"/>
              </a:rPr>
              <a:t>Giyim</a:t>
            </a:r>
          </a:p>
        </p:txBody>
      </p:sp>
      <p:sp>
        <p:nvSpPr>
          <p:cNvPr id="142" name="Rectangle 78"/>
          <p:cNvSpPr/>
          <p:nvPr/>
        </p:nvSpPr>
        <p:spPr bwMode="auto">
          <a:xfrm>
            <a:off x="5315267" y="1735404"/>
            <a:ext cx="13716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ource Sans Pro" pitchFamily="34" charset="0"/>
                <a:ea typeface="Open Sans Light" pitchFamily="34" charset="0"/>
                <a:cs typeface="Open Sans Light" pitchFamily="34" charset="0"/>
              </a:rPr>
              <a:t>Tandem</a:t>
            </a:r>
          </a:p>
        </p:txBody>
      </p:sp>
      <p:sp>
        <p:nvSpPr>
          <p:cNvPr id="143" name="Rectangle 78"/>
          <p:cNvSpPr/>
          <p:nvPr/>
        </p:nvSpPr>
        <p:spPr bwMode="auto">
          <a:xfrm>
            <a:off x="7541345" y="1703073"/>
            <a:ext cx="16799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ource Sans Pro" pitchFamily="34" charset="0"/>
                <a:ea typeface="Open Sans Light" pitchFamily="34" charset="0"/>
                <a:cs typeface="Open Sans Light" pitchFamily="34" charset="0"/>
              </a:rPr>
              <a:t>Mesa</a:t>
            </a:r>
            <a:r>
              <a:rPr lang="tr-TR" sz="1600" b="1" dirty="0">
                <a:solidFill>
                  <a:schemeClr val="accent4"/>
                </a:solidFill>
                <a:latin typeface="Source Sans Pro" pitchFamily="34" charset="0"/>
                <a:ea typeface="Open Sans Light" pitchFamily="34" charset="0"/>
                <a:cs typeface="Open Sans Light" pitchFamily="34" charset="0"/>
              </a:rPr>
              <a:t> </a:t>
            </a:r>
            <a:r>
              <a:rPr lang="tr-TR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ource Sans Pro" pitchFamily="34" charset="0"/>
                <a:ea typeface="Open Sans Light" pitchFamily="34" charset="0"/>
                <a:cs typeface="Open Sans Light" pitchFamily="34" charset="0"/>
              </a:rPr>
              <a:t>Tekstil</a:t>
            </a:r>
          </a:p>
        </p:txBody>
      </p:sp>
      <p:sp>
        <p:nvSpPr>
          <p:cNvPr id="144" name="Rectangle 78"/>
          <p:cNvSpPr/>
          <p:nvPr/>
        </p:nvSpPr>
        <p:spPr bwMode="auto">
          <a:xfrm>
            <a:off x="10210946" y="1671191"/>
            <a:ext cx="16799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ource Sans Pro" pitchFamily="34" charset="0"/>
                <a:ea typeface="Open Sans Light" pitchFamily="34" charset="0"/>
                <a:cs typeface="Open Sans Light" pitchFamily="34" charset="0"/>
              </a:rPr>
              <a:t>Talu</a:t>
            </a:r>
            <a:r>
              <a:rPr lang="tr-TR" sz="1600" b="1" dirty="0">
                <a:solidFill>
                  <a:schemeClr val="accent4"/>
                </a:solidFill>
                <a:latin typeface="Source Sans Pro" pitchFamily="34" charset="0"/>
                <a:ea typeface="Open Sans Light" pitchFamily="34" charset="0"/>
                <a:cs typeface="Open Sans Light" pitchFamily="34" charset="0"/>
              </a:rPr>
              <a:t> </a:t>
            </a:r>
            <a:r>
              <a:rPr lang="tr-TR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ource Sans Pro" pitchFamily="34" charset="0"/>
                <a:ea typeface="Open Sans Light" pitchFamily="34" charset="0"/>
                <a:cs typeface="Open Sans Light" pitchFamily="34" charset="0"/>
              </a:rPr>
              <a:t>Tekstil</a:t>
            </a:r>
          </a:p>
        </p:txBody>
      </p:sp>
      <p:sp>
        <p:nvSpPr>
          <p:cNvPr id="145" name="Rectangle 78"/>
          <p:cNvSpPr/>
          <p:nvPr/>
        </p:nvSpPr>
        <p:spPr bwMode="auto">
          <a:xfrm>
            <a:off x="9221267" y="3386781"/>
            <a:ext cx="16799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1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Source Sans Pro" pitchFamily="34" charset="0"/>
                <a:ea typeface="Open Sans Light" pitchFamily="34" charset="0"/>
                <a:cs typeface="Open Sans Light" pitchFamily="34" charset="0"/>
              </a:rPr>
              <a:t>Modavizyon</a:t>
            </a:r>
            <a:r>
              <a:rPr lang="tr-TR" sz="1600" b="1" dirty="0">
                <a:solidFill>
                  <a:schemeClr val="accent4"/>
                </a:solidFill>
                <a:latin typeface="Source Sans Pro" pitchFamily="34" charset="0"/>
                <a:ea typeface="Open Sans Light" pitchFamily="34" charset="0"/>
                <a:cs typeface="Open Sans Light" pitchFamily="34" charset="0"/>
              </a:rPr>
              <a:t> </a:t>
            </a:r>
            <a:r>
              <a:rPr lang="tr-TR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ource Sans Pro" pitchFamily="34" charset="0"/>
                <a:ea typeface="Open Sans Light" pitchFamily="34" charset="0"/>
                <a:cs typeface="Open Sans Light" pitchFamily="34" charset="0"/>
              </a:rPr>
              <a:t>Tekstil</a:t>
            </a:r>
          </a:p>
        </p:txBody>
      </p:sp>
      <p:sp>
        <p:nvSpPr>
          <p:cNvPr id="146" name="Rectangle 78"/>
          <p:cNvSpPr/>
          <p:nvPr/>
        </p:nvSpPr>
        <p:spPr bwMode="auto">
          <a:xfrm>
            <a:off x="7951359" y="2909234"/>
            <a:ext cx="16799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ource Sans Pro" pitchFamily="34" charset="0"/>
                <a:ea typeface="Open Sans Light" pitchFamily="34" charset="0"/>
                <a:cs typeface="Open Sans Light" pitchFamily="34" charset="0"/>
              </a:rPr>
              <a:t>TYH</a:t>
            </a:r>
            <a:r>
              <a:rPr lang="tr-TR" sz="1600" b="1" dirty="0">
                <a:solidFill>
                  <a:schemeClr val="accent4"/>
                </a:solidFill>
                <a:latin typeface="Source Sans Pro" pitchFamily="34" charset="0"/>
                <a:ea typeface="Open Sans Light" pitchFamily="34" charset="0"/>
                <a:cs typeface="Open Sans Light" pitchFamily="34" charset="0"/>
              </a:rPr>
              <a:t> </a:t>
            </a:r>
            <a:r>
              <a:rPr lang="tr-TR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ource Sans Pro" pitchFamily="34" charset="0"/>
                <a:ea typeface="Open Sans Light" pitchFamily="34" charset="0"/>
                <a:cs typeface="Open Sans Light" pitchFamily="34" charset="0"/>
              </a:rPr>
              <a:t>Tekstil</a:t>
            </a:r>
          </a:p>
        </p:txBody>
      </p:sp>
      <p:sp>
        <p:nvSpPr>
          <p:cNvPr id="147" name="Rectangle 78"/>
          <p:cNvSpPr/>
          <p:nvPr/>
        </p:nvSpPr>
        <p:spPr bwMode="auto">
          <a:xfrm>
            <a:off x="6564456" y="3386781"/>
            <a:ext cx="16799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ource Sans Pro" pitchFamily="34" charset="0"/>
                <a:ea typeface="Open Sans Light" pitchFamily="34" charset="0"/>
                <a:cs typeface="Open Sans Light" pitchFamily="34" charset="0"/>
              </a:rPr>
              <a:t>Taksim</a:t>
            </a:r>
            <a:r>
              <a:rPr lang="tr-TR" sz="1600" b="1" dirty="0">
                <a:solidFill>
                  <a:schemeClr val="accent4"/>
                </a:solidFill>
                <a:latin typeface="Source Sans Pro" pitchFamily="34" charset="0"/>
                <a:ea typeface="Open Sans Light" pitchFamily="34" charset="0"/>
                <a:cs typeface="Open Sans Light" pitchFamily="34" charset="0"/>
              </a:rPr>
              <a:t> </a:t>
            </a:r>
            <a:r>
              <a:rPr lang="tr-TR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ource Sans Pro" pitchFamily="34" charset="0"/>
                <a:ea typeface="Open Sans Light" pitchFamily="34" charset="0"/>
                <a:cs typeface="Open Sans Light" pitchFamily="34" charset="0"/>
              </a:rPr>
              <a:t>Tekstil</a:t>
            </a:r>
          </a:p>
        </p:txBody>
      </p:sp>
      <p:sp>
        <p:nvSpPr>
          <p:cNvPr id="148" name="Rectangle 78"/>
          <p:cNvSpPr/>
          <p:nvPr/>
        </p:nvSpPr>
        <p:spPr bwMode="auto">
          <a:xfrm>
            <a:off x="5209954" y="3366088"/>
            <a:ext cx="16799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ource Sans Pro" pitchFamily="34" charset="0"/>
                <a:ea typeface="Open Sans Light" pitchFamily="34" charset="0"/>
                <a:cs typeface="Open Sans Light" pitchFamily="34" charset="0"/>
              </a:rPr>
              <a:t>Seleksiyon</a:t>
            </a:r>
            <a:r>
              <a:rPr lang="tr-TR" sz="1600" b="1" dirty="0">
                <a:solidFill>
                  <a:schemeClr val="accent4"/>
                </a:solidFill>
                <a:latin typeface="Source Sans Pro" pitchFamily="34" charset="0"/>
                <a:ea typeface="Open Sans Light" pitchFamily="34" charset="0"/>
                <a:cs typeface="Open Sans Light" pitchFamily="34" charset="0"/>
              </a:rPr>
              <a:t> </a:t>
            </a:r>
            <a:r>
              <a:rPr lang="tr-TR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ource Sans Pro" pitchFamily="34" charset="0"/>
                <a:ea typeface="Open Sans Light" pitchFamily="34" charset="0"/>
                <a:cs typeface="Open Sans Light" pitchFamily="34" charset="0"/>
              </a:rPr>
              <a:t>Tekstil</a:t>
            </a:r>
          </a:p>
        </p:txBody>
      </p:sp>
      <p:sp>
        <p:nvSpPr>
          <p:cNvPr id="149" name="Rectangle 78"/>
          <p:cNvSpPr/>
          <p:nvPr/>
        </p:nvSpPr>
        <p:spPr bwMode="auto">
          <a:xfrm>
            <a:off x="3778567" y="2924196"/>
            <a:ext cx="16799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ource Sans Pro" pitchFamily="34" charset="0"/>
                <a:ea typeface="Open Sans Light" pitchFamily="34" charset="0"/>
                <a:cs typeface="Open Sans Light" pitchFamily="34" charset="0"/>
              </a:rPr>
              <a:t>SMM</a:t>
            </a:r>
            <a:r>
              <a:rPr lang="tr-TR" sz="1600" b="1" dirty="0">
                <a:solidFill>
                  <a:schemeClr val="accent4"/>
                </a:solidFill>
                <a:latin typeface="Source Sans Pro" pitchFamily="34" charset="0"/>
                <a:ea typeface="Open Sans Light" pitchFamily="34" charset="0"/>
                <a:cs typeface="Open Sans Light" pitchFamily="34" charset="0"/>
              </a:rPr>
              <a:t> </a:t>
            </a:r>
            <a:r>
              <a:rPr lang="tr-TR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ource Sans Pro" pitchFamily="34" charset="0"/>
                <a:ea typeface="Open Sans Light" pitchFamily="34" charset="0"/>
                <a:cs typeface="Open Sans Light" pitchFamily="34" charset="0"/>
              </a:rPr>
              <a:t>Tekstil</a:t>
            </a:r>
          </a:p>
        </p:txBody>
      </p:sp>
      <p:sp>
        <p:nvSpPr>
          <p:cNvPr id="150" name="Rectangle 78"/>
          <p:cNvSpPr/>
          <p:nvPr/>
        </p:nvSpPr>
        <p:spPr bwMode="auto">
          <a:xfrm>
            <a:off x="2406793" y="3400412"/>
            <a:ext cx="16799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ource Sans Pro" pitchFamily="34" charset="0"/>
                <a:ea typeface="Open Sans Light" pitchFamily="34" charset="0"/>
                <a:cs typeface="Open Sans Light" pitchFamily="34" charset="0"/>
              </a:rPr>
              <a:t>Fetih</a:t>
            </a:r>
            <a:r>
              <a:rPr lang="tr-TR" sz="1600" b="1" dirty="0">
                <a:solidFill>
                  <a:schemeClr val="accent4"/>
                </a:solidFill>
                <a:latin typeface="Source Sans Pro" pitchFamily="34" charset="0"/>
                <a:ea typeface="Open Sans Light" pitchFamily="34" charset="0"/>
                <a:cs typeface="Open Sans Light" pitchFamily="34" charset="0"/>
              </a:rPr>
              <a:t> </a:t>
            </a:r>
            <a:r>
              <a:rPr lang="tr-TR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ource Sans Pro" pitchFamily="34" charset="0"/>
                <a:ea typeface="Open Sans Light" pitchFamily="34" charset="0"/>
                <a:cs typeface="Open Sans Light" pitchFamily="34" charset="0"/>
              </a:rPr>
              <a:t>Tekstil</a:t>
            </a:r>
          </a:p>
        </p:txBody>
      </p:sp>
      <p:sp>
        <p:nvSpPr>
          <p:cNvPr id="151" name="Rectangle 78"/>
          <p:cNvSpPr/>
          <p:nvPr/>
        </p:nvSpPr>
        <p:spPr bwMode="auto">
          <a:xfrm>
            <a:off x="619693" y="3420643"/>
            <a:ext cx="16799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ource Sans Pro" pitchFamily="34" charset="0"/>
                <a:ea typeface="Open Sans Light" pitchFamily="34" charset="0"/>
                <a:cs typeface="Open Sans Light" pitchFamily="34" charset="0"/>
              </a:rPr>
              <a:t>İpek</a:t>
            </a:r>
            <a:r>
              <a:rPr lang="tr-TR" sz="1600" b="1" dirty="0">
                <a:solidFill>
                  <a:schemeClr val="accent4"/>
                </a:solidFill>
                <a:latin typeface="Source Sans Pro" pitchFamily="34" charset="0"/>
                <a:ea typeface="Open Sans Light" pitchFamily="34" charset="0"/>
                <a:cs typeface="Open Sans Light" pitchFamily="34" charset="0"/>
              </a:rPr>
              <a:t> </a:t>
            </a:r>
            <a:r>
              <a:rPr lang="tr-TR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ource Sans Pro" pitchFamily="34" charset="0"/>
                <a:ea typeface="Open Sans Light" pitchFamily="34" charset="0"/>
                <a:cs typeface="Open Sans Light" pitchFamily="34" charset="0"/>
              </a:rPr>
              <a:t>Tekstil</a:t>
            </a:r>
          </a:p>
        </p:txBody>
      </p:sp>
      <p:sp>
        <p:nvSpPr>
          <p:cNvPr id="152" name="Rectangle 78"/>
          <p:cNvSpPr/>
          <p:nvPr/>
        </p:nvSpPr>
        <p:spPr bwMode="auto">
          <a:xfrm>
            <a:off x="1571203" y="4259626"/>
            <a:ext cx="16799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ource Sans Pro" pitchFamily="34" charset="0"/>
                <a:ea typeface="Open Sans Light" pitchFamily="34" charset="0"/>
                <a:cs typeface="Open Sans Light" pitchFamily="34" charset="0"/>
              </a:rPr>
              <a:t>Okan</a:t>
            </a:r>
            <a:r>
              <a:rPr lang="tr-TR" sz="1600" b="1" dirty="0">
                <a:solidFill>
                  <a:schemeClr val="accent4"/>
                </a:solidFill>
                <a:latin typeface="Source Sans Pro" pitchFamily="34" charset="0"/>
                <a:ea typeface="Open Sans Light" pitchFamily="34" charset="0"/>
                <a:cs typeface="Open Sans Light" pitchFamily="34" charset="0"/>
              </a:rPr>
              <a:t> </a:t>
            </a:r>
            <a:r>
              <a:rPr lang="tr-TR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ource Sans Pro" pitchFamily="34" charset="0"/>
                <a:ea typeface="Open Sans Light" pitchFamily="34" charset="0"/>
                <a:cs typeface="Open Sans Light" pitchFamily="34" charset="0"/>
              </a:rPr>
              <a:t>Tekstil</a:t>
            </a:r>
          </a:p>
        </p:txBody>
      </p:sp>
      <p:sp>
        <p:nvSpPr>
          <p:cNvPr id="153" name="Rectangle 78"/>
          <p:cNvSpPr/>
          <p:nvPr/>
        </p:nvSpPr>
        <p:spPr bwMode="auto">
          <a:xfrm>
            <a:off x="792090" y="5252093"/>
            <a:ext cx="16799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ource Sans Pro" pitchFamily="34" charset="0"/>
                <a:ea typeface="Open Sans Light" pitchFamily="34" charset="0"/>
                <a:cs typeface="Open Sans Light" pitchFamily="34" charset="0"/>
              </a:rPr>
              <a:t>Sakon</a:t>
            </a:r>
            <a:r>
              <a:rPr lang="tr-TR" sz="1600" b="1" dirty="0">
                <a:solidFill>
                  <a:schemeClr val="accent4"/>
                </a:solidFill>
                <a:latin typeface="Source Sans Pro" pitchFamily="34" charset="0"/>
                <a:ea typeface="Open Sans Light" pitchFamily="34" charset="0"/>
                <a:cs typeface="Open Sans Light" pitchFamily="34" charset="0"/>
              </a:rPr>
              <a:t> </a:t>
            </a:r>
            <a:r>
              <a:rPr lang="tr-TR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ource Sans Pro" pitchFamily="34" charset="0"/>
                <a:ea typeface="Open Sans Light" pitchFamily="34" charset="0"/>
                <a:cs typeface="Open Sans Light" pitchFamily="34" charset="0"/>
              </a:rPr>
              <a:t>Tekstil</a:t>
            </a:r>
          </a:p>
        </p:txBody>
      </p:sp>
      <p:sp>
        <p:nvSpPr>
          <p:cNvPr id="154" name="Rectangle 78"/>
          <p:cNvSpPr/>
          <p:nvPr/>
        </p:nvSpPr>
        <p:spPr bwMode="auto">
          <a:xfrm>
            <a:off x="2809845" y="5443107"/>
            <a:ext cx="16799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ource Sans Pro" pitchFamily="34" charset="0"/>
                <a:ea typeface="Open Sans Light" pitchFamily="34" charset="0"/>
                <a:cs typeface="Open Sans Light" pitchFamily="34" charset="0"/>
              </a:rPr>
              <a:t>Gelişim</a:t>
            </a:r>
            <a:r>
              <a:rPr lang="tr-TR" sz="1600" b="1" dirty="0">
                <a:solidFill>
                  <a:schemeClr val="accent4"/>
                </a:solidFill>
                <a:latin typeface="Source Sans Pro" pitchFamily="34" charset="0"/>
                <a:ea typeface="Open Sans Light" pitchFamily="34" charset="0"/>
                <a:cs typeface="Open Sans Light" pitchFamily="34" charset="0"/>
              </a:rPr>
              <a:t> </a:t>
            </a:r>
            <a:r>
              <a:rPr lang="tr-TR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ource Sans Pro" pitchFamily="34" charset="0"/>
                <a:ea typeface="Open Sans Light" pitchFamily="34" charset="0"/>
                <a:cs typeface="Open Sans Light" pitchFamily="34" charset="0"/>
              </a:rPr>
              <a:t>Tekstil</a:t>
            </a:r>
          </a:p>
        </p:txBody>
      </p:sp>
      <p:sp>
        <p:nvSpPr>
          <p:cNvPr id="155" name="Rectangle 78"/>
          <p:cNvSpPr/>
          <p:nvPr/>
        </p:nvSpPr>
        <p:spPr bwMode="auto">
          <a:xfrm>
            <a:off x="7456266" y="5443107"/>
            <a:ext cx="16799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1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Source Sans Pro" pitchFamily="34" charset="0"/>
                <a:ea typeface="Open Sans Light" pitchFamily="34" charset="0"/>
                <a:cs typeface="Open Sans Light" pitchFamily="34" charset="0"/>
              </a:rPr>
              <a:t>Glocal</a:t>
            </a:r>
            <a:r>
              <a:rPr lang="tr-TR" sz="1600" b="1" dirty="0">
                <a:solidFill>
                  <a:schemeClr val="accent4"/>
                </a:solidFill>
                <a:latin typeface="Source Sans Pro" pitchFamily="34" charset="0"/>
                <a:ea typeface="Open Sans Light" pitchFamily="34" charset="0"/>
                <a:cs typeface="Open Sans Light" pitchFamily="34" charset="0"/>
              </a:rPr>
              <a:t> </a:t>
            </a:r>
            <a:r>
              <a:rPr lang="tr-TR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ource Sans Pro" pitchFamily="34" charset="0"/>
                <a:ea typeface="Open Sans Light" pitchFamily="34" charset="0"/>
                <a:cs typeface="Open Sans Light" pitchFamily="34" charset="0"/>
              </a:rPr>
              <a:t>Tekstil</a:t>
            </a:r>
          </a:p>
        </p:txBody>
      </p:sp>
      <p:sp>
        <p:nvSpPr>
          <p:cNvPr id="156" name="Rectangle 78"/>
          <p:cNvSpPr/>
          <p:nvPr/>
        </p:nvSpPr>
        <p:spPr bwMode="auto">
          <a:xfrm>
            <a:off x="9605099" y="5197309"/>
            <a:ext cx="16799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1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Source Sans Pro" pitchFamily="34" charset="0"/>
                <a:ea typeface="Open Sans Light" pitchFamily="34" charset="0"/>
                <a:cs typeface="Open Sans Light" pitchFamily="34" charset="0"/>
              </a:rPr>
              <a:t>Aycem</a:t>
            </a:r>
            <a:r>
              <a:rPr lang="tr-TR" sz="1600" b="1" dirty="0">
                <a:solidFill>
                  <a:schemeClr val="accent4"/>
                </a:solidFill>
                <a:latin typeface="Source Sans Pro" pitchFamily="34" charset="0"/>
                <a:ea typeface="Open Sans Light" pitchFamily="34" charset="0"/>
                <a:cs typeface="Open Sans Light" pitchFamily="34" charset="0"/>
              </a:rPr>
              <a:t> </a:t>
            </a:r>
            <a:r>
              <a:rPr lang="tr-TR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ource Sans Pro" pitchFamily="34" charset="0"/>
                <a:ea typeface="Open Sans Light" pitchFamily="34" charset="0"/>
                <a:cs typeface="Open Sans Light" pitchFamily="34" charset="0"/>
              </a:rPr>
              <a:t>Tekstil</a:t>
            </a:r>
          </a:p>
        </p:txBody>
      </p:sp>
      <p:sp>
        <p:nvSpPr>
          <p:cNvPr id="157" name="Rectangle 78"/>
          <p:cNvSpPr/>
          <p:nvPr/>
        </p:nvSpPr>
        <p:spPr bwMode="auto">
          <a:xfrm>
            <a:off x="8743828" y="4319937"/>
            <a:ext cx="16799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ource Sans Pro" pitchFamily="34" charset="0"/>
                <a:ea typeface="Open Sans Light" pitchFamily="34" charset="0"/>
                <a:cs typeface="Open Sans Light" pitchFamily="34" charset="0"/>
              </a:rPr>
              <a:t>İkizler</a:t>
            </a:r>
            <a:r>
              <a:rPr lang="tr-TR" sz="1600" b="1" dirty="0">
                <a:solidFill>
                  <a:schemeClr val="accent4"/>
                </a:solidFill>
                <a:latin typeface="Source Sans Pro" pitchFamily="34" charset="0"/>
                <a:ea typeface="Open Sans Light" pitchFamily="34" charset="0"/>
                <a:cs typeface="Open Sans Light" pitchFamily="34" charset="0"/>
              </a:rPr>
              <a:t> </a:t>
            </a:r>
            <a:r>
              <a:rPr lang="tr-TR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ource Sans Pro" pitchFamily="34" charset="0"/>
                <a:ea typeface="Open Sans Light" pitchFamily="34" charset="0"/>
                <a:cs typeface="Open Sans Light" pitchFamily="34" charset="0"/>
              </a:rPr>
              <a:t>Tekstil</a:t>
            </a:r>
          </a:p>
        </p:txBody>
      </p:sp>
      <p:sp>
        <p:nvSpPr>
          <p:cNvPr id="158" name="Rectangle 78"/>
          <p:cNvSpPr/>
          <p:nvPr/>
        </p:nvSpPr>
        <p:spPr bwMode="auto">
          <a:xfrm>
            <a:off x="6686073" y="4032403"/>
            <a:ext cx="16799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1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Source Sans Pro" pitchFamily="34" charset="0"/>
                <a:ea typeface="Open Sans Light" pitchFamily="34" charset="0"/>
                <a:cs typeface="Open Sans Light" pitchFamily="34" charset="0"/>
              </a:rPr>
              <a:t>Kaner</a:t>
            </a:r>
            <a:r>
              <a:rPr lang="tr-TR" sz="1600" b="1" dirty="0">
                <a:solidFill>
                  <a:schemeClr val="accent4"/>
                </a:solidFill>
                <a:latin typeface="Source Sans Pro" pitchFamily="34" charset="0"/>
                <a:ea typeface="Open Sans Light" pitchFamily="34" charset="0"/>
                <a:cs typeface="Open Sans Light" pitchFamily="34" charset="0"/>
              </a:rPr>
              <a:t> </a:t>
            </a:r>
            <a:r>
              <a:rPr lang="tr-TR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ource Sans Pro" pitchFamily="34" charset="0"/>
                <a:ea typeface="Open Sans Light" pitchFamily="34" charset="0"/>
                <a:cs typeface="Open Sans Light" pitchFamily="34" charset="0"/>
              </a:rPr>
              <a:t>Tekstil</a:t>
            </a:r>
          </a:p>
        </p:txBody>
      </p:sp>
      <p:sp>
        <p:nvSpPr>
          <p:cNvPr id="159" name="Rectangle 78"/>
          <p:cNvSpPr/>
          <p:nvPr/>
        </p:nvSpPr>
        <p:spPr bwMode="auto">
          <a:xfrm>
            <a:off x="5237646" y="4562121"/>
            <a:ext cx="16799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1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Source Sans Pro" pitchFamily="34" charset="0"/>
                <a:ea typeface="Open Sans Light" pitchFamily="34" charset="0"/>
                <a:cs typeface="Open Sans Light" pitchFamily="34" charset="0"/>
              </a:rPr>
              <a:t>Fine</a:t>
            </a:r>
            <a:r>
              <a:rPr lang="tr-TR" sz="1600" b="1" dirty="0">
                <a:solidFill>
                  <a:schemeClr val="accent4"/>
                </a:solidFill>
                <a:latin typeface="Source Sans Pro" pitchFamily="34" charset="0"/>
                <a:ea typeface="Open Sans Light" pitchFamily="34" charset="0"/>
                <a:cs typeface="Open Sans Light" pitchFamily="34" charset="0"/>
              </a:rPr>
              <a:t> </a:t>
            </a:r>
            <a:r>
              <a:rPr lang="tr-TR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ource Sans Pro" pitchFamily="34" charset="0"/>
                <a:ea typeface="Open Sans Light" pitchFamily="34" charset="0"/>
                <a:cs typeface="Open Sans Light" pitchFamily="34" charset="0"/>
              </a:rPr>
              <a:t>Tekstil</a:t>
            </a:r>
          </a:p>
        </p:txBody>
      </p:sp>
      <p:sp>
        <p:nvSpPr>
          <p:cNvPr id="160" name="Rectangle 78"/>
          <p:cNvSpPr/>
          <p:nvPr/>
        </p:nvSpPr>
        <p:spPr bwMode="auto">
          <a:xfrm>
            <a:off x="3820371" y="4065181"/>
            <a:ext cx="16799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ource Sans Pro" pitchFamily="34" charset="0"/>
                <a:ea typeface="Open Sans Light" pitchFamily="34" charset="0"/>
                <a:cs typeface="Open Sans Light" pitchFamily="34" charset="0"/>
              </a:rPr>
              <a:t>Fella</a:t>
            </a:r>
            <a:r>
              <a:rPr lang="tr-TR" sz="1600" b="1" dirty="0">
                <a:solidFill>
                  <a:schemeClr val="accent4"/>
                </a:solidFill>
                <a:latin typeface="Source Sans Pro" pitchFamily="34" charset="0"/>
                <a:ea typeface="Open Sans Light" pitchFamily="34" charset="0"/>
                <a:cs typeface="Open Sans Light" pitchFamily="34" charset="0"/>
              </a:rPr>
              <a:t> </a:t>
            </a:r>
            <a:r>
              <a:rPr lang="tr-TR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ource Sans Pro" pitchFamily="34" charset="0"/>
                <a:ea typeface="Open Sans Light" pitchFamily="34" charset="0"/>
                <a:cs typeface="Open Sans Light" pitchFamily="34" charset="0"/>
              </a:rPr>
              <a:t>Tekstil</a:t>
            </a:r>
          </a:p>
        </p:txBody>
      </p:sp>
      <p:sp>
        <p:nvSpPr>
          <p:cNvPr id="163" name="Rectangle 78"/>
          <p:cNvSpPr/>
          <p:nvPr/>
        </p:nvSpPr>
        <p:spPr bwMode="auto">
          <a:xfrm>
            <a:off x="5253584" y="5714382"/>
            <a:ext cx="16799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1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Source Sans Pro" pitchFamily="34" charset="0"/>
                <a:ea typeface="Open Sans Light" pitchFamily="34" charset="0"/>
                <a:cs typeface="Open Sans Light" pitchFamily="34" charset="0"/>
              </a:rPr>
              <a:t>Eceteks</a:t>
            </a:r>
            <a:endParaRPr lang="tr-TR" sz="1600" b="1" dirty="0">
              <a:solidFill>
                <a:schemeClr val="tx2">
                  <a:lumMod val="60000"/>
                  <a:lumOff val="40000"/>
                </a:schemeClr>
              </a:solidFill>
              <a:latin typeface="Source Sans Pro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181" name="Rectangle 6"/>
          <p:cNvSpPr/>
          <p:nvPr/>
        </p:nvSpPr>
        <p:spPr bwMode="auto">
          <a:xfrm>
            <a:off x="-184946" y="-75015"/>
            <a:ext cx="11568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6000" dirty="0">
                <a:solidFill>
                  <a:schemeClr val="tx2">
                    <a:lumMod val="40000"/>
                    <a:lumOff val="60000"/>
                  </a:schemeClr>
                </a:solidFill>
                <a:latin typeface="Source Sans Pro" pitchFamily="34" charset="0"/>
                <a:ea typeface="Open Sans Light" pitchFamily="34" charset="0"/>
                <a:cs typeface="Open Sans Light" pitchFamily="34" charset="0"/>
              </a:rPr>
              <a:t>02</a:t>
            </a:r>
            <a:endParaRPr lang="en-US" sz="6000" dirty="0">
              <a:solidFill>
                <a:schemeClr val="tx2">
                  <a:lumMod val="40000"/>
                  <a:lumOff val="60000"/>
                </a:schemeClr>
              </a:solidFill>
              <a:latin typeface="Source Sans Pro" pitchFamily="34" charset="0"/>
              <a:ea typeface="Open Sans Light" pitchFamily="34" charset="0"/>
              <a:cs typeface="Open Sans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54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  <p:bldP spid="141" grpId="0"/>
      <p:bldP spid="142" grpId="0"/>
      <p:bldP spid="143" grpId="0"/>
      <p:bldP spid="144" grpId="0"/>
      <p:bldP spid="145" grpId="0"/>
      <p:bldP spid="146" grpId="0"/>
      <p:bldP spid="147" grpId="0"/>
      <p:bldP spid="148" grpId="0"/>
      <p:bldP spid="149" grpId="0"/>
      <p:bldP spid="150" grpId="0"/>
      <p:bldP spid="151" grpId="0"/>
      <p:bldP spid="152" grpId="0"/>
      <p:bldP spid="153" grpId="0"/>
      <p:bldP spid="154" grpId="0"/>
      <p:bldP spid="155" grpId="0"/>
      <p:bldP spid="156" grpId="0"/>
      <p:bldP spid="157" grpId="0"/>
      <p:bldP spid="158" grpId="0"/>
      <p:bldP spid="159" grpId="0"/>
      <p:bldP spid="160" grpId="0"/>
      <p:bldP spid="1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AB16D-E65D-46EE-B564-040F4897132B}" type="datetime1">
              <a:rPr lang="en-US" smtClean="0"/>
              <a:t>2/22/2017</a:t>
            </a:fld>
            <a:endParaRPr lang="en-US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1097280" y="16881"/>
            <a:ext cx="10058400" cy="13166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z="440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Sektörümüz ve Kümemiz </a:t>
            </a:r>
            <a:br>
              <a:rPr lang="tr-TR" sz="440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tr-TR" b="1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SAYILARLA KÜMEMİZ </a:t>
            </a:r>
          </a:p>
        </p:txBody>
      </p:sp>
      <p:pic>
        <p:nvPicPr>
          <p:cNvPr id="5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4" y="1469447"/>
            <a:ext cx="680027" cy="352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Freeform 9"/>
          <p:cNvSpPr>
            <a:spLocks/>
          </p:cNvSpPr>
          <p:nvPr/>
        </p:nvSpPr>
        <p:spPr bwMode="auto">
          <a:xfrm rot="5400000">
            <a:off x="2509605" y="556222"/>
            <a:ext cx="2867125" cy="5762265"/>
          </a:xfrm>
          <a:custGeom>
            <a:avLst/>
            <a:gdLst>
              <a:gd name="T0" fmla="*/ 1647740264 w 2044"/>
              <a:gd name="T1" fmla="*/ 0 h 2237"/>
              <a:gd name="T2" fmla="*/ 1647740264 w 2044"/>
              <a:gd name="T3" fmla="*/ 0 h 2237"/>
              <a:gd name="T4" fmla="*/ 1647740264 w 2044"/>
              <a:gd name="T5" fmla="*/ 310939672 h 2237"/>
              <a:gd name="T6" fmla="*/ 1647740264 w 2044"/>
              <a:gd name="T7" fmla="*/ 310939672 h 2237"/>
              <a:gd name="T8" fmla="*/ 1647740264 w 2044"/>
              <a:gd name="T9" fmla="*/ 2147483646 h 2237"/>
              <a:gd name="T10" fmla="*/ 1647740264 w 2044"/>
              <a:gd name="T11" fmla="*/ 2147483646 h 2237"/>
              <a:gd name="T12" fmla="*/ 1647740264 w 2044"/>
              <a:gd name="T13" fmla="*/ 2147483646 h 2237"/>
              <a:gd name="T14" fmla="*/ 1647740264 w 2044"/>
              <a:gd name="T15" fmla="*/ 2147483646 h 2237"/>
              <a:gd name="T16" fmla="*/ 1648718849 w 2044"/>
              <a:gd name="T17" fmla="*/ 2147483646 h 2237"/>
              <a:gd name="T18" fmla="*/ 1651656583 w 2044"/>
              <a:gd name="T19" fmla="*/ 2147483646 h 2237"/>
              <a:gd name="T20" fmla="*/ 1654593328 w 2044"/>
              <a:gd name="T21" fmla="*/ 2147483646 h 2237"/>
              <a:gd name="T22" fmla="*/ 1658509647 w 2044"/>
              <a:gd name="T23" fmla="*/ 2147483646 h 2237"/>
              <a:gd name="T24" fmla="*/ 1663404551 w 2044"/>
              <a:gd name="T25" fmla="*/ 2147483646 h 2237"/>
              <a:gd name="T26" fmla="*/ 1668299455 w 2044"/>
              <a:gd name="T27" fmla="*/ 2147483646 h 2237"/>
              <a:gd name="T28" fmla="*/ 1673195349 w 2044"/>
              <a:gd name="T29" fmla="*/ 2147483646 h 2237"/>
              <a:gd name="T30" fmla="*/ 1677111668 w 2044"/>
              <a:gd name="T31" fmla="*/ 2147483646 h 2237"/>
              <a:gd name="T32" fmla="*/ 1677111668 w 2044"/>
              <a:gd name="T33" fmla="*/ 2147483646 h 2237"/>
              <a:gd name="T34" fmla="*/ 1682006572 w 2044"/>
              <a:gd name="T35" fmla="*/ 2147483646 h 2237"/>
              <a:gd name="T36" fmla="*/ 1692775954 w 2044"/>
              <a:gd name="T37" fmla="*/ 2147483646 h 2237"/>
              <a:gd name="T38" fmla="*/ 1729979995 w 2044"/>
              <a:gd name="T39" fmla="*/ 2147483646 h 2237"/>
              <a:gd name="T40" fmla="*/ 1841592118 w 2044"/>
              <a:gd name="T41" fmla="*/ 2147483646 h 2237"/>
              <a:gd name="T42" fmla="*/ 2001176676 w 2044"/>
              <a:gd name="T43" fmla="*/ 2147483646 h 2237"/>
              <a:gd name="T44" fmla="*/ 0 w 2044"/>
              <a:gd name="T45" fmla="*/ 2147483646 h 2237"/>
              <a:gd name="T46" fmla="*/ 0 w 2044"/>
              <a:gd name="T47" fmla="*/ 2147483646 h 2237"/>
              <a:gd name="T48" fmla="*/ 141962111 w 2044"/>
              <a:gd name="T49" fmla="*/ 2147483646 h 2237"/>
              <a:gd name="T50" fmla="*/ 238887544 w 2044"/>
              <a:gd name="T51" fmla="*/ 2147483646 h 2237"/>
              <a:gd name="T52" fmla="*/ 272175266 w 2044"/>
              <a:gd name="T53" fmla="*/ 2147483646 h 2237"/>
              <a:gd name="T54" fmla="*/ 285882382 w 2044"/>
              <a:gd name="T55" fmla="*/ 2147483646 h 2237"/>
              <a:gd name="T56" fmla="*/ 285882382 w 2044"/>
              <a:gd name="T57" fmla="*/ 2147483646 h 2237"/>
              <a:gd name="T58" fmla="*/ 290777286 w 2044"/>
              <a:gd name="T59" fmla="*/ 2147483646 h 2237"/>
              <a:gd name="T60" fmla="*/ 295673180 w 2044"/>
              <a:gd name="T61" fmla="*/ 2147483646 h 2237"/>
              <a:gd name="T62" fmla="*/ 301547658 w 2044"/>
              <a:gd name="T63" fmla="*/ 2147483646 h 2237"/>
              <a:gd name="T64" fmla="*/ 307421147 w 2044"/>
              <a:gd name="T65" fmla="*/ 2147483646 h 2237"/>
              <a:gd name="T66" fmla="*/ 312317041 w 2044"/>
              <a:gd name="T67" fmla="*/ 2147483646 h 2237"/>
              <a:gd name="T68" fmla="*/ 315253785 w 2044"/>
              <a:gd name="T69" fmla="*/ 2147483646 h 2237"/>
              <a:gd name="T70" fmla="*/ 318190530 w 2044"/>
              <a:gd name="T71" fmla="*/ 2147483646 h 2237"/>
              <a:gd name="T72" fmla="*/ 319170104 w 2044"/>
              <a:gd name="T73" fmla="*/ 2147483646 h 2237"/>
              <a:gd name="T74" fmla="*/ 319170104 w 2044"/>
              <a:gd name="T75" fmla="*/ 2147483646 h 2237"/>
              <a:gd name="T76" fmla="*/ 319170104 w 2044"/>
              <a:gd name="T77" fmla="*/ 2147483646 h 2237"/>
              <a:gd name="T78" fmla="*/ 319170104 w 2044"/>
              <a:gd name="T79" fmla="*/ 2147483646 h 2237"/>
              <a:gd name="T80" fmla="*/ 319170104 w 2044"/>
              <a:gd name="T81" fmla="*/ 310939672 h 2237"/>
              <a:gd name="T82" fmla="*/ 319170104 w 2044"/>
              <a:gd name="T83" fmla="*/ 310939672 h 2237"/>
              <a:gd name="T84" fmla="*/ 319170104 w 2044"/>
              <a:gd name="T85" fmla="*/ 0 h 2237"/>
              <a:gd name="T86" fmla="*/ 1647740264 w 2044"/>
              <a:gd name="T87" fmla="*/ 0 h 223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044" h="2237">
                <a:moveTo>
                  <a:pt x="1683" y="0"/>
                </a:moveTo>
                <a:lnTo>
                  <a:pt x="1683" y="0"/>
                </a:lnTo>
                <a:lnTo>
                  <a:pt x="1683" y="109"/>
                </a:lnTo>
                <a:lnTo>
                  <a:pt x="1683" y="1626"/>
                </a:lnTo>
                <a:lnTo>
                  <a:pt x="1683" y="1735"/>
                </a:lnTo>
                <a:lnTo>
                  <a:pt x="1684" y="1771"/>
                </a:lnTo>
                <a:lnTo>
                  <a:pt x="1687" y="1801"/>
                </a:lnTo>
                <a:lnTo>
                  <a:pt x="1690" y="1828"/>
                </a:lnTo>
                <a:lnTo>
                  <a:pt x="1694" y="1851"/>
                </a:lnTo>
                <a:lnTo>
                  <a:pt x="1699" y="1870"/>
                </a:lnTo>
                <a:lnTo>
                  <a:pt x="1704" y="1887"/>
                </a:lnTo>
                <a:lnTo>
                  <a:pt x="1709" y="1900"/>
                </a:lnTo>
                <a:lnTo>
                  <a:pt x="1713" y="1910"/>
                </a:lnTo>
                <a:lnTo>
                  <a:pt x="1718" y="1916"/>
                </a:lnTo>
                <a:lnTo>
                  <a:pt x="1729" y="1927"/>
                </a:lnTo>
                <a:lnTo>
                  <a:pt x="1767" y="1967"/>
                </a:lnTo>
                <a:lnTo>
                  <a:pt x="1881" y="2078"/>
                </a:lnTo>
                <a:lnTo>
                  <a:pt x="2044" y="2237"/>
                </a:lnTo>
                <a:lnTo>
                  <a:pt x="0" y="2237"/>
                </a:lnTo>
                <a:lnTo>
                  <a:pt x="145" y="2078"/>
                </a:lnTo>
                <a:lnTo>
                  <a:pt x="244" y="1966"/>
                </a:lnTo>
                <a:lnTo>
                  <a:pt x="278" y="1927"/>
                </a:lnTo>
                <a:lnTo>
                  <a:pt x="292" y="1910"/>
                </a:lnTo>
                <a:lnTo>
                  <a:pt x="297" y="1899"/>
                </a:lnTo>
                <a:lnTo>
                  <a:pt x="302" y="1884"/>
                </a:lnTo>
                <a:lnTo>
                  <a:pt x="308" y="1866"/>
                </a:lnTo>
                <a:lnTo>
                  <a:pt x="314" y="1846"/>
                </a:lnTo>
                <a:lnTo>
                  <a:pt x="319" y="1823"/>
                </a:lnTo>
                <a:lnTo>
                  <a:pt x="322" y="1796"/>
                </a:lnTo>
                <a:lnTo>
                  <a:pt x="325" y="1768"/>
                </a:lnTo>
                <a:lnTo>
                  <a:pt x="326" y="1735"/>
                </a:lnTo>
                <a:lnTo>
                  <a:pt x="326" y="1626"/>
                </a:lnTo>
                <a:lnTo>
                  <a:pt x="326" y="109"/>
                </a:lnTo>
                <a:lnTo>
                  <a:pt x="326" y="0"/>
                </a:lnTo>
                <a:lnTo>
                  <a:pt x="168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grpSp>
        <p:nvGrpSpPr>
          <p:cNvPr id="56" name="Group 1"/>
          <p:cNvGrpSpPr>
            <a:grpSpLocks/>
          </p:cNvGrpSpPr>
          <p:nvPr/>
        </p:nvGrpSpPr>
        <p:grpSpPr bwMode="auto">
          <a:xfrm>
            <a:off x="-591" y="1205011"/>
            <a:ext cx="8468361" cy="5142369"/>
            <a:chOff x="9991" y="1200149"/>
            <a:chExt cx="5552611" cy="3627762"/>
          </a:xfrm>
        </p:grpSpPr>
        <p:sp>
          <p:nvSpPr>
            <p:cNvPr id="57" name="Freeform 6"/>
            <p:cNvSpPr>
              <a:spLocks/>
            </p:cNvSpPr>
            <p:nvPr/>
          </p:nvSpPr>
          <p:spPr bwMode="auto">
            <a:xfrm rot="5400000">
              <a:off x="932496" y="1329692"/>
              <a:ext cx="3627761" cy="3368678"/>
            </a:xfrm>
            <a:custGeom>
              <a:avLst/>
              <a:gdLst/>
              <a:ahLst/>
              <a:cxnLst>
                <a:cxn ang="0">
                  <a:pos x="2692" y="0"/>
                </a:cxn>
                <a:cxn ang="0">
                  <a:pos x="2692" y="0"/>
                </a:cxn>
                <a:cxn ang="0">
                  <a:pos x="2692" y="97"/>
                </a:cxn>
                <a:cxn ang="0">
                  <a:pos x="2692" y="97"/>
                </a:cxn>
                <a:cxn ang="0">
                  <a:pos x="2692" y="1449"/>
                </a:cxn>
                <a:cxn ang="0">
                  <a:pos x="2692" y="1449"/>
                </a:cxn>
                <a:cxn ang="0">
                  <a:pos x="2692" y="1547"/>
                </a:cxn>
                <a:cxn ang="0">
                  <a:pos x="2692" y="1547"/>
                </a:cxn>
                <a:cxn ang="0">
                  <a:pos x="2693" y="1567"/>
                </a:cxn>
                <a:cxn ang="0">
                  <a:pos x="2695" y="1586"/>
                </a:cxn>
                <a:cxn ang="0">
                  <a:pos x="2698" y="1604"/>
                </a:cxn>
                <a:cxn ang="0">
                  <a:pos x="2703" y="1620"/>
                </a:cxn>
                <a:cxn ang="0">
                  <a:pos x="2708" y="1636"/>
                </a:cxn>
                <a:cxn ang="0">
                  <a:pos x="2714" y="1649"/>
                </a:cxn>
                <a:cxn ang="0">
                  <a:pos x="2720" y="1661"/>
                </a:cxn>
                <a:cxn ang="0">
                  <a:pos x="2726" y="1672"/>
                </a:cxn>
                <a:cxn ang="0">
                  <a:pos x="2733" y="1682"/>
                </a:cxn>
                <a:cxn ang="0">
                  <a:pos x="2739" y="1692"/>
                </a:cxn>
                <a:cxn ang="0">
                  <a:pos x="2751" y="1705"/>
                </a:cxn>
                <a:cxn ang="0">
                  <a:pos x="2761" y="1715"/>
                </a:cxn>
                <a:cxn ang="0">
                  <a:pos x="2766" y="1719"/>
                </a:cxn>
                <a:cxn ang="0">
                  <a:pos x="3264" y="1994"/>
                </a:cxn>
                <a:cxn ang="0">
                  <a:pos x="0" y="1987"/>
                </a:cxn>
                <a:cxn ang="0">
                  <a:pos x="446" y="1719"/>
                </a:cxn>
                <a:cxn ang="0">
                  <a:pos x="446" y="1719"/>
                </a:cxn>
                <a:cxn ang="0">
                  <a:pos x="452" y="1715"/>
                </a:cxn>
                <a:cxn ang="0">
                  <a:pos x="461" y="1707"/>
                </a:cxn>
                <a:cxn ang="0">
                  <a:pos x="473" y="1694"/>
                </a:cxn>
                <a:cxn ang="0">
                  <a:pos x="480" y="1685"/>
                </a:cxn>
                <a:cxn ang="0">
                  <a:pos x="486" y="1676"/>
                </a:cxn>
                <a:cxn ang="0">
                  <a:pos x="493" y="1665"/>
                </a:cxn>
                <a:cxn ang="0">
                  <a:pos x="499" y="1653"/>
                </a:cxn>
                <a:cxn ang="0">
                  <a:pos x="506" y="1639"/>
                </a:cxn>
                <a:cxn ang="0">
                  <a:pos x="511" y="1623"/>
                </a:cxn>
                <a:cxn ang="0">
                  <a:pos x="516" y="1607"/>
                </a:cxn>
                <a:cxn ang="0">
                  <a:pos x="519" y="1589"/>
                </a:cxn>
                <a:cxn ang="0">
                  <a:pos x="521" y="1568"/>
                </a:cxn>
                <a:cxn ang="0">
                  <a:pos x="522" y="1547"/>
                </a:cxn>
                <a:cxn ang="0">
                  <a:pos x="522" y="1547"/>
                </a:cxn>
                <a:cxn ang="0">
                  <a:pos x="522" y="1449"/>
                </a:cxn>
                <a:cxn ang="0">
                  <a:pos x="522" y="1449"/>
                </a:cxn>
                <a:cxn ang="0">
                  <a:pos x="522" y="97"/>
                </a:cxn>
                <a:cxn ang="0">
                  <a:pos x="522" y="97"/>
                </a:cxn>
                <a:cxn ang="0">
                  <a:pos x="522" y="0"/>
                </a:cxn>
                <a:cxn ang="0">
                  <a:pos x="2692" y="0"/>
                </a:cxn>
              </a:cxnLst>
              <a:rect l="0" t="0" r="r" b="b"/>
              <a:pathLst>
                <a:path w="3264" h="1994">
                  <a:moveTo>
                    <a:pt x="2692" y="0"/>
                  </a:moveTo>
                  <a:lnTo>
                    <a:pt x="2692" y="0"/>
                  </a:lnTo>
                  <a:lnTo>
                    <a:pt x="2692" y="97"/>
                  </a:lnTo>
                  <a:lnTo>
                    <a:pt x="2692" y="97"/>
                  </a:lnTo>
                  <a:lnTo>
                    <a:pt x="2692" y="1449"/>
                  </a:lnTo>
                  <a:lnTo>
                    <a:pt x="2692" y="1449"/>
                  </a:lnTo>
                  <a:lnTo>
                    <a:pt x="2692" y="1547"/>
                  </a:lnTo>
                  <a:lnTo>
                    <a:pt x="2692" y="1547"/>
                  </a:lnTo>
                  <a:lnTo>
                    <a:pt x="2693" y="1567"/>
                  </a:lnTo>
                  <a:lnTo>
                    <a:pt x="2695" y="1586"/>
                  </a:lnTo>
                  <a:lnTo>
                    <a:pt x="2698" y="1604"/>
                  </a:lnTo>
                  <a:lnTo>
                    <a:pt x="2703" y="1620"/>
                  </a:lnTo>
                  <a:lnTo>
                    <a:pt x="2708" y="1636"/>
                  </a:lnTo>
                  <a:lnTo>
                    <a:pt x="2714" y="1649"/>
                  </a:lnTo>
                  <a:lnTo>
                    <a:pt x="2720" y="1661"/>
                  </a:lnTo>
                  <a:lnTo>
                    <a:pt x="2726" y="1672"/>
                  </a:lnTo>
                  <a:lnTo>
                    <a:pt x="2733" y="1682"/>
                  </a:lnTo>
                  <a:lnTo>
                    <a:pt x="2739" y="1692"/>
                  </a:lnTo>
                  <a:lnTo>
                    <a:pt x="2751" y="1705"/>
                  </a:lnTo>
                  <a:lnTo>
                    <a:pt x="2761" y="1715"/>
                  </a:lnTo>
                  <a:lnTo>
                    <a:pt x="2766" y="1719"/>
                  </a:lnTo>
                  <a:lnTo>
                    <a:pt x="3264" y="1994"/>
                  </a:lnTo>
                  <a:lnTo>
                    <a:pt x="0" y="1987"/>
                  </a:lnTo>
                  <a:lnTo>
                    <a:pt x="446" y="1719"/>
                  </a:lnTo>
                  <a:lnTo>
                    <a:pt x="446" y="1719"/>
                  </a:lnTo>
                  <a:lnTo>
                    <a:pt x="452" y="1715"/>
                  </a:lnTo>
                  <a:lnTo>
                    <a:pt x="461" y="1707"/>
                  </a:lnTo>
                  <a:lnTo>
                    <a:pt x="473" y="1694"/>
                  </a:lnTo>
                  <a:lnTo>
                    <a:pt x="480" y="1685"/>
                  </a:lnTo>
                  <a:lnTo>
                    <a:pt x="486" y="1676"/>
                  </a:lnTo>
                  <a:lnTo>
                    <a:pt x="493" y="1665"/>
                  </a:lnTo>
                  <a:lnTo>
                    <a:pt x="499" y="1653"/>
                  </a:lnTo>
                  <a:lnTo>
                    <a:pt x="506" y="1639"/>
                  </a:lnTo>
                  <a:lnTo>
                    <a:pt x="511" y="1623"/>
                  </a:lnTo>
                  <a:lnTo>
                    <a:pt x="516" y="1607"/>
                  </a:lnTo>
                  <a:lnTo>
                    <a:pt x="519" y="1589"/>
                  </a:lnTo>
                  <a:lnTo>
                    <a:pt x="521" y="1568"/>
                  </a:lnTo>
                  <a:lnTo>
                    <a:pt x="522" y="1547"/>
                  </a:lnTo>
                  <a:lnTo>
                    <a:pt x="522" y="1547"/>
                  </a:lnTo>
                  <a:lnTo>
                    <a:pt x="522" y="1449"/>
                  </a:lnTo>
                  <a:lnTo>
                    <a:pt x="522" y="1449"/>
                  </a:lnTo>
                  <a:lnTo>
                    <a:pt x="522" y="97"/>
                  </a:lnTo>
                  <a:lnTo>
                    <a:pt x="522" y="97"/>
                  </a:lnTo>
                  <a:lnTo>
                    <a:pt x="522" y="0"/>
                  </a:lnTo>
                  <a:lnTo>
                    <a:pt x="2692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8" name="Freeform 8"/>
            <p:cNvSpPr>
              <a:spLocks/>
            </p:cNvSpPr>
            <p:nvPr/>
          </p:nvSpPr>
          <p:spPr bwMode="auto">
            <a:xfrm rot="5400000">
              <a:off x="1919188" y="1028862"/>
              <a:ext cx="2252864" cy="3967164"/>
            </a:xfrm>
            <a:custGeom>
              <a:avLst/>
              <a:gdLst/>
              <a:ahLst/>
              <a:cxnLst>
                <a:cxn ang="0">
                  <a:pos x="1683" y="0"/>
                </a:cxn>
                <a:cxn ang="0">
                  <a:pos x="1683" y="0"/>
                </a:cxn>
                <a:cxn ang="0">
                  <a:pos x="1683" y="109"/>
                </a:cxn>
                <a:cxn ang="0">
                  <a:pos x="1683" y="109"/>
                </a:cxn>
                <a:cxn ang="0">
                  <a:pos x="1683" y="1626"/>
                </a:cxn>
                <a:cxn ang="0">
                  <a:pos x="1683" y="1626"/>
                </a:cxn>
                <a:cxn ang="0">
                  <a:pos x="1683" y="1735"/>
                </a:cxn>
                <a:cxn ang="0">
                  <a:pos x="1683" y="1735"/>
                </a:cxn>
                <a:cxn ang="0">
                  <a:pos x="1684" y="1771"/>
                </a:cxn>
                <a:cxn ang="0">
                  <a:pos x="1687" y="1801"/>
                </a:cxn>
                <a:cxn ang="0">
                  <a:pos x="1690" y="1828"/>
                </a:cxn>
                <a:cxn ang="0">
                  <a:pos x="1694" y="1851"/>
                </a:cxn>
                <a:cxn ang="0">
                  <a:pos x="1699" y="1870"/>
                </a:cxn>
                <a:cxn ang="0">
                  <a:pos x="1704" y="1887"/>
                </a:cxn>
                <a:cxn ang="0">
                  <a:pos x="1709" y="1900"/>
                </a:cxn>
                <a:cxn ang="0">
                  <a:pos x="1713" y="1910"/>
                </a:cxn>
                <a:cxn ang="0">
                  <a:pos x="1713" y="1910"/>
                </a:cxn>
                <a:cxn ang="0">
                  <a:pos x="1718" y="1916"/>
                </a:cxn>
                <a:cxn ang="0">
                  <a:pos x="1729" y="1927"/>
                </a:cxn>
                <a:cxn ang="0">
                  <a:pos x="1767" y="1967"/>
                </a:cxn>
                <a:cxn ang="0">
                  <a:pos x="1881" y="2078"/>
                </a:cxn>
                <a:cxn ang="0">
                  <a:pos x="2044" y="2237"/>
                </a:cxn>
                <a:cxn ang="0">
                  <a:pos x="0" y="2237"/>
                </a:cxn>
                <a:cxn ang="0">
                  <a:pos x="0" y="2237"/>
                </a:cxn>
                <a:cxn ang="0">
                  <a:pos x="145" y="2078"/>
                </a:cxn>
                <a:cxn ang="0">
                  <a:pos x="244" y="1966"/>
                </a:cxn>
                <a:cxn ang="0">
                  <a:pos x="278" y="1927"/>
                </a:cxn>
                <a:cxn ang="0">
                  <a:pos x="292" y="1910"/>
                </a:cxn>
                <a:cxn ang="0">
                  <a:pos x="292" y="1910"/>
                </a:cxn>
                <a:cxn ang="0">
                  <a:pos x="297" y="1899"/>
                </a:cxn>
                <a:cxn ang="0">
                  <a:pos x="302" y="1884"/>
                </a:cxn>
                <a:cxn ang="0">
                  <a:pos x="308" y="1866"/>
                </a:cxn>
                <a:cxn ang="0">
                  <a:pos x="314" y="1846"/>
                </a:cxn>
                <a:cxn ang="0">
                  <a:pos x="319" y="1823"/>
                </a:cxn>
                <a:cxn ang="0">
                  <a:pos x="322" y="1796"/>
                </a:cxn>
                <a:cxn ang="0">
                  <a:pos x="325" y="1768"/>
                </a:cxn>
                <a:cxn ang="0">
                  <a:pos x="326" y="1735"/>
                </a:cxn>
                <a:cxn ang="0">
                  <a:pos x="326" y="1735"/>
                </a:cxn>
                <a:cxn ang="0">
                  <a:pos x="326" y="1626"/>
                </a:cxn>
                <a:cxn ang="0">
                  <a:pos x="326" y="1626"/>
                </a:cxn>
                <a:cxn ang="0">
                  <a:pos x="326" y="109"/>
                </a:cxn>
                <a:cxn ang="0">
                  <a:pos x="326" y="109"/>
                </a:cxn>
                <a:cxn ang="0">
                  <a:pos x="326" y="0"/>
                </a:cxn>
                <a:cxn ang="0">
                  <a:pos x="1683" y="0"/>
                </a:cxn>
              </a:cxnLst>
              <a:rect l="0" t="0" r="r" b="b"/>
              <a:pathLst>
                <a:path w="2044" h="2237">
                  <a:moveTo>
                    <a:pt x="1683" y="0"/>
                  </a:moveTo>
                  <a:lnTo>
                    <a:pt x="1683" y="0"/>
                  </a:lnTo>
                  <a:lnTo>
                    <a:pt x="1683" y="109"/>
                  </a:lnTo>
                  <a:lnTo>
                    <a:pt x="1683" y="109"/>
                  </a:lnTo>
                  <a:lnTo>
                    <a:pt x="1683" y="1626"/>
                  </a:lnTo>
                  <a:lnTo>
                    <a:pt x="1683" y="1626"/>
                  </a:lnTo>
                  <a:lnTo>
                    <a:pt x="1683" y="1735"/>
                  </a:lnTo>
                  <a:lnTo>
                    <a:pt x="1683" y="1735"/>
                  </a:lnTo>
                  <a:lnTo>
                    <a:pt x="1684" y="1771"/>
                  </a:lnTo>
                  <a:lnTo>
                    <a:pt x="1687" y="1801"/>
                  </a:lnTo>
                  <a:lnTo>
                    <a:pt x="1690" y="1828"/>
                  </a:lnTo>
                  <a:lnTo>
                    <a:pt x="1694" y="1851"/>
                  </a:lnTo>
                  <a:lnTo>
                    <a:pt x="1699" y="1870"/>
                  </a:lnTo>
                  <a:lnTo>
                    <a:pt x="1704" y="1887"/>
                  </a:lnTo>
                  <a:lnTo>
                    <a:pt x="1709" y="1900"/>
                  </a:lnTo>
                  <a:lnTo>
                    <a:pt x="1713" y="1910"/>
                  </a:lnTo>
                  <a:lnTo>
                    <a:pt x="1713" y="1910"/>
                  </a:lnTo>
                  <a:lnTo>
                    <a:pt x="1718" y="1916"/>
                  </a:lnTo>
                  <a:lnTo>
                    <a:pt x="1729" y="1927"/>
                  </a:lnTo>
                  <a:lnTo>
                    <a:pt x="1767" y="1967"/>
                  </a:lnTo>
                  <a:lnTo>
                    <a:pt x="1881" y="2078"/>
                  </a:lnTo>
                  <a:lnTo>
                    <a:pt x="2044" y="2237"/>
                  </a:lnTo>
                  <a:lnTo>
                    <a:pt x="0" y="2237"/>
                  </a:lnTo>
                  <a:lnTo>
                    <a:pt x="0" y="2237"/>
                  </a:lnTo>
                  <a:lnTo>
                    <a:pt x="145" y="2078"/>
                  </a:lnTo>
                  <a:lnTo>
                    <a:pt x="244" y="1966"/>
                  </a:lnTo>
                  <a:lnTo>
                    <a:pt x="278" y="1927"/>
                  </a:lnTo>
                  <a:lnTo>
                    <a:pt x="292" y="1910"/>
                  </a:lnTo>
                  <a:lnTo>
                    <a:pt x="292" y="1910"/>
                  </a:lnTo>
                  <a:lnTo>
                    <a:pt x="297" y="1899"/>
                  </a:lnTo>
                  <a:lnTo>
                    <a:pt x="302" y="1884"/>
                  </a:lnTo>
                  <a:lnTo>
                    <a:pt x="308" y="1866"/>
                  </a:lnTo>
                  <a:lnTo>
                    <a:pt x="314" y="1846"/>
                  </a:lnTo>
                  <a:lnTo>
                    <a:pt x="319" y="1823"/>
                  </a:lnTo>
                  <a:lnTo>
                    <a:pt x="322" y="1796"/>
                  </a:lnTo>
                  <a:lnTo>
                    <a:pt x="325" y="1768"/>
                  </a:lnTo>
                  <a:lnTo>
                    <a:pt x="326" y="1735"/>
                  </a:lnTo>
                  <a:lnTo>
                    <a:pt x="326" y="1735"/>
                  </a:lnTo>
                  <a:lnTo>
                    <a:pt x="326" y="1626"/>
                  </a:lnTo>
                  <a:lnTo>
                    <a:pt x="326" y="1626"/>
                  </a:lnTo>
                  <a:lnTo>
                    <a:pt x="326" y="109"/>
                  </a:lnTo>
                  <a:lnTo>
                    <a:pt x="326" y="109"/>
                  </a:lnTo>
                  <a:lnTo>
                    <a:pt x="326" y="0"/>
                  </a:lnTo>
                  <a:lnTo>
                    <a:pt x="1683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2" name="Freeform 10"/>
            <p:cNvSpPr>
              <a:spLocks/>
            </p:cNvSpPr>
            <p:nvPr/>
          </p:nvSpPr>
          <p:spPr bwMode="auto">
            <a:xfrm rot="5400000">
              <a:off x="2946875" y="762411"/>
              <a:ext cx="730186" cy="4501268"/>
            </a:xfrm>
            <a:custGeom>
              <a:avLst/>
              <a:gdLst>
                <a:gd name="T0" fmla="*/ 479078793 w 913"/>
                <a:gd name="T1" fmla="*/ 0 h 2438"/>
                <a:gd name="T2" fmla="*/ 479078793 w 913"/>
                <a:gd name="T3" fmla="*/ 0 h 2438"/>
                <a:gd name="T4" fmla="*/ 479078793 w 913"/>
                <a:gd name="T5" fmla="*/ 405647519 h 2438"/>
                <a:gd name="T6" fmla="*/ 479078793 w 913"/>
                <a:gd name="T7" fmla="*/ 405647519 h 2438"/>
                <a:gd name="T8" fmla="*/ 479078793 w 913"/>
                <a:gd name="T9" fmla="*/ 2147483646 h 2438"/>
                <a:gd name="T10" fmla="*/ 479078793 w 913"/>
                <a:gd name="T11" fmla="*/ 2147483646 h 2438"/>
                <a:gd name="T12" fmla="*/ 479078793 w 913"/>
                <a:gd name="T13" fmla="*/ 2147483646 h 2438"/>
                <a:gd name="T14" fmla="*/ 479078793 w 913"/>
                <a:gd name="T15" fmla="*/ 2147483646 h 2438"/>
                <a:gd name="T16" fmla="*/ 479718606 w 913"/>
                <a:gd name="T17" fmla="*/ 2147483646 h 2438"/>
                <a:gd name="T18" fmla="*/ 481638043 w 913"/>
                <a:gd name="T19" fmla="*/ 2147483646 h 2438"/>
                <a:gd name="T20" fmla="*/ 484196494 w 913"/>
                <a:gd name="T21" fmla="*/ 2147483646 h 2438"/>
                <a:gd name="T22" fmla="*/ 487393957 w 913"/>
                <a:gd name="T23" fmla="*/ 2147483646 h 2438"/>
                <a:gd name="T24" fmla="*/ 489952407 w 913"/>
                <a:gd name="T25" fmla="*/ 2147483646 h 2438"/>
                <a:gd name="T26" fmla="*/ 492511657 w 913"/>
                <a:gd name="T27" fmla="*/ 2147483646 h 2438"/>
                <a:gd name="T28" fmla="*/ 493790482 w 913"/>
                <a:gd name="T29" fmla="*/ 2147483646 h 2438"/>
                <a:gd name="T30" fmla="*/ 494430294 w 913"/>
                <a:gd name="T31" fmla="*/ 2147483646 h 2438"/>
                <a:gd name="T32" fmla="*/ 583977650 w 913"/>
                <a:gd name="T33" fmla="*/ 2147483646 h 2438"/>
                <a:gd name="T34" fmla="*/ 0 w 913"/>
                <a:gd name="T35" fmla="*/ 2147483646 h 2438"/>
                <a:gd name="T36" fmla="*/ 83151630 w 913"/>
                <a:gd name="T37" fmla="*/ 2147483646 h 2438"/>
                <a:gd name="T38" fmla="*/ 83151630 w 913"/>
                <a:gd name="T39" fmla="*/ 2147483646 h 2438"/>
                <a:gd name="T40" fmla="*/ 83151630 w 913"/>
                <a:gd name="T41" fmla="*/ 2147483646 h 2438"/>
                <a:gd name="T42" fmla="*/ 85070268 w 913"/>
                <a:gd name="T43" fmla="*/ 2147483646 h 2438"/>
                <a:gd name="T44" fmla="*/ 86988906 w 913"/>
                <a:gd name="T45" fmla="*/ 2147483646 h 2438"/>
                <a:gd name="T46" fmla="*/ 89547356 w 913"/>
                <a:gd name="T47" fmla="*/ 2147483646 h 2438"/>
                <a:gd name="T48" fmla="*/ 91465994 w 913"/>
                <a:gd name="T49" fmla="*/ 2147483646 h 2438"/>
                <a:gd name="T50" fmla="*/ 94025243 w 913"/>
                <a:gd name="T51" fmla="*/ 2147483646 h 2438"/>
                <a:gd name="T52" fmla="*/ 95304069 w 913"/>
                <a:gd name="T53" fmla="*/ 2147483646 h 2438"/>
                <a:gd name="T54" fmla="*/ 95943881 w 913"/>
                <a:gd name="T55" fmla="*/ 2147483646 h 2438"/>
                <a:gd name="T56" fmla="*/ 95943881 w 913"/>
                <a:gd name="T57" fmla="*/ 2147483646 h 2438"/>
                <a:gd name="T58" fmla="*/ 95943881 w 913"/>
                <a:gd name="T59" fmla="*/ 2147483646 h 2438"/>
                <a:gd name="T60" fmla="*/ 95943881 w 913"/>
                <a:gd name="T61" fmla="*/ 2147483646 h 2438"/>
                <a:gd name="T62" fmla="*/ 95943881 w 913"/>
                <a:gd name="T63" fmla="*/ 405647519 h 2438"/>
                <a:gd name="T64" fmla="*/ 95943881 w 913"/>
                <a:gd name="T65" fmla="*/ 405647519 h 2438"/>
                <a:gd name="T66" fmla="*/ 95943881 w 913"/>
                <a:gd name="T67" fmla="*/ 0 h 2438"/>
                <a:gd name="T68" fmla="*/ 479078793 w 913"/>
                <a:gd name="T69" fmla="*/ 0 h 243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13" h="2438">
                  <a:moveTo>
                    <a:pt x="749" y="0"/>
                  </a:moveTo>
                  <a:lnTo>
                    <a:pt x="749" y="0"/>
                  </a:lnTo>
                  <a:lnTo>
                    <a:pt x="749" y="119"/>
                  </a:lnTo>
                  <a:lnTo>
                    <a:pt x="749" y="1774"/>
                  </a:lnTo>
                  <a:lnTo>
                    <a:pt x="749" y="1892"/>
                  </a:lnTo>
                  <a:lnTo>
                    <a:pt x="750" y="1958"/>
                  </a:lnTo>
                  <a:lnTo>
                    <a:pt x="753" y="2008"/>
                  </a:lnTo>
                  <a:lnTo>
                    <a:pt x="757" y="2047"/>
                  </a:lnTo>
                  <a:lnTo>
                    <a:pt x="762" y="2075"/>
                  </a:lnTo>
                  <a:lnTo>
                    <a:pt x="766" y="2093"/>
                  </a:lnTo>
                  <a:lnTo>
                    <a:pt x="770" y="2104"/>
                  </a:lnTo>
                  <a:lnTo>
                    <a:pt x="772" y="2110"/>
                  </a:lnTo>
                  <a:lnTo>
                    <a:pt x="773" y="2111"/>
                  </a:lnTo>
                  <a:lnTo>
                    <a:pt x="913" y="2438"/>
                  </a:lnTo>
                  <a:lnTo>
                    <a:pt x="0" y="2438"/>
                  </a:lnTo>
                  <a:lnTo>
                    <a:pt x="130" y="2111"/>
                  </a:lnTo>
                  <a:lnTo>
                    <a:pt x="130" y="2110"/>
                  </a:lnTo>
                  <a:lnTo>
                    <a:pt x="133" y="2104"/>
                  </a:lnTo>
                  <a:lnTo>
                    <a:pt x="136" y="2093"/>
                  </a:lnTo>
                  <a:lnTo>
                    <a:pt x="140" y="2075"/>
                  </a:lnTo>
                  <a:lnTo>
                    <a:pt x="143" y="2047"/>
                  </a:lnTo>
                  <a:lnTo>
                    <a:pt x="147" y="2008"/>
                  </a:lnTo>
                  <a:lnTo>
                    <a:pt x="149" y="1958"/>
                  </a:lnTo>
                  <a:lnTo>
                    <a:pt x="150" y="1892"/>
                  </a:lnTo>
                  <a:lnTo>
                    <a:pt x="150" y="1774"/>
                  </a:lnTo>
                  <a:lnTo>
                    <a:pt x="150" y="119"/>
                  </a:lnTo>
                  <a:lnTo>
                    <a:pt x="150" y="0"/>
                  </a:lnTo>
                  <a:lnTo>
                    <a:pt x="749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63" name="Rectangle 341"/>
            <p:cNvSpPr>
              <a:spLocks noChangeArrowheads="1"/>
            </p:cNvSpPr>
            <p:nvPr/>
          </p:nvSpPr>
          <p:spPr bwMode="auto">
            <a:xfrm rot="5400000">
              <a:off x="-1262549" y="2472691"/>
              <a:ext cx="3616647" cy="107156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4" name="Rectangle 342"/>
            <p:cNvSpPr>
              <a:spLocks noChangeArrowheads="1"/>
            </p:cNvSpPr>
            <p:nvPr/>
          </p:nvSpPr>
          <p:spPr bwMode="auto">
            <a:xfrm rot="5400000">
              <a:off x="-571133" y="2476661"/>
              <a:ext cx="2233811" cy="107156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5" name="Rectangle 343"/>
            <p:cNvSpPr>
              <a:spLocks noChangeArrowheads="1"/>
            </p:cNvSpPr>
            <p:nvPr/>
          </p:nvSpPr>
          <p:spPr bwMode="auto">
            <a:xfrm rot="5400000">
              <a:off x="181631" y="2476314"/>
              <a:ext cx="728198" cy="107147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</p:grpSp>
      <p:sp>
        <p:nvSpPr>
          <p:cNvPr id="66" name="Rectangle 34"/>
          <p:cNvSpPr>
            <a:spLocks noChangeArrowheads="1"/>
          </p:cNvSpPr>
          <p:nvPr/>
        </p:nvSpPr>
        <p:spPr bwMode="auto">
          <a:xfrm>
            <a:off x="3930673" y="2129107"/>
            <a:ext cx="17986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400" dirty="0">
                <a:solidFill>
                  <a:schemeClr val="bg1"/>
                </a:solidFill>
                <a:latin typeface="Source Sans Pro" pitchFamily="34" charset="0"/>
                <a:cs typeface="Open Sans Light" pitchFamily="34" charset="0"/>
              </a:rPr>
              <a:t>İstihdam </a:t>
            </a:r>
            <a:endParaRPr lang="en-US" altLang="tr-TR" sz="2400" dirty="0">
              <a:solidFill>
                <a:schemeClr val="bg1"/>
              </a:solidFill>
              <a:latin typeface="Source Sans Pro" pitchFamily="34" charset="0"/>
            </a:endParaRPr>
          </a:p>
        </p:txBody>
      </p:sp>
      <p:sp>
        <p:nvSpPr>
          <p:cNvPr id="67" name="Rectangle 55"/>
          <p:cNvSpPr/>
          <p:nvPr/>
        </p:nvSpPr>
        <p:spPr bwMode="auto">
          <a:xfrm>
            <a:off x="6775040" y="2013140"/>
            <a:ext cx="5416960" cy="646331"/>
          </a:xfrm>
          <a:prstGeom prst="rect">
            <a:avLst/>
          </a:prstGeom>
        </p:spPr>
        <p:txBody>
          <a:bodyPr wrap="square" spcCol="356616">
            <a:spAutoFit/>
          </a:bodyPr>
          <a:lstStyle/>
          <a:p>
            <a:pPr indent="-457200">
              <a:defRPr/>
            </a:pPr>
            <a:r>
              <a:rPr lang="ms-MY" dirty="0">
                <a:solidFill>
                  <a:schemeClr val="tx2">
                    <a:lumMod val="50000"/>
                  </a:schemeClr>
                </a:solidFill>
                <a:latin typeface="Source Sans Pro Light" pitchFamily="34" charset="0"/>
                <a:ea typeface="Open Sans Light" pitchFamily="34" charset="0"/>
                <a:cs typeface="Open Sans Light" pitchFamily="34" charset="0"/>
              </a:rPr>
              <a:t>Firmaların toplamda </a:t>
            </a:r>
            <a:r>
              <a:rPr lang="ms-MY" b="1" i="1" dirty="0">
                <a:solidFill>
                  <a:schemeClr val="tx2">
                    <a:lumMod val="50000"/>
                  </a:schemeClr>
                </a:solidFill>
                <a:latin typeface="Source Sans Pro Light" pitchFamily="34" charset="0"/>
                <a:ea typeface="Open Sans Light" pitchFamily="34" charset="0"/>
                <a:cs typeface="Open Sans Light" pitchFamily="34" charset="0"/>
              </a:rPr>
              <a:t>6</a:t>
            </a:r>
            <a:r>
              <a:rPr lang="tr-TR" b="1" i="1" dirty="0">
                <a:solidFill>
                  <a:schemeClr val="tx2">
                    <a:lumMod val="50000"/>
                  </a:schemeClr>
                </a:solidFill>
                <a:latin typeface="Source Sans Pro Light" pitchFamily="34" charset="0"/>
                <a:ea typeface="Open Sans Light" pitchFamily="34" charset="0"/>
                <a:cs typeface="Open Sans Light" pitchFamily="34" charset="0"/>
              </a:rPr>
              <a:t>.</a:t>
            </a:r>
            <a:r>
              <a:rPr lang="ms-MY" b="1" i="1" dirty="0">
                <a:solidFill>
                  <a:schemeClr val="tx2">
                    <a:lumMod val="50000"/>
                  </a:schemeClr>
                </a:solidFill>
                <a:latin typeface="Source Sans Pro Light" pitchFamily="34" charset="0"/>
                <a:ea typeface="Open Sans Light" pitchFamily="34" charset="0"/>
                <a:cs typeface="Open Sans Light" pitchFamily="34" charset="0"/>
              </a:rPr>
              <a:t>450 Çalışanı </a:t>
            </a:r>
            <a:r>
              <a:rPr lang="ms-MY" dirty="0">
                <a:solidFill>
                  <a:schemeClr val="tx2">
                    <a:lumMod val="50000"/>
                  </a:schemeClr>
                </a:solidFill>
                <a:latin typeface="Source Sans Pro Light" pitchFamily="34" charset="0"/>
                <a:ea typeface="Open Sans Light" pitchFamily="34" charset="0"/>
                <a:cs typeface="Open Sans Light" pitchFamily="34" charset="0"/>
              </a:rPr>
              <a:t>vardır</a:t>
            </a:r>
            <a:r>
              <a:rPr lang="tr-TR" dirty="0">
                <a:solidFill>
                  <a:schemeClr val="tx2">
                    <a:lumMod val="50000"/>
                  </a:schemeClr>
                </a:solidFill>
                <a:latin typeface="Source Sans Pro Light" pitchFamily="34" charset="0"/>
                <a:ea typeface="Open Sans Light" pitchFamily="34" charset="0"/>
                <a:cs typeface="Open Sans Light" pitchFamily="34" charset="0"/>
              </a:rPr>
              <a:t>.</a:t>
            </a:r>
            <a:r>
              <a:rPr lang="ms-MY" dirty="0">
                <a:solidFill>
                  <a:schemeClr val="tx2">
                    <a:lumMod val="50000"/>
                  </a:schemeClr>
                </a:solidFill>
                <a:latin typeface="Source Sans Pro Light" pitchFamily="34" charset="0"/>
                <a:ea typeface="Open Sans Light" pitchFamily="34" charset="0"/>
                <a:cs typeface="Open Sans Light" pitchFamily="34" charset="0"/>
              </a:rPr>
              <a:t> </a:t>
            </a:r>
            <a:r>
              <a:rPr lang="tr-TR" dirty="0">
                <a:solidFill>
                  <a:schemeClr val="tx2">
                    <a:lumMod val="50000"/>
                  </a:schemeClr>
                </a:solidFill>
                <a:latin typeface="Source Sans Pro Light" pitchFamily="34" charset="0"/>
                <a:ea typeface="Open Sans Light" pitchFamily="34" charset="0"/>
                <a:cs typeface="Open Sans Light" pitchFamily="34" charset="0"/>
              </a:rPr>
              <a:t>F</a:t>
            </a:r>
            <a:r>
              <a:rPr lang="ms-MY" dirty="0">
                <a:solidFill>
                  <a:schemeClr val="tx2">
                    <a:lumMod val="50000"/>
                  </a:schemeClr>
                </a:solidFill>
                <a:latin typeface="Source Sans Pro Light" pitchFamily="34" charset="0"/>
                <a:ea typeface="Open Sans Light" pitchFamily="34" charset="0"/>
                <a:cs typeface="Open Sans Light" pitchFamily="34" charset="0"/>
              </a:rPr>
              <a:t>irma başına ortalama 293 personel düşmektedir</a:t>
            </a:r>
            <a:r>
              <a:rPr lang="tr-TR" dirty="0">
                <a:solidFill>
                  <a:schemeClr val="tx2">
                    <a:lumMod val="50000"/>
                  </a:schemeClr>
                </a:solidFill>
                <a:latin typeface="Source Sans Pro Light" pitchFamily="34" charset="0"/>
                <a:ea typeface="Open Sans Light" pitchFamily="34" charset="0"/>
                <a:cs typeface="Open Sans Light" pitchFamily="34" charset="0"/>
              </a:rPr>
              <a:t>. </a:t>
            </a:r>
            <a:endParaRPr lang="ms-MY" dirty="0">
              <a:solidFill>
                <a:schemeClr val="tx2">
                  <a:lumMod val="50000"/>
                </a:schemeClr>
              </a:solidFill>
              <a:latin typeface="Source Sans Pro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68" name="Rectangle 35"/>
          <p:cNvSpPr>
            <a:spLocks noChangeArrowheads="1"/>
          </p:cNvSpPr>
          <p:nvPr/>
        </p:nvSpPr>
        <p:spPr bwMode="auto">
          <a:xfrm>
            <a:off x="3899524" y="2814990"/>
            <a:ext cx="31544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400" dirty="0">
                <a:solidFill>
                  <a:schemeClr val="bg1"/>
                </a:solidFill>
                <a:latin typeface="Source Sans Pro" pitchFamily="34" charset="0"/>
                <a:cs typeface="Open Sans Light" pitchFamily="34" charset="0"/>
              </a:rPr>
              <a:t>İşgücünün Dağılımı </a:t>
            </a:r>
            <a:endParaRPr lang="en-US" altLang="tr-TR" sz="2400" dirty="0">
              <a:solidFill>
                <a:schemeClr val="bg1"/>
              </a:solidFill>
              <a:latin typeface="Source Sans Pro" pitchFamily="34" charset="0"/>
            </a:endParaRPr>
          </a:p>
        </p:txBody>
      </p:sp>
      <p:sp>
        <p:nvSpPr>
          <p:cNvPr id="69" name="Rectangle 56"/>
          <p:cNvSpPr/>
          <p:nvPr/>
        </p:nvSpPr>
        <p:spPr bwMode="auto">
          <a:xfrm>
            <a:off x="7687801" y="2723565"/>
            <a:ext cx="4521895" cy="646331"/>
          </a:xfrm>
          <a:prstGeom prst="rect">
            <a:avLst/>
          </a:prstGeom>
        </p:spPr>
        <p:txBody>
          <a:bodyPr wrap="square" spcCol="356616">
            <a:spAutoFit/>
          </a:bodyPr>
          <a:lstStyle/>
          <a:p>
            <a:pPr indent="-457200">
              <a:defRPr/>
            </a:pPr>
            <a:r>
              <a:rPr lang="ms-MY" dirty="0">
                <a:solidFill>
                  <a:schemeClr val="tx2">
                    <a:lumMod val="50000"/>
                  </a:schemeClr>
                </a:solidFill>
                <a:latin typeface="Source Sans Pro Light" pitchFamily="34" charset="0"/>
                <a:ea typeface="Open Sans Light" pitchFamily="34" charset="0"/>
                <a:cs typeface="Open Sans Light" pitchFamily="34" charset="0"/>
              </a:rPr>
              <a:t>Firmalar </a:t>
            </a:r>
            <a:r>
              <a:rPr lang="ms-MY" b="1" i="1" dirty="0">
                <a:solidFill>
                  <a:schemeClr val="tx2">
                    <a:lumMod val="50000"/>
                  </a:schemeClr>
                </a:solidFill>
                <a:latin typeface="Source Sans Pro Light" pitchFamily="34" charset="0"/>
                <a:ea typeface="Open Sans Light" pitchFamily="34" charset="0"/>
                <a:cs typeface="Open Sans Light" pitchFamily="34" charset="0"/>
              </a:rPr>
              <a:t>32 Tasarımcı Ve 400 Modelhane personeli</a:t>
            </a:r>
            <a:r>
              <a:rPr lang="ms-MY" dirty="0">
                <a:solidFill>
                  <a:schemeClr val="tx2">
                    <a:lumMod val="50000"/>
                  </a:schemeClr>
                </a:solidFill>
                <a:latin typeface="Source Sans Pro Light" pitchFamily="34" charset="0"/>
                <a:ea typeface="Open Sans Light" pitchFamily="34" charset="0"/>
                <a:cs typeface="Open Sans Light" pitchFamily="34" charset="0"/>
              </a:rPr>
              <a:t> ile çalışmaktadır</a:t>
            </a:r>
            <a:r>
              <a:rPr lang="tr-TR" dirty="0">
                <a:solidFill>
                  <a:schemeClr val="tx2">
                    <a:lumMod val="50000"/>
                  </a:schemeClr>
                </a:solidFill>
                <a:latin typeface="Source Sans Pro Light" pitchFamily="34" charset="0"/>
                <a:ea typeface="Open Sans Light" pitchFamily="34" charset="0"/>
                <a:cs typeface="Open Sans Light" pitchFamily="34" charset="0"/>
              </a:rPr>
              <a:t>.</a:t>
            </a:r>
            <a:endParaRPr lang="ms-MY" dirty="0">
              <a:solidFill>
                <a:schemeClr val="tx2">
                  <a:lumMod val="50000"/>
                </a:schemeClr>
              </a:solidFill>
              <a:latin typeface="Source Sans Pro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grpSp>
        <p:nvGrpSpPr>
          <p:cNvPr id="70" name="Group 33"/>
          <p:cNvGrpSpPr>
            <a:grpSpLocks/>
          </p:cNvGrpSpPr>
          <p:nvPr/>
        </p:nvGrpSpPr>
        <p:grpSpPr bwMode="auto">
          <a:xfrm>
            <a:off x="301625" y="5538140"/>
            <a:ext cx="566697" cy="527196"/>
            <a:chOff x="304800" y="4095750"/>
            <a:chExt cx="366050" cy="366051"/>
          </a:xfrm>
        </p:grpSpPr>
        <p:sp>
          <p:nvSpPr>
            <p:cNvPr id="71" name="AutoShape 81"/>
            <p:cNvSpPr>
              <a:spLocks/>
            </p:cNvSpPr>
            <p:nvPr/>
          </p:nvSpPr>
          <p:spPr bwMode="auto">
            <a:xfrm>
              <a:off x="304800" y="4096154"/>
              <a:ext cx="365950" cy="36564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35" y="9811"/>
                  </a:moveTo>
                  <a:cubicBezTo>
                    <a:pt x="20220" y="10144"/>
                    <a:pt x="20081" y="10800"/>
                    <a:pt x="18899" y="10800"/>
                  </a:cubicBezTo>
                  <a:lnTo>
                    <a:pt x="17549" y="10800"/>
                  </a:lnTo>
                  <a:cubicBezTo>
                    <a:pt x="17363" y="10800"/>
                    <a:pt x="17212" y="10950"/>
                    <a:pt x="17212" y="11137"/>
                  </a:cubicBezTo>
                  <a:cubicBezTo>
                    <a:pt x="17212" y="11324"/>
                    <a:pt x="17363" y="11475"/>
                    <a:pt x="17549" y="11475"/>
                  </a:cubicBezTo>
                  <a:lnTo>
                    <a:pt x="18858" y="11475"/>
                  </a:lnTo>
                  <a:cubicBezTo>
                    <a:pt x="19870" y="11475"/>
                    <a:pt x="20003" y="12314"/>
                    <a:pt x="19938" y="12719"/>
                  </a:cubicBezTo>
                  <a:cubicBezTo>
                    <a:pt x="19855" y="13223"/>
                    <a:pt x="19618" y="14175"/>
                    <a:pt x="18478" y="14175"/>
                  </a:cubicBezTo>
                  <a:lnTo>
                    <a:pt x="16874" y="14175"/>
                  </a:lnTo>
                  <a:cubicBezTo>
                    <a:pt x="16688" y="14175"/>
                    <a:pt x="16537" y="14325"/>
                    <a:pt x="16537" y="14512"/>
                  </a:cubicBezTo>
                  <a:cubicBezTo>
                    <a:pt x="16537" y="14699"/>
                    <a:pt x="16688" y="14850"/>
                    <a:pt x="16874" y="14850"/>
                  </a:cubicBezTo>
                  <a:lnTo>
                    <a:pt x="18203" y="14850"/>
                  </a:lnTo>
                  <a:cubicBezTo>
                    <a:pt x="19343" y="14850"/>
                    <a:pt x="19243" y="15718"/>
                    <a:pt x="19079" y="16237"/>
                  </a:cubicBezTo>
                  <a:cubicBezTo>
                    <a:pt x="18864" y="16918"/>
                    <a:pt x="18732" y="17549"/>
                    <a:pt x="17297" y="17549"/>
                  </a:cubicBezTo>
                  <a:lnTo>
                    <a:pt x="16196" y="17549"/>
                  </a:lnTo>
                  <a:cubicBezTo>
                    <a:pt x="16009" y="17549"/>
                    <a:pt x="15859" y="17700"/>
                    <a:pt x="15859" y="17887"/>
                  </a:cubicBezTo>
                  <a:cubicBezTo>
                    <a:pt x="15859" y="18073"/>
                    <a:pt x="16009" y="18225"/>
                    <a:pt x="16196" y="18225"/>
                  </a:cubicBezTo>
                  <a:lnTo>
                    <a:pt x="17255" y="18225"/>
                  </a:lnTo>
                  <a:cubicBezTo>
                    <a:pt x="17993" y="18225"/>
                    <a:pt x="18027" y="18923"/>
                    <a:pt x="17950" y="19174"/>
                  </a:cubicBezTo>
                  <a:cubicBezTo>
                    <a:pt x="17866" y="19448"/>
                    <a:pt x="17767" y="19651"/>
                    <a:pt x="17762" y="19660"/>
                  </a:cubicBezTo>
                  <a:cubicBezTo>
                    <a:pt x="17558" y="20028"/>
                    <a:pt x="17229" y="20249"/>
                    <a:pt x="16534" y="20249"/>
                  </a:cubicBezTo>
                  <a:lnTo>
                    <a:pt x="12844" y="20249"/>
                  </a:lnTo>
                  <a:cubicBezTo>
                    <a:pt x="10990" y="20249"/>
                    <a:pt x="9151" y="19829"/>
                    <a:pt x="9104" y="19818"/>
                  </a:cubicBezTo>
                  <a:cubicBezTo>
                    <a:pt x="6299" y="19172"/>
                    <a:pt x="6152" y="19122"/>
                    <a:pt x="5976" y="19072"/>
                  </a:cubicBezTo>
                  <a:cubicBezTo>
                    <a:pt x="5976" y="19072"/>
                    <a:pt x="5405" y="18976"/>
                    <a:pt x="5405" y="18478"/>
                  </a:cubicBezTo>
                  <a:lnTo>
                    <a:pt x="5399" y="9155"/>
                  </a:lnTo>
                  <a:cubicBezTo>
                    <a:pt x="5399" y="8839"/>
                    <a:pt x="5601" y="8552"/>
                    <a:pt x="5935" y="8452"/>
                  </a:cubicBezTo>
                  <a:cubicBezTo>
                    <a:pt x="5977" y="8435"/>
                    <a:pt x="6034" y="8419"/>
                    <a:pt x="6074" y="8401"/>
                  </a:cubicBezTo>
                  <a:cubicBezTo>
                    <a:pt x="9158" y="7125"/>
                    <a:pt x="10097" y="4324"/>
                    <a:pt x="10124" y="2025"/>
                  </a:cubicBezTo>
                  <a:cubicBezTo>
                    <a:pt x="10128" y="1702"/>
                    <a:pt x="10378" y="1350"/>
                    <a:pt x="10800" y="1350"/>
                  </a:cubicBezTo>
                  <a:cubicBezTo>
                    <a:pt x="11514" y="1350"/>
                    <a:pt x="12774" y="2782"/>
                    <a:pt x="12774" y="4554"/>
                  </a:cubicBezTo>
                  <a:cubicBezTo>
                    <a:pt x="12774" y="6155"/>
                    <a:pt x="12711" y="6432"/>
                    <a:pt x="12149" y="8100"/>
                  </a:cubicBezTo>
                  <a:cubicBezTo>
                    <a:pt x="18899" y="8100"/>
                    <a:pt x="18852" y="8196"/>
                    <a:pt x="19448" y="8353"/>
                  </a:cubicBezTo>
                  <a:cubicBezTo>
                    <a:pt x="20187" y="8564"/>
                    <a:pt x="20249" y="9175"/>
                    <a:pt x="20249" y="9386"/>
                  </a:cubicBezTo>
                  <a:cubicBezTo>
                    <a:pt x="20249" y="9618"/>
                    <a:pt x="20243" y="9584"/>
                    <a:pt x="20235" y="9811"/>
                  </a:cubicBezTo>
                  <a:moveTo>
                    <a:pt x="4724" y="19575"/>
                  </a:moveTo>
                  <a:cubicBezTo>
                    <a:pt x="4724" y="19948"/>
                    <a:pt x="4423" y="20249"/>
                    <a:pt x="4049" y="20249"/>
                  </a:cubicBezTo>
                  <a:lnTo>
                    <a:pt x="2024" y="20249"/>
                  </a:lnTo>
                  <a:cubicBezTo>
                    <a:pt x="1652" y="20249"/>
                    <a:pt x="1349" y="19948"/>
                    <a:pt x="1349" y="19575"/>
                  </a:cubicBezTo>
                  <a:lnTo>
                    <a:pt x="1349" y="8774"/>
                  </a:lnTo>
                  <a:cubicBezTo>
                    <a:pt x="1349" y="8401"/>
                    <a:pt x="1652" y="8100"/>
                    <a:pt x="2024" y="8100"/>
                  </a:cubicBezTo>
                  <a:lnTo>
                    <a:pt x="4049" y="8100"/>
                  </a:lnTo>
                  <a:cubicBezTo>
                    <a:pt x="4423" y="8100"/>
                    <a:pt x="4724" y="8401"/>
                    <a:pt x="4724" y="8774"/>
                  </a:cubicBezTo>
                  <a:cubicBezTo>
                    <a:pt x="4724" y="8774"/>
                    <a:pt x="4724" y="19575"/>
                    <a:pt x="4724" y="19575"/>
                  </a:cubicBezTo>
                  <a:close/>
                  <a:moveTo>
                    <a:pt x="19686" y="7069"/>
                  </a:moveTo>
                  <a:cubicBezTo>
                    <a:pt x="18842" y="6846"/>
                    <a:pt x="16858" y="6849"/>
                    <a:pt x="13956" y="6773"/>
                  </a:cubicBezTo>
                  <a:cubicBezTo>
                    <a:pt x="14093" y="6139"/>
                    <a:pt x="14124" y="5568"/>
                    <a:pt x="14124" y="4554"/>
                  </a:cubicBezTo>
                  <a:cubicBezTo>
                    <a:pt x="14124" y="2133"/>
                    <a:pt x="12361" y="0"/>
                    <a:pt x="10800" y="0"/>
                  </a:cubicBezTo>
                  <a:cubicBezTo>
                    <a:pt x="9698" y="0"/>
                    <a:pt x="8789" y="901"/>
                    <a:pt x="8774" y="2009"/>
                  </a:cubicBezTo>
                  <a:cubicBezTo>
                    <a:pt x="8760" y="3368"/>
                    <a:pt x="8340" y="5716"/>
                    <a:pt x="6074" y="6906"/>
                  </a:cubicBezTo>
                  <a:cubicBezTo>
                    <a:pt x="5908" y="6994"/>
                    <a:pt x="5433" y="7228"/>
                    <a:pt x="5364" y="7259"/>
                  </a:cubicBezTo>
                  <a:lnTo>
                    <a:pt x="5399" y="7289"/>
                  </a:lnTo>
                  <a:cubicBezTo>
                    <a:pt x="5045" y="6984"/>
                    <a:pt x="4554" y="6750"/>
                    <a:pt x="4049" y="6750"/>
                  </a:cubicBezTo>
                  <a:lnTo>
                    <a:pt x="2024" y="6750"/>
                  </a:lnTo>
                  <a:cubicBezTo>
                    <a:pt x="908" y="6750"/>
                    <a:pt x="0" y="7658"/>
                    <a:pt x="0" y="8774"/>
                  </a:cubicBezTo>
                  <a:lnTo>
                    <a:pt x="0" y="19575"/>
                  </a:lnTo>
                  <a:cubicBezTo>
                    <a:pt x="0" y="20691"/>
                    <a:pt x="908" y="21599"/>
                    <a:pt x="2024" y="21599"/>
                  </a:cubicBezTo>
                  <a:lnTo>
                    <a:pt x="4049" y="21599"/>
                  </a:lnTo>
                  <a:cubicBezTo>
                    <a:pt x="4853" y="21599"/>
                    <a:pt x="5525" y="21114"/>
                    <a:pt x="5850" y="20434"/>
                  </a:cubicBezTo>
                  <a:cubicBezTo>
                    <a:pt x="5859" y="20437"/>
                    <a:pt x="5873" y="20441"/>
                    <a:pt x="5882" y="20442"/>
                  </a:cubicBezTo>
                  <a:cubicBezTo>
                    <a:pt x="5927" y="20454"/>
                    <a:pt x="5979" y="20467"/>
                    <a:pt x="6044" y="20485"/>
                  </a:cubicBezTo>
                  <a:cubicBezTo>
                    <a:pt x="6056" y="20487"/>
                    <a:pt x="6062" y="20488"/>
                    <a:pt x="6074" y="20492"/>
                  </a:cubicBezTo>
                  <a:cubicBezTo>
                    <a:pt x="6464" y="20588"/>
                    <a:pt x="7212" y="20768"/>
                    <a:pt x="8812" y="21135"/>
                  </a:cubicBezTo>
                  <a:cubicBezTo>
                    <a:pt x="9155" y="21213"/>
                    <a:pt x="10966" y="21599"/>
                    <a:pt x="12844" y="21599"/>
                  </a:cubicBezTo>
                  <a:lnTo>
                    <a:pt x="16534" y="21599"/>
                  </a:lnTo>
                  <a:cubicBezTo>
                    <a:pt x="17659" y="21599"/>
                    <a:pt x="18469" y="21167"/>
                    <a:pt x="18952" y="20298"/>
                  </a:cubicBezTo>
                  <a:cubicBezTo>
                    <a:pt x="18958" y="20285"/>
                    <a:pt x="19114" y="19982"/>
                    <a:pt x="19240" y="19572"/>
                  </a:cubicBezTo>
                  <a:cubicBezTo>
                    <a:pt x="19336" y="19263"/>
                    <a:pt x="19371" y="18827"/>
                    <a:pt x="19256" y="18384"/>
                  </a:cubicBezTo>
                  <a:cubicBezTo>
                    <a:pt x="19981" y="17886"/>
                    <a:pt x="20214" y="17133"/>
                    <a:pt x="20366" y="16643"/>
                  </a:cubicBezTo>
                  <a:cubicBezTo>
                    <a:pt x="20620" y="15838"/>
                    <a:pt x="20544" y="15235"/>
                    <a:pt x="20367" y="14803"/>
                  </a:cubicBezTo>
                  <a:cubicBezTo>
                    <a:pt x="20775" y="14418"/>
                    <a:pt x="21122" y="13831"/>
                    <a:pt x="21269" y="12935"/>
                  </a:cubicBezTo>
                  <a:cubicBezTo>
                    <a:pt x="21361" y="12380"/>
                    <a:pt x="21263" y="11809"/>
                    <a:pt x="21007" y="11334"/>
                  </a:cubicBezTo>
                  <a:cubicBezTo>
                    <a:pt x="21389" y="10905"/>
                    <a:pt x="21564" y="10365"/>
                    <a:pt x="21583" y="9865"/>
                  </a:cubicBezTo>
                  <a:lnTo>
                    <a:pt x="21591" y="9724"/>
                  </a:lnTo>
                  <a:cubicBezTo>
                    <a:pt x="21596" y="9635"/>
                    <a:pt x="21600" y="9581"/>
                    <a:pt x="21600" y="9386"/>
                  </a:cubicBezTo>
                  <a:cubicBezTo>
                    <a:pt x="21600" y="8533"/>
                    <a:pt x="21010" y="7446"/>
                    <a:pt x="19686" y="706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75" name="AutoShape 82"/>
            <p:cNvSpPr>
              <a:spLocks/>
            </p:cNvSpPr>
            <p:nvPr/>
          </p:nvSpPr>
          <p:spPr bwMode="auto">
            <a:xfrm>
              <a:off x="339206" y="4393047"/>
              <a:ext cx="34406" cy="3437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4400"/>
                  </a:moveTo>
                  <a:cubicBezTo>
                    <a:pt x="8820" y="14400"/>
                    <a:pt x="7200" y="12782"/>
                    <a:pt x="7200" y="10800"/>
                  </a:cubicBezTo>
                  <a:cubicBezTo>
                    <a:pt x="7200" y="8817"/>
                    <a:pt x="8820" y="7200"/>
                    <a:pt x="10800" y="7200"/>
                  </a:cubicBezTo>
                  <a:cubicBezTo>
                    <a:pt x="12779" y="7200"/>
                    <a:pt x="14400" y="8817"/>
                    <a:pt x="14400" y="10800"/>
                  </a:cubicBezTo>
                  <a:cubicBezTo>
                    <a:pt x="14400" y="12782"/>
                    <a:pt x="12779" y="14400"/>
                    <a:pt x="10800" y="14400"/>
                  </a:cubicBezTo>
                  <a:moveTo>
                    <a:pt x="10800" y="0"/>
                  </a:move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endParaRPr>
            </a:p>
          </p:txBody>
        </p:sp>
      </p:grpSp>
      <p:sp>
        <p:nvSpPr>
          <p:cNvPr id="76" name="Rectangle 38"/>
          <p:cNvSpPr>
            <a:spLocks noChangeArrowheads="1"/>
          </p:cNvSpPr>
          <p:nvPr/>
        </p:nvSpPr>
        <p:spPr bwMode="auto">
          <a:xfrm>
            <a:off x="3908649" y="4890704"/>
            <a:ext cx="29495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400" dirty="0">
                <a:solidFill>
                  <a:schemeClr val="bg1"/>
                </a:solidFill>
                <a:latin typeface="Source Sans Pro" pitchFamily="34" charset="0"/>
              </a:rPr>
              <a:t>Ortalama İhracat </a:t>
            </a:r>
            <a:endParaRPr lang="en-US" altLang="tr-TR" sz="2400" dirty="0">
              <a:solidFill>
                <a:schemeClr val="bg1"/>
              </a:solidFill>
              <a:latin typeface="Source Sans Pro" pitchFamily="34" charset="0"/>
            </a:endParaRPr>
          </a:p>
        </p:txBody>
      </p:sp>
      <p:sp>
        <p:nvSpPr>
          <p:cNvPr id="77" name="Rectangle 57"/>
          <p:cNvSpPr/>
          <p:nvPr/>
        </p:nvSpPr>
        <p:spPr bwMode="auto">
          <a:xfrm>
            <a:off x="6741515" y="4802905"/>
            <a:ext cx="5400761" cy="646331"/>
          </a:xfrm>
          <a:prstGeom prst="rect">
            <a:avLst/>
          </a:prstGeom>
        </p:spPr>
        <p:txBody>
          <a:bodyPr wrap="square" spcCol="356616">
            <a:spAutoFit/>
          </a:bodyPr>
          <a:lstStyle/>
          <a:p>
            <a:pPr indent="-457200"/>
            <a:r>
              <a:rPr lang="tr-TR" dirty="0">
                <a:solidFill>
                  <a:schemeClr val="tx2">
                    <a:lumMod val="50000"/>
                  </a:schemeClr>
                </a:solidFill>
                <a:latin typeface="Source Sans Pro Light" pitchFamily="34" charset="0"/>
                <a:ea typeface="Open Sans Light" pitchFamily="34" charset="0"/>
                <a:cs typeface="Open Sans Light" pitchFamily="34" charset="0"/>
              </a:rPr>
              <a:t>Firma başına yıllık ihracat ortalaması ise </a:t>
            </a:r>
            <a:r>
              <a:rPr lang="tr-TR" b="1" i="1" dirty="0">
                <a:solidFill>
                  <a:schemeClr val="tx2">
                    <a:lumMod val="50000"/>
                  </a:schemeClr>
                </a:solidFill>
                <a:latin typeface="Source Sans Pro Light" pitchFamily="34" charset="0"/>
                <a:ea typeface="Open Sans Light" pitchFamily="34" charset="0"/>
                <a:cs typeface="Open Sans Light" pitchFamily="34" charset="0"/>
              </a:rPr>
              <a:t>14,4 milyon</a:t>
            </a:r>
            <a:r>
              <a:rPr lang="tr-TR" dirty="0">
                <a:solidFill>
                  <a:schemeClr val="tx2">
                    <a:lumMod val="50000"/>
                  </a:schemeClr>
                </a:solidFill>
                <a:latin typeface="Source Sans Pro Light" pitchFamily="34" charset="0"/>
                <a:ea typeface="Open Sans Light" pitchFamily="34" charset="0"/>
                <a:cs typeface="Open Sans Light" pitchFamily="34" charset="0"/>
              </a:rPr>
              <a:t> ABD dolarıdır</a:t>
            </a:r>
            <a:endParaRPr lang="ms-MY" dirty="0">
              <a:solidFill>
                <a:schemeClr val="tx2">
                  <a:lumMod val="50000"/>
                </a:schemeClr>
              </a:solidFill>
              <a:latin typeface="Source Sans Pro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grpSp>
        <p:nvGrpSpPr>
          <p:cNvPr id="85" name="Group 28"/>
          <p:cNvGrpSpPr/>
          <p:nvPr/>
        </p:nvGrpSpPr>
        <p:grpSpPr bwMode="auto">
          <a:xfrm>
            <a:off x="261937" y="4459400"/>
            <a:ext cx="825083" cy="767173"/>
            <a:chOff x="6265334" y="2031421"/>
            <a:chExt cx="366050" cy="366050"/>
          </a:xfrm>
          <a:solidFill>
            <a:schemeClr val="bg1"/>
          </a:solidFill>
        </p:grpSpPr>
        <p:sp>
          <p:nvSpPr>
            <p:cNvPr id="87" name="AutoShape 52"/>
            <p:cNvSpPr>
              <a:spLocks/>
            </p:cNvSpPr>
            <p:nvPr/>
          </p:nvSpPr>
          <p:spPr bwMode="auto">
            <a:xfrm>
              <a:off x="6265334" y="2031421"/>
              <a:ext cx="366050" cy="366050"/>
            </a:xfrm>
            <a:custGeom>
              <a:avLst/>
              <a:gdLst>
                <a:gd name="T0" fmla="+- 0 10800 87"/>
                <a:gd name="T1" fmla="*/ T0 w 21426"/>
                <a:gd name="T2" fmla="+- 0 10799 73"/>
                <a:gd name="T3" fmla="*/ 10799 h 21453"/>
                <a:gd name="T4" fmla="+- 0 10800 87"/>
                <a:gd name="T5" fmla="*/ T4 w 21426"/>
                <a:gd name="T6" fmla="+- 0 10799 73"/>
                <a:gd name="T7" fmla="*/ 10799 h 21453"/>
                <a:gd name="T8" fmla="+- 0 10800 87"/>
                <a:gd name="T9" fmla="*/ T8 w 21426"/>
                <a:gd name="T10" fmla="+- 0 10799 73"/>
                <a:gd name="T11" fmla="*/ 10799 h 21453"/>
                <a:gd name="T12" fmla="+- 0 10800 87"/>
                <a:gd name="T13" fmla="*/ T12 w 21426"/>
                <a:gd name="T14" fmla="+- 0 10799 73"/>
                <a:gd name="T15" fmla="*/ 10799 h 2145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26" h="21453">
                  <a:moveTo>
                    <a:pt x="8034" y="20112"/>
                  </a:moveTo>
                  <a:cubicBezTo>
                    <a:pt x="5816" y="17892"/>
                    <a:pt x="3556" y="15628"/>
                    <a:pt x="1338" y="13408"/>
                  </a:cubicBezTo>
                  <a:cubicBezTo>
                    <a:pt x="3241" y="7240"/>
                    <a:pt x="11488" y="7509"/>
                    <a:pt x="13391" y="1341"/>
                  </a:cubicBezTo>
                  <a:cubicBezTo>
                    <a:pt x="15609" y="3560"/>
                    <a:pt x="17869" y="5825"/>
                    <a:pt x="20087" y="8045"/>
                  </a:cubicBezTo>
                  <a:cubicBezTo>
                    <a:pt x="18184" y="14212"/>
                    <a:pt x="9937" y="13944"/>
                    <a:pt x="8034" y="20112"/>
                  </a:cubicBezTo>
                  <a:moveTo>
                    <a:pt x="21034" y="7097"/>
                  </a:moveTo>
                  <a:lnTo>
                    <a:pt x="14338" y="393"/>
                  </a:lnTo>
                  <a:cubicBezTo>
                    <a:pt x="14006" y="60"/>
                    <a:pt x="13525" y="-73"/>
                    <a:pt x="13069" y="39"/>
                  </a:cubicBezTo>
                  <a:cubicBezTo>
                    <a:pt x="12828" y="98"/>
                    <a:pt x="12614" y="222"/>
                    <a:pt x="12444" y="393"/>
                  </a:cubicBezTo>
                  <a:cubicBezTo>
                    <a:pt x="12292" y="545"/>
                    <a:pt x="12177" y="733"/>
                    <a:pt x="12112" y="944"/>
                  </a:cubicBezTo>
                  <a:cubicBezTo>
                    <a:pt x="11808" y="1929"/>
                    <a:pt x="11283" y="2785"/>
                    <a:pt x="10507" y="3562"/>
                  </a:cubicBezTo>
                  <a:cubicBezTo>
                    <a:pt x="9471" y="4598"/>
                    <a:pt x="8121" y="5384"/>
                    <a:pt x="6693" y="6214"/>
                  </a:cubicBezTo>
                  <a:cubicBezTo>
                    <a:pt x="5177" y="7094"/>
                    <a:pt x="3611" y="8006"/>
                    <a:pt x="2328" y="9290"/>
                  </a:cubicBezTo>
                  <a:cubicBezTo>
                    <a:pt x="1237" y="10383"/>
                    <a:pt x="493" y="11600"/>
                    <a:pt x="59" y="13011"/>
                  </a:cubicBezTo>
                  <a:cubicBezTo>
                    <a:pt x="-87" y="13488"/>
                    <a:pt x="40" y="14004"/>
                    <a:pt x="391" y="14356"/>
                  </a:cubicBezTo>
                  <a:lnTo>
                    <a:pt x="7087" y="21060"/>
                  </a:lnTo>
                  <a:cubicBezTo>
                    <a:pt x="7419" y="21393"/>
                    <a:pt x="7900" y="21526"/>
                    <a:pt x="8356" y="21414"/>
                  </a:cubicBezTo>
                  <a:cubicBezTo>
                    <a:pt x="8597" y="21354"/>
                    <a:pt x="8811" y="21231"/>
                    <a:pt x="8981" y="21060"/>
                  </a:cubicBezTo>
                  <a:cubicBezTo>
                    <a:pt x="9133" y="20908"/>
                    <a:pt x="9248" y="20720"/>
                    <a:pt x="9314" y="20508"/>
                  </a:cubicBezTo>
                  <a:cubicBezTo>
                    <a:pt x="9617" y="19523"/>
                    <a:pt x="10142" y="18667"/>
                    <a:pt x="10918" y="17890"/>
                  </a:cubicBezTo>
                  <a:cubicBezTo>
                    <a:pt x="11954" y="16853"/>
                    <a:pt x="13304" y="16069"/>
                    <a:pt x="14733" y="15239"/>
                  </a:cubicBezTo>
                  <a:cubicBezTo>
                    <a:pt x="16248" y="14357"/>
                    <a:pt x="17814" y="13446"/>
                    <a:pt x="19097" y="12162"/>
                  </a:cubicBezTo>
                  <a:cubicBezTo>
                    <a:pt x="20188" y="11070"/>
                    <a:pt x="20932" y="9852"/>
                    <a:pt x="21366" y="8440"/>
                  </a:cubicBezTo>
                  <a:cubicBezTo>
                    <a:pt x="21512" y="7965"/>
                    <a:pt x="21385" y="7448"/>
                    <a:pt x="21034" y="709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99" name="AutoShape 53"/>
            <p:cNvSpPr>
              <a:spLocks/>
            </p:cNvSpPr>
            <p:nvPr/>
          </p:nvSpPr>
          <p:spPr bwMode="auto">
            <a:xfrm>
              <a:off x="6402996" y="2157193"/>
              <a:ext cx="98865" cy="102619"/>
            </a:xfrm>
            <a:custGeom>
              <a:avLst/>
              <a:gdLst>
                <a:gd name="T0" fmla="+- 0 10801 59"/>
                <a:gd name="T1" fmla="*/ T0 w 21484"/>
                <a:gd name="T2" fmla="+- 0 10799 41"/>
                <a:gd name="T3" fmla="*/ 10799 h 21516"/>
                <a:gd name="T4" fmla="+- 0 10801 59"/>
                <a:gd name="T5" fmla="*/ T4 w 21484"/>
                <a:gd name="T6" fmla="+- 0 10799 41"/>
                <a:gd name="T7" fmla="*/ 10799 h 21516"/>
                <a:gd name="T8" fmla="+- 0 10801 59"/>
                <a:gd name="T9" fmla="*/ T8 w 21484"/>
                <a:gd name="T10" fmla="+- 0 10799 41"/>
                <a:gd name="T11" fmla="*/ 10799 h 21516"/>
                <a:gd name="T12" fmla="+- 0 10801 59"/>
                <a:gd name="T13" fmla="*/ T12 w 21484"/>
                <a:gd name="T14" fmla="+- 0 10799 41"/>
                <a:gd name="T15" fmla="*/ 10799 h 2151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84" h="21516">
                  <a:moveTo>
                    <a:pt x="17511" y="14987"/>
                  </a:moveTo>
                  <a:cubicBezTo>
                    <a:pt x="17287" y="15384"/>
                    <a:pt x="17032" y="15740"/>
                    <a:pt x="16731" y="16049"/>
                  </a:cubicBezTo>
                  <a:cubicBezTo>
                    <a:pt x="15340" y="14692"/>
                    <a:pt x="13947" y="13205"/>
                    <a:pt x="12559" y="11675"/>
                  </a:cubicBezTo>
                  <a:cubicBezTo>
                    <a:pt x="12912" y="11521"/>
                    <a:pt x="13287" y="11362"/>
                    <a:pt x="13689" y="11198"/>
                  </a:cubicBezTo>
                  <a:cubicBezTo>
                    <a:pt x="14092" y="11034"/>
                    <a:pt x="14494" y="10927"/>
                    <a:pt x="14895" y="10861"/>
                  </a:cubicBezTo>
                  <a:cubicBezTo>
                    <a:pt x="15308" y="10801"/>
                    <a:pt x="15715" y="10819"/>
                    <a:pt x="16122" y="10913"/>
                  </a:cubicBezTo>
                  <a:cubicBezTo>
                    <a:pt x="16527" y="11011"/>
                    <a:pt x="16909" y="11222"/>
                    <a:pt x="17262" y="11554"/>
                  </a:cubicBezTo>
                  <a:cubicBezTo>
                    <a:pt x="17612" y="11890"/>
                    <a:pt x="17835" y="12244"/>
                    <a:pt x="17923" y="12620"/>
                  </a:cubicBezTo>
                  <a:cubicBezTo>
                    <a:pt x="18020" y="13004"/>
                    <a:pt x="18025" y="13392"/>
                    <a:pt x="17958" y="13789"/>
                  </a:cubicBezTo>
                  <a:cubicBezTo>
                    <a:pt x="17883" y="14187"/>
                    <a:pt x="17738" y="14585"/>
                    <a:pt x="17511" y="14987"/>
                  </a:cubicBezTo>
                  <a:moveTo>
                    <a:pt x="5799" y="10193"/>
                  </a:moveTo>
                  <a:cubicBezTo>
                    <a:pt x="5096" y="10221"/>
                    <a:pt x="4482" y="9996"/>
                    <a:pt x="3946" y="9496"/>
                  </a:cubicBezTo>
                  <a:cubicBezTo>
                    <a:pt x="3717" y="9285"/>
                    <a:pt x="3558" y="9028"/>
                    <a:pt x="3461" y="8724"/>
                  </a:cubicBezTo>
                  <a:cubicBezTo>
                    <a:pt x="3359" y="8420"/>
                    <a:pt x="3326" y="8088"/>
                    <a:pt x="3366" y="7723"/>
                  </a:cubicBezTo>
                  <a:cubicBezTo>
                    <a:pt x="3397" y="7363"/>
                    <a:pt x="3509" y="6989"/>
                    <a:pt x="3703" y="6610"/>
                  </a:cubicBezTo>
                  <a:cubicBezTo>
                    <a:pt x="3889" y="6231"/>
                    <a:pt x="4160" y="5852"/>
                    <a:pt x="4510" y="5487"/>
                  </a:cubicBezTo>
                  <a:cubicBezTo>
                    <a:pt x="5768" y="6694"/>
                    <a:pt x="7022" y="8018"/>
                    <a:pt x="8282" y="9388"/>
                  </a:cubicBezTo>
                  <a:cubicBezTo>
                    <a:pt x="7330" y="9893"/>
                    <a:pt x="6501" y="10164"/>
                    <a:pt x="5799" y="10193"/>
                  </a:cubicBezTo>
                  <a:moveTo>
                    <a:pt x="19678" y="8570"/>
                  </a:moveTo>
                  <a:cubicBezTo>
                    <a:pt x="18868" y="7915"/>
                    <a:pt x="18055" y="7470"/>
                    <a:pt x="17235" y="7250"/>
                  </a:cubicBezTo>
                  <a:cubicBezTo>
                    <a:pt x="16421" y="7031"/>
                    <a:pt x="15603" y="6942"/>
                    <a:pt x="14779" y="6998"/>
                  </a:cubicBezTo>
                  <a:cubicBezTo>
                    <a:pt x="13964" y="7059"/>
                    <a:pt x="13130" y="7236"/>
                    <a:pt x="12296" y="7545"/>
                  </a:cubicBezTo>
                  <a:cubicBezTo>
                    <a:pt x="11462" y="7859"/>
                    <a:pt x="10625" y="8200"/>
                    <a:pt x="9782" y="8593"/>
                  </a:cubicBezTo>
                  <a:cubicBezTo>
                    <a:pt x="8448" y="7115"/>
                    <a:pt x="7114" y="5658"/>
                    <a:pt x="5778" y="4299"/>
                  </a:cubicBezTo>
                  <a:cubicBezTo>
                    <a:pt x="6382" y="3775"/>
                    <a:pt x="6963" y="3509"/>
                    <a:pt x="7526" y="3490"/>
                  </a:cubicBezTo>
                  <a:cubicBezTo>
                    <a:pt x="8088" y="3467"/>
                    <a:pt x="8631" y="3523"/>
                    <a:pt x="9145" y="3649"/>
                  </a:cubicBezTo>
                  <a:cubicBezTo>
                    <a:pt x="9669" y="3775"/>
                    <a:pt x="10149" y="3883"/>
                    <a:pt x="10590" y="3967"/>
                  </a:cubicBezTo>
                  <a:cubicBezTo>
                    <a:pt x="11038" y="4051"/>
                    <a:pt x="11424" y="3958"/>
                    <a:pt x="11765" y="3682"/>
                  </a:cubicBezTo>
                  <a:cubicBezTo>
                    <a:pt x="12123" y="3382"/>
                    <a:pt x="12321" y="2994"/>
                    <a:pt x="12351" y="2526"/>
                  </a:cubicBezTo>
                  <a:cubicBezTo>
                    <a:pt x="12376" y="2054"/>
                    <a:pt x="12189" y="1596"/>
                    <a:pt x="11782" y="1147"/>
                  </a:cubicBezTo>
                  <a:cubicBezTo>
                    <a:pt x="11258" y="569"/>
                    <a:pt x="10630" y="216"/>
                    <a:pt x="9872" y="85"/>
                  </a:cubicBezTo>
                  <a:cubicBezTo>
                    <a:pt x="9126" y="-41"/>
                    <a:pt x="8358" y="-30"/>
                    <a:pt x="7564" y="136"/>
                  </a:cubicBezTo>
                  <a:cubicBezTo>
                    <a:pt x="6780" y="309"/>
                    <a:pt x="6032" y="595"/>
                    <a:pt x="5324" y="997"/>
                  </a:cubicBezTo>
                  <a:cubicBezTo>
                    <a:pt x="4617" y="1399"/>
                    <a:pt x="4048" y="1811"/>
                    <a:pt x="3626" y="2213"/>
                  </a:cubicBezTo>
                  <a:cubicBezTo>
                    <a:pt x="3464" y="2066"/>
                    <a:pt x="3302" y="1918"/>
                    <a:pt x="3141" y="1773"/>
                  </a:cubicBezTo>
                  <a:cubicBezTo>
                    <a:pt x="2963" y="1614"/>
                    <a:pt x="2739" y="1530"/>
                    <a:pt x="2471" y="1535"/>
                  </a:cubicBezTo>
                  <a:cubicBezTo>
                    <a:pt x="2200" y="1535"/>
                    <a:pt x="1977" y="1647"/>
                    <a:pt x="1793" y="1853"/>
                  </a:cubicBezTo>
                  <a:cubicBezTo>
                    <a:pt x="1615" y="2054"/>
                    <a:pt x="1530" y="2288"/>
                    <a:pt x="1565" y="2536"/>
                  </a:cubicBezTo>
                  <a:cubicBezTo>
                    <a:pt x="1589" y="2793"/>
                    <a:pt x="1696" y="2989"/>
                    <a:pt x="1880" y="3139"/>
                  </a:cubicBezTo>
                  <a:cubicBezTo>
                    <a:pt x="2044" y="3270"/>
                    <a:pt x="2203" y="3401"/>
                    <a:pt x="2364" y="3537"/>
                  </a:cubicBezTo>
                  <a:cubicBezTo>
                    <a:pt x="1731" y="4276"/>
                    <a:pt x="1207" y="5094"/>
                    <a:pt x="795" y="5957"/>
                  </a:cubicBezTo>
                  <a:cubicBezTo>
                    <a:pt x="378" y="6820"/>
                    <a:pt x="130" y="7676"/>
                    <a:pt x="37" y="8509"/>
                  </a:cubicBezTo>
                  <a:cubicBezTo>
                    <a:pt x="-59" y="9346"/>
                    <a:pt x="33" y="10113"/>
                    <a:pt x="298" y="10824"/>
                  </a:cubicBezTo>
                  <a:cubicBezTo>
                    <a:pt x="566" y="11540"/>
                    <a:pt x="1056" y="12148"/>
                    <a:pt x="1774" y="12723"/>
                  </a:cubicBezTo>
                  <a:cubicBezTo>
                    <a:pt x="2942" y="13658"/>
                    <a:pt x="4321" y="14056"/>
                    <a:pt x="5915" y="13967"/>
                  </a:cubicBezTo>
                  <a:cubicBezTo>
                    <a:pt x="7507" y="13874"/>
                    <a:pt x="9223" y="13415"/>
                    <a:pt x="11064" y="12461"/>
                  </a:cubicBezTo>
                  <a:cubicBezTo>
                    <a:pt x="12532" y="14093"/>
                    <a:pt x="14002" y="15716"/>
                    <a:pt x="15470" y="17223"/>
                  </a:cubicBezTo>
                  <a:cubicBezTo>
                    <a:pt x="14849" y="17728"/>
                    <a:pt x="14305" y="18018"/>
                    <a:pt x="13826" y="18111"/>
                  </a:cubicBezTo>
                  <a:cubicBezTo>
                    <a:pt x="13344" y="18210"/>
                    <a:pt x="12917" y="18200"/>
                    <a:pt x="12530" y="18088"/>
                  </a:cubicBezTo>
                  <a:cubicBezTo>
                    <a:pt x="12142" y="17971"/>
                    <a:pt x="11782" y="17803"/>
                    <a:pt x="11455" y="17587"/>
                  </a:cubicBezTo>
                  <a:cubicBezTo>
                    <a:pt x="11125" y="17368"/>
                    <a:pt x="10799" y="17181"/>
                    <a:pt x="10474" y="17026"/>
                  </a:cubicBezTo>
                  <a:cubicBezTo>
                    <a:pt x="10154" y="16872"/>
                    <a:pt x="9823" y="16788"/>
                    <a:pt x="9486" y="16783"/>
                  </a:cubicBezTo>
                  <a:cubicBezTo>
                    <a:pt x="9145" y="16778"/>
                    <a:pt x="8785" y="16937"/>
                    <a:pt x="8388" y="17265"/>
                  </a:cubicBezTo>
                  <a:cubicBezTo>
                    <a:pt x="7981" y="17606"/>
                    <a:pt x="7777" y="18004"/>
                    <a:pt x="7777" y="18453"/>
                  </a:cubicBezTo>
                  <a:cubicBezTo>
                    <a:pt x="7777" y="18897"/>
                    <a:pt x="7991" y="19351"/>
                    <a:pt x="8408" y="19809"/>
                  </a:cubicBezTo>
                  <a:cubicBezTo>
                    <a:pt x="8830" y="20268"/>
                    <a:pt x="9379" y="20651"/>
                    <a:pt x="10042" y="20955"/>
                  </a:cubicBezTo>
                  <a:cubicBezTo>
                    <a:pt x="10708" y="21259"/>
                    <a:pt x="11455" y="21451"/>
                    <a:pt x="12279" y="21502"/>
                  </a:cubicBezTo>
                  <a:cubicBezTo>
                    <a:pt x="13103" y="21559"/>
                    <a:pt x="13970" y="21437"/>
                    <a:pt x="14886" y="21109"/>
                  </a:cubicBezTo>
                  <a:cubicBezTo>
                    <a:pt x="15807" y="20787"/>
                    <a:pt x="16721" y="20202"/>
                    <a:pt x="17617" y="19332"/>
                  </a:cubicBezTo>
                  <a:cubicBezTo>
                    <a:pt x="18051" y="19739"/>
                    <a:pt x="18489" y="20127"/>
                    <a:pt x="18921" y="20501"/>
                  </a:cubicBezTo>
                  <a:cubicBezTo>
                    <a:pt x="19107" y="20656"/>
                    <a:pt x="19328" y="20731"/>
                    <a:pt x="19601" y="20712"/>
                  </a:cubicBezTo>
                  <a:cubicBezTo>
                    <a:pt x="19861" y="20703"/>
                    <a:pt x="20090" y="20586"/>
                    <a:pt x="20269" y="20375"/>
                  </a:cubicBezTo>
                  <a:cubicBezTo>
                    <a:pt x="20455" y="20160"/>
                    <a:pt x="20532" y="19921"/>
                    <a:pt x="20503" y="19674"/>
                  </a:cubicBezTo>
                  <a:cubicBezTo>
                    <a:pt x="20477" y="19421"/>
                    <a:pt x="20371" y="19229"/>
                    <a:pt x="20192" y="19089"/>
                  </a:cubicBezTo>
                  <a:cubicBezTo>
                    <a:pt x="19755" y="18752"/>
                    <a:pt x="19321" y="18397"/>
                    <a:pt x="18884" y="18022"/>
                  </a:cubicBezTo>
                  <a:cubicBezTo>
                    <a:pt x="19626" y="17143"/>
                    <a:pt x="20221" y="16217"/>
                    <a:pt x="20664" y="15300"/>
                  </a:cubicBezTo>
                  <a:cubicBezTo>
                    <a:pt x="21103" y="14379"/>
                    <a:pt x="21367" y="13490"/>
                    <a:pt x="21453" y="12667"/>
                  </a:cubicBezTo>
                  <a:cubicBezTo>
                    <a:pt x="21540" y="11839"/>
                    <a:pt x="21439" y="11091"/>
                    <a:pt x="21159" y="10412"/>
                  </a:cubicBezTo>
                  <a:cubicBezTo>
                    <a:pt x="20880" y="9725"/>
                    <a:pt x="20386" y="9135"/>
                    <a:pt x="19678" y="857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00" name="AutoShape 54"/>
            <p:cNvSpPr>
              <a:spLocks/>
            </p:cNvSpPr>
            <p:nvPr/>
          </p:nvSpPr>
          <p:spPr bwMode="auto">
            <a:xfrm>
              <a:off x="6391105" y="2282964"/>
              <a:ext cx="55690" cy="58192"/>
            </a:xfrm>
            <a:custGeom>
              <a:avLst/>
              <a:gdLst>
                <a:gd name="T0" fmla="+- 0 10791 197"/>
                <a:gd name="T1" fmla="*/ T0 w 21188"/>
                <a:gd name="T2" fmla="+- 0 10794 193"/>
                <a:gd name="T3" fmla="*/ 10794 h 21203"/>
                <a:gd name="T4" fmla="+- 0 10791 197"/>
                <a:gd name="T5" fmla="*/ T4 w 21188"/>
                <a:gd name="T6" fmla="+- 0 10794 193"/>
                <a:gd name="T7" fmla="*/ 10794 h 21203"/>
                <a:gd name="T8" fmla="+- 0 10791 197"/>
                <a:gd name="T9" fmla="*/ T8 w 21188"/>
                <a:gd name="T10" fmla="+- 0 10794 193"/>
                <a:gd name="T11" fmla="*/ 10794 h 21203"/>
                <a:gd name="T12" fmla="+- 0 10791 197"/>
                <a:gd name="T13" fmla="*/ T12 w 21188"/>
                <a:gd name="T14" fmla="+- 0 10794 193"/>
                <a:gd name="T15" fmla="*/ 10794 h 2120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88" h="21203">
                  <a:moveTo>
                    <a:pt x="17615" y="468"/>
                  </a:moveTo>
                  <a:lnTo>
                    <a:pt x="17606" y="468"/>
                  </a:lnTo>
                  <a:cubicBezTo>
                    <a:pt x="14870" y="2476"/>
                    <a:pt x="12200" y="4590"/>
                    <a:pt x="9727" y="6958"/>
                  </a:cubicBezTo>
                  <a:cubicBezTo>
                    <a:pt x="7348" y="9227"/>
                    <a:pt x="5200" y="11619"/>
                    <a:pt x="3329" y="14060"/>
                  </a:cubicBezTo>
                  <a:lnTo>
                    <a:pt x="341" y="17962"/>
                  </a:lnTo>
                  <a:lnTo>
                    <a:pt x="350" y="17970"/>
                  </a:lnTo>
                  <a:cubicBezTo>
                    <a:pt x="-197" y="18786"/>
                    <a:pt x="-106" y="19880"/>
                    <a:pt x="638" y="20590"/>
                  </a:cubicBezTo>
                  <a:cubicBezTo>
                    <a:pt x="1491" y="21407"/>
                    <a:pt x="2889" y="21407"/>
                    <a:pt x="3746" y="20590"/>
                  </a:cubicBezTo>
                  <a:cubicBezTo>
                    <a:pt x="3877" y="20460"/>
                    <a:pt x="3984" y="20321"/>
                    <a:pt x="4069" y="20174"/>
                  </a:cubicBezTo>
                  <a:lnTo>
                    <a:pt x="6867" y="16517"/>
                  </a:lnTo>
                  <a:cubicBezTo>
                    <a:pt x="8601" y="14255"/>
                    <a:pt x="10606" y="12027"/>
                    <a:pt x="12824" y="9913"/>
                  </a:cubicBezTo>
                  <a:cubicBezTo>
                    <a:pt x="15281" y="7570"/>
                    <a:pt x="17557" y="5758"/>
                    <a:pt x="20329" y="3749"/>
                  </a:cubicBezTo>
                  <a:lnTo>
                    <a:pt x="20321" y="3741"/>
                  </a:lnTo>
                  <a:cubicBezTo>
                    <a:pt x="20400" y="3684"/>
                    <a:pt x="20473" y="3635"/>
                    <a:pt x="20543" y="3570"/>
                  </a:cubicBezTo>
                  <a:cubicBezTo>
                    <a:pt x="21402" y="2753"/>
                    <a:pt x="21402" y="1427"/>
                    <a:pt x="20543" y="606"/>
                  </a:cubicBezTo>
                  <a:cubicBezTo>
                    <a:pt x="19742" y="-161"/>
                    <a:pt x="18472" y="-193"/>
                    <a:pt x="17615" y="46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02" name="AutoShape 55"/>
            <p:cNvSpPr>
              <a:spLocks/>
            </p:cNvSpPr>
            <p:nvPr/>
          </p:nvSpPr>
          <p:spPr bwMode="auto">
            <a:xfrm>
              <a:off x="6448674" y="2088362"/>
              <a:ext cx="56315" cy="58818"/>
            </a:xfrm>
            <a:custGeom>
              <a:avLst/>
              <a:gdLst>
                <a:gd name="T0" fmla="+- 0 10803 213"/>
                <a:gd name="T1" fmla="*/ T0 w 21180"/>
                <a:gd name="T2" fmla="+- 0 10801 203"/>
                <a:gd name="T3" fmla="*/ 10801 h 21196"/>
                <a:gd name="T4" fmla="+- 0 10803 213"/>
                <a:gd name="T5" fmla="*/ T4 w 21180"/>
                <a:gd name="T6" fmla="+- 0 10801 203"/>
                <a:gd name="T7" fmla="*/ 10801 h 21196"/>
                <a:gd name="T8" fmla="+- 0 10803 213"/>
                <a:gd name="T9" fmla="*/ T8 w 21180"/>
                <a:gd name="T10" fmla="+- 0 10801 203"/>
                <a:gd name="T11" fmla="*/ 10801 h 21196"/>
                <a:gd name="T12" fmla="+- 0 10803 213"/>
                <a:gd name="T13" fmla="*/ T12 w 21180"/>
                <a:gd name="T14" fmla="+- 0 10801 203"/>
                <a:gd name="T15" fmla="*/ 10801 h 211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80" h="21196">
                  <a:moveTo>
                    <a:pt x="8372" y="11356"/>
                  </a:moveTo>
                  <a:cubicBezTo>
                    <a:pt x="6122" y="13508"/>
                    <a:pt x="3675" y="15444"/>
                    <a:pt x="1144" y="17292"/>
                  </a:cubicBezTo>
                  <a:cubicBezTo>
                    <a:pt x="963" y="17388"/>
                    <a:pt x="786" y="17493"/>
                    <a:pt x="637" y="17645"/>
                  </a:cubicBezTo>
                  <a:cubicBezTo>
                    <a:pt x="-213" y="18457"/>
                    <a:pt x="-213" y="19774"/>
                    <a:pt x="637" y="20585"/>
                  </a:cubicBezTo>
                  <a:cubicBezTo>
                    <a:pt x="1464" y="21380"/>
                    <a:pt x="2796" y="21397"/>
                    <a:pt x="3652" y="20641"/>
                  </a:cubicBezTo>
                  <a:lnTo>
                    <a:pt x="3665" y="20649"/>
                  </a:lnTo>
                  <a:cubicBezTo>
                    <a:pt x="6364" y="18673"/>
                    <a:pt x="8988" y="16581"/>
                    <a:pt x="11419" y="14263"/>
                  </a:cubicBezTo>
                  <a:cubicBezTo>
                    <a:pt x="13759" y="12030"/>
                    <a:pt x="15873" y="9685"/>
                    <a:pt x="17715" y="7283"/>
                  </a:cubicBezTo>
                  <a:lnTo>
                    <a:pt x="20663" y="3427"/>
                  </a:lnTo>
                  <a:lnTo>
                    <a:pt x="20654" y="3419"/>
                  </a:lnTo>
                  <a:cubicBezTo>
                    <a:pt x="21386" y="2600"/>
                    <a:pt x="21357" y="1379"/>
                    <a:pt x="20541" y="608"/>
                  </a:cubicBezTo>
                  <a:cubicBezTo>
                    <a:pt x="19697" y="-203"/>
                    <a:pt x="18323" y="-203"/>
                    <a:pt x="17468" y="608"/>
                  </a:cubicBezTo>
                  <a:cubicBezTo>
                    <a:pt x="17313" y="760"/>
                    <a:pt x="17197" y="937"/>
                    <a:pt x="17094" y="1114"/>
                  </a:cubicBezTo>
                  <a:lnTo>
                    <a:pt x="14228" y="4857"/>
                  </a:lnTo>
                  <a:cubicBezTo>
                    <a:pt x="12526" y="7090"/>
                    <a:pt x="10552" y="9275"/>
                    <a:pt x="8372" y="1135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endParaRPr>
            </a:p>
          </p:txBody>
        </p:sp>
      </p:grpSp>
      <p:sp>
        <p:nvSpPr>
          <p:cNvPr id="103" name="Rectangle 37"/>
          <p:cNvSpPr>
            <a:spLocks noChangeArrowheads="1"/>
          </p:cNvSpPr>
          <p:nvPr/>
        </p:nvSpPr>
        <p:spPr bwMode="auto">
          <a:xfrm>
            <a:off x="3926981" y="4210433"/>
            <a:ext cx="1162086" cy="461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400" dirty="0">
                <a:solidFill>
                  <a:schemeClr val="bg1"/>
                </a:solidFill>
                <a:latin typeface="Source Sans Pro" pitchFamily="34" charset="0"/>
                <a:cs typeface="Open Sans Light" pitchFamily="34" charset="0"/>
              </a:rPr>
              <a:t>İhracat </a:t>
            </a:r>
            <a:endParaRPr lang="en-US" altLang="tr-TR" sz="2400" dirty="0">
              <a:solidFill>
                <a:schemeClr val="bg1"/>
              </a:solidFill>
              <a:latin typeface="Source Sans Pro" pitchFamily="34" charset="0"/>
            </a:endParaRPr>
          </a:p>
        </p:txBody>
      </p:sp>
      <p:sp>
        <p:nvSpPr>
          <p:cNvPr id="105" name="Rectangle 58"/>
          <p:cNvSpPr/>
          <p:nvPr/>
        </p:nvSpPr>
        <p:spPr bwMode="auto">
          <a:xfrm>
            <a:off x="7670105" y="4159633"/>
            <a:ext cx="4218966" cy="646331"/>
          </a:xfrm>
          <a:prstGeom prst="rect">
            <a:avLst/>
          </a:prstGeom>
        </p:spPr>
        <p:txBody>
          <a:bodyPr wrap="square" spcCol="356616">
            <a:spAutoFit/>
          </a:bodyPr>
          <a:lstStyle/>
          <a:p>
            <a:pPr indent="-457200">
              <a:defRPr/>
            </a:pPr>
            <a:r>
              <a:rPr lang="ms-MY" dirty="0">
                <a:solidFill>
                  <a:schemeClr val="tx2">
                    <a:lumMod val="50000"/>
                  </a:schemeClr>
                </a:solidFill>
                <a:latin typeface="Source Sans Pro Light" pitchFamily="34" charset="0"/>
                <a:ea typeface="Open Sans Light" pitchFamily="34" charset="0"/>
                <a:cs typeface="Open Sans Light" pitchFamily="34" charset="0"/>
              </a:rPr>
              <a:t>Firmaların yıllık toplam ihracatı yaklaşık </a:t>
            </a:r>
            <a:r>
              <a:rPr lang="ms-MY" b="1" i="1" dirty="0">
                <a:solidFill>
                  <a:schemeClr val="tx2">
                    <a:lumMod val="50000"/>
                  </a:schemeClr>
                </a:solidFill>
                <a:latin typeface="Source Sans Pro Light" pitchFamily="34" charset="0"/>
                <a:ea typeface="Open Sans Light" pitchFamily="34" charset="0"/>
                <a:cs typeface="Open Sans Light" pitchFamily="34" charset="0"/>
              </a:rPr>
              <a:t>316 milyon</a:t>
            </a:r>
            <a:r>
              <a:rPr lang="ms-MY" dirty="0">
                <a:solidFill>
                  <a:schemeClr val="tx2">
                    <a:lumMod val="50000"/>
                  </a:schemeClr>
                </a:solidFill>
                <a:latin typeface="Source Sans Pro Light" pitchFamily="34" charset="0"/>
                <a:ea typeface="Open Sans Light" pitchFamily="34" charset="0"/>
                <a:cs typeface="Open Sans Light" pitchFamily="34" charset="0"/>
              </a:rPr>
              <a:t> ABD dolarıdır. </a:t>
            </a:r>
          </a:p>
        </p:txBody>
      </p:sp>
      <p:sp>
        <p:nvSpPr>
          <p:cNvPr id="106" name="Rectangle 36"/>
          <p:cNvSpPr>
            <a:spLocks noChangeArrowheads="1"/>
          </p:cNvSpPr>
          <p:nvPr/>
        </p:nvSpPr>
        <p:spPr bwMode="auto">
          <a:xfrm>
            <a:off x="3920531" y="3545364"/>
            <a:ext cx="28444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400" dirty="0">
                <a:solidFill>
                  <a:schemeClr val="bg1"/>
                </a:solidFill>
                <a:latin typeface="Source Sans Pro" pitchFamily="34" charset="0"/>
                <a:cs typeface="Open Sans Light" pitchFamily="34" charset="0"/>
              </a:rPr>
              <a:t>Üretim Kapasitesi </a:t>
            </a:r>
            <a:endParaRPr lang="en-US" altLang="tr-TR" sz="2400" dirty="0">
              <a:solidFill>
                <a:schemeClr val="bg1"/>
              </a:solidFill>
              <a:latin typeface="Source Sans Pro" pitchFamily="34" charset="0"/>
            </a:endParaRPr>
          </a:p>
        </p:txBody>
      </p:sp>
      <p:sp>
        <p:nvSpPr>
          <p:cNvPr id="107" name="Rectangle 59"/>
          <p:cNvSpPr/>
          <p:nvPr/>
        </p:nvSpPr>
        <p:spPr bwMode="auto">
          <a:xfrm>
            <a:off x="8483600" y="3422073"/>
            <a:ext cx="3476317" cy="646331"/>
          </a:xfrm>
          <a:prstGeom prst="rect">
            <a:avLst/>
          </a:prstGeom>
        </p:spPr>
        <p:txBody>
          <a:bodyPr wrap="square" spcCol="356616">
            <a:spAutoFit/>
          </a:bodyPr>
          <a:lstStyle/>
          <a:p>
            <a:pPr indent="-457200">
              <a:defRPr/>
            </a:pPr>
            <a:r>
              <a:rPr lang="ms-MY" dirty="0">
                <a:solidFill>
                  <a:schemeClr val="tx2">
                    <a:lumMod val="50000"/>
                  </a:schemeClr>
                </a:solidFill>
                <a:latin typeface="Source Sans Pro Light" pitchFamily="34" charset="0"/>
                <a:ea typeface="Open Sans Light" pitchFamily="34" charset="0"/>
                <a:cs typeface="Open Sans Light" pitchFamily="34" charset="0"/>
              </a:rPr>
              <a:t>Firmaların yıllık üretim kapasitesi yılda </a:t>
            </a:r>
            <a:r>
              <a:rPr lang="ms-MY" b="1" i="1" dirty="0">
                <a:solidFill>
                  <a:schemeClr val="tx2">
                    <a:lumMod val="50000"/>
                  </a:schemeClr>
                </a:solidFill>
                <a:latin typeface="Source Sans Pro Light" pitchFamily="34" charset="0"/>
                <a:ea typeface="Open Sans Light" pitchFamily="34" charset="0"/>
                <a:cs typeface="Open Sans Light" pitchFamily="34" charset="0"/>
              </a:rPr>
              <a:t>87 Milyon Adet</a:t>
            </a:r>
          </a:p>
        </p:txBody>
      </p:sp>
      <p:grpSp>
        <p:nvGrpSpPr>
          <p:cNvPr id="108" name="Group 10"/>
          <p:cNvGrpSpPr/>
          <p:nvPr/>
        </p:nvGrpSpPr>
        <p:grpSpPr>
          <a:xfrm>
            <a:off x="229428" y="1402210"/>
            <a:ext cx="861826" cy="508999"/>
            <a:chOff x="3073222" y="1573155"/>
            <a:chExt cx="559511" cy="330450"/>
          </a:xfrm>
          <a:solidFill>
            <a:schemeClr val="bg1"/>
          </a:solidFill>
        </p:grpSpPr>
        <p:grpSp>
          <p:nvGrpSpPr>
            <p:cNvPr id="109" name="Group 299"/>
            <p:cNvGrpSpPr/>
            <p:nvPr/>
          </p:nvGrpSpPr>
          <p:grpSpPr>
            <a:xfrm>
              <a:off x="3504729" y="1578025"/>
              <a:ext cx="128004" cy="325580"/>
              <a:chOff x="6143603" y="3544218"/>
              <a:chExt cx="85046" cy="216316"/>
            </a:xfrm>
            <a:grpFill/>
          </p:grpSpPr>
          <p:sp>
            <p:nvSpPr>
              <p:cNvPr id="119" name="Freeform 12"/>
              <p:cNvSpPr>
                <a:spLocks/>
              </p:cNvSpPr>
              <p:nvPr/>
            </p:nvSpPr>
            <p:spPr bwMode="auto">
              <a:xfrm>
                <a:off x="6143603" y="3581196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120" name="Oval 13"/>
              <p:cNvSpPr>
                <a:spLocks noChangeArrowheads="1"/>
              </p:cNvSpPr>
              <p:nvPr/>
            </p:nvSpPr>
            <p:spPr bwMode="auto">
              <a:xfrm>
                <a:off x="6169479" y="3544218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11" name="Group 299"/>
            <p:cNvGrpSpPr/>
            <p:nvPr/>
          </p:nvGrpSpPr>
          <p:grpSpPr>
            <a:xfrm>
              <a:off x="3287024" y="1573155"/>
              <a:ext cx="128004" cy="325579"/>
              <a:chOff x="6141009" y="3540977"/>
              <a:chExt cx="85046" cy="216315"/>
            </a:xfrm>
            <a:grpFill/>
          </p:grpSpPr>
          <p:sp>
            <p:nvSpPr>
              <p:cNvPr id="117" name="Freeform 12"/>
              <p:cNvSpPr>
                <a:spLocks/>
              </p:cNvSpPr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118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13" name="Group 299"/>
            <p:cNvGrpSpPr/>
            <p:nvPr/>
          </p:nvGrpSpPr>
          <p:grpSpPr>
            <a:xfrm>
              <a:off x="3073222" y="1573155"/>
              <a:ext cx="128004" cy="325579"/>
              <a:chOff x="6141009" y="3540977"/>
              <a:chExt cx="85046" cy="216315"/>
            </a:xfrm>
            <a:grpFill/>
          </p:grpSpPr>
          <p:sp>
            <p:nvSpPr>
              <p:cNvPr id="115" name="Freeform 12"/>
              <p:cNvSpPr>
                <a:spLocks/>
              </p:cNvSpPr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116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</p:grpSp>
      </p:grpSp>
      <p:grpSp>
        <p:nvGrpSpPr>
          <p:cNvPr id="121" name="Grup 120"/>
          <p:cNvGrpSpPr/>
          <p:nvPr/>
        </p:nvGrpSpPr>
        <p:grpSpPr>
          <a:xfrm>
            <a:off x="207407" y="2407851"/>
            <a:ext cx="1035170" cy="583137"/>
            <a:chOff x="5211237" y="2570896"/>
            <a:chExt cx="578783" cy="326043"/>
          </a:xfrm>
          <a:solidFill>
            <a:schemeClr val="bg1"/>
          </a:solidFill>
        </p:grpSpPr>
        <p:grpSp>
          <p:nvGrpSpPr>
            <p:cNvPr id="122" name="Group 302"/>
            <p:cNvGrpSpPr/>
            <p:nvPr/>
          </p:nvGrpSpPr>
          <p:grpSpPr>
            <a:xfrm>
              <a:off x="5211237" y="2570896"/>
              <a:ext cx="151180" cy="326043"/>
              <a:chOff x="6138760" y="4271257"/>
              <a:chExt cx="97227" cy="209688"/>
            </a:xfrm>
            <a:grpFill/>
          </p:grpSpPr>
          <p:sp>
            <p:nvSpPr>
              <p:cNvPr id="129" name="Oval 128"/>
              <p:cNvSpPr>
                <a:spLocks noChangeArrowheads="1"/>
              </p:cNvSpPr>
              <p:nvPr/>
            </p:nvSpPr>
            <p:spPr bwMode="auto">
              <a:xfrm>
                <a:off x="6171468" y="4271257"/>
                <a:ext cx="30916" cy="318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130" name="Freeform 7"/>
              <p:cNvSpPr>
                <a:spLocks/>
              </p:cNvSpPr>
              <p:nvPr/>
            </p:nvSpPr>
            <p:spPr bwMode="auto">
              <a:xfrm>
                <a:off x="6138760" y="4309341"/>
                <a:ext cx="97227" cy="171604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23" name="Group 302"/>
            <p:cNvGrpSpPr/>
            <p:nvPr/>
          </p:nvGrpSpPr>
          <p:grpSpPr>
            <a:xfrm>
              <a:off x="5425039" y="2570896"/>
              <a:ext cx="151180" cy="326043"/>
              <a:chOff x="6138760" y="4271257"/>
              <a:chExt cx="97227" cy="209688"/>
            </a:xfrm>
            <a:grpFill/>
          </p:grpSpPr>
          <p:sp>
            <p:nvSpPr>
              <p:cNvPr id="127" name="Oval 126"/>
              <p:cNvSpPr>
                <a:spLocks noChangeArrowheads="1"/>
              </p:cNvSpPr>
              <p:nvPr/>
            </p:nvSpPr>
            <p:spPr bwMode="auto">
              <a:xfrm>
                <a:off x="6171468" y="4271257"/>
                <a:ext cx="30916" cy="318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128" name="Freeform 7"/>
              <p:cNvSpPr>
                <a:spLocks/>
              </p:cNvSpPr>
              <p:nvPr/>
            </p:nvSpPr>
            <p:spPr bwMode="auto">
              <a:xfrm>
                <a:off x="6138760" y="4309341"/>
                <a:ext cx="97227" cy="171604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24" name="Group 302"/>
            <p:cNvGrpSpPr/>
            <p:nvPr/>
          </p:nvGrpSpPr>
          <p:grpSpPr>
            <a:xfrm>
              <a:off x="5638840" y="2570896"/>
              <a:ext cx="151180" cy="326043"/>
              <a:chOff x="6138760" y="4271257"/>
              <a:chExt cx="97227" cy="209688"/>
            </a:xfrm>
            <a:grpFill/>
          </p:grpSpPr>
          <p:sp>
            <p:nvSpPr>
              <p:cNvPr id="125" name="Oval 124"/>
              <p:cNvSpPr>
                <a:spLocks noChangeArrowheads="1"/>
              </p:cNvSpPr>
              <p:nvPr/>
            </p:nvSpPr>
            <p:spPr bwMode="auto">
              <a:xfrm>
                <a:off x="6171468" y="4271257"/>
                <a:ext cx="30916" cy="318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126" name="Freeform 7"/>
              <p:cNvSpPr>
                <a:spLocks/>
              </p:cNvSpPr>
              <p:nvPr/>
            </p:nvSpPr>
            <p:spPr bwMode="auto">
              <a:xfrm>
                <a:off x="6138760" y="4309341"/>
                <a:ext cx="97227" cy="171604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31" name="AutoShape 32"/>
          <p:cNvSpPr>
            <a:spLocks/>
          </p:cNvSpPr>
          <p:nvPr/>
        </p:nvSpPr>
        <p:spPr bwMode="auto">
          <a:xfrm>
            <a:off x="298369" y="3417928"/>
            <a:ext cx="830968" cy="716536"/>
          </a:xfrm>
          <a:custGeom>
            <a:avLst/>
            <a:gdLst>
              <a:gd name="T0" fmla="+- 0 10800 108"/>
              <a:gd name="T1" fmla="*/ T0 w 21384"/>
              <a:gd name="T2" fmla="*/ 10800 h 21600"/>
              <a:gd name="T3" fmla="+- 0 10800 108"/>
              <a:gd name="T4" fmla="*/ T3 w 21384"/>
              <a:gd name="T5" fmla="*/ 10800 h 21600"/>
              <a:gd name="T6" fmla="+- 0 10800 108"/>
              <a:gd name="T7" fmla="*/ T6 w 21384"/>
              <a:gd name="T8" fmla="*/ 10800 h 21600"/>
              <a:gd name="T9" fmla="+- 0 10800 108"/>
              <a:gd name="T10" fmla="*/ T9 w 21384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84" h="21600">
                <a:moveTo>
                  <a:pt x="18710" y="9257"/>
                </a:moveTo>
                <a:lnTo>
                  <a:pt x="16706" y="7714"/>
                </a:lnTo>
                <a:lnTo>
                  <a:pt x="16706" y="20057"/>
                </a:lnTo>
                <a:lnTo>
                  <a:pt x="4677" y="20057"/>
                </a:lnTo>
                <a:lnTo>
                  <a:pt x="4677" y="7714"/>
                </a:lnTo>
                <a:lnTo>
                  <a:pt x="2673" y="9257"/>
                </a:lnTo>
                <a:lnTo>
                  <a:pt x="1336" y="4628"/>
                </a:lnTo>
                <a:lnTo>
                  <a:pt x="4677" y="1542"/>
                </a:lnTo>
                <a:lnTo>
                  <a:pt x="7468" y="1542"/>
                </a:lnTo>
                <a:cubicBezTo>
                  <a:pt x="7841" y="2871"/>
                  <a:pt x="9136" y="3857"/>
                  <a:pt x="10691" y="3857"/>
                </a:cubicBezTo>
                <a:cubicBezTo>
                  <a:pt x="12247" y="3857"/>
                  <a:pt x="13542" y="2871"/>
                  <a:pt x="13915" y="1542"/>
                </a:cubicBezTo>
                <a:lnTo>
                  <a:pt x="16706" y="1542"/>
                </a:lnTo>
                <a:lnTo>
                  <a:pt x="20047" y="4628"/>
                </a:lnTo>
                <a:cubicBezTo>
                  <a:pt x="20047" y="4628"/>
                  <a:pt x="18710" y="9257"/>
                  <a:pt x="18710" y="9257"/>
                </a:cubicBezTo>
                <a:close/>
                <a:moveTo>
                  <a:pt x="13200" y="1542"/>
                </a:moveTo>
                <a:cubicBezTo>
                  <a:pt x="12831" y="2438"/>
                  <a:pt x="11852" y="3085"/>
                  <a:pt x="10691" y="3085"/>
                </a:cubicBezTo>
                <a:cubicBezTo>
                  <a:pt x="9531" y="3085"/>
                  <a:pt x="8552" y="2438"/>
                  <a:pt x="8183" y="1542"/>
                </a:cubicBezTo>
                <a:cubicBezTo>
                  <a:pt x="8183" y="1542"/>
                  <a:pt x="13200" y="1542"/>
                  <a:pt x="13200" y="1542"/>
                </a:cubicBezTo>
                <a:close/>
                <a:moveTo>
                  <a:pt x="20882" y="3423"/>
                </a:moveTo>
                <a:lnTo>
                  <a:pt x="17541" y="338"/>
                </a:lnTo>
                <a:cubicBezTo>
                  <a:pt x="17303" y="119"/>
                  <a:pt x="17009" y="0"/>
                  <a:pt x="16706" y="0"/>
                </a:cubicBezTo>
                <a:lnTo>
                  <a:pt x="4677" y="0"/>
                </a:lnTo>
                <a:cubicBezTo>
                  <a:pt x="4374" y="0"/>
                  <a:pt x="4080" y="119"/>
                  <a:pt x="3842" y="338"/>
                </a:cubicBezTo>
                <a:lnTo>
                  <a:pt x="501" y="3423"/>
                </a:lnTo>
                <a:cubicBezTo>
                  <a:pt x="64" y="3827"/>
                  <a:pt x="-108" y="4503"/>
                  <a:pt x="68" y="5116"/>
                </a:cubicBezTo>
                <a:lnTo>
                  <a:pt x="1405" y="9745"/>
                </a:lnTo>
                <a:cubicBezTo>
                  <a:pt x="1537" y="10201"/>
                  <a:pt x="1845" y="10560"/>
                  <a:pt x="2239" y="10716"/>
                </a:cubicBezTo>
                <a:cubicBezTo>
                  <a:pt x="2380" y="10772"/>
                  <a:pt x="2527" y="10800"/>
                  <a:pt x="2673" y="10800"/>
                </a:cubicBezTo>
                <a:cubicBezTo>
                  <a:pt x="2905" y="10800"/>
                  <a:pt x="3136" y="10729"/>
                  <a:pt x="3341" y="10593"/>
                </a:cubicBezTo>
                <a:lnTo>
                  <a:pt x="3341" y="20057"/>
                </a:lnTo>
                <a:cubicBezTo>
                  <a:pt x="3341" y="20908"/>
                  <a:pt x="3940" y="21600"/>
                  <a:pt x="4677" y="21600"/>
                </a:cubicBezTo>
                <a:lnTo>
                  <a:pt x="16706" y="21600"/>
                </a:lnTo>
                <a:cubicBezTo>
                  <a:pt x="17443" y="21600"/>
                  <a:pt x="18042" y="20908"/>
                  <a:pt x="18042" y="20057"/>
                </a:cubicBezTo>
                <a:lnTo>
                  <a:pt x="18042" y="10593"/>
                </a:lnTo>
                <a:cubicBezTo>
                  <a:pt x="18247" y="10729"/>
                  <a:pt x="18478" y="10800"/>
                  <a:pt x="18710" y="10800"/>
                </a:cubicBezTo>
                <a:cubicBezTo>
                  <a:pt x="18856" y="10800"/>
                  <a:pt x="19002" y="10772"/>
                  <a:pt x="19144" y="10716"/>
                </a:cubicBezTo>
                <a:cubicBezTo>
                  <a:pt x="19538" y="10560"/>
                  <a:pt x="19846" y="10201"/>
                  <a:pt x="19978" y="9745"/>
                </a:cubicBezTo>
                <a:lnTo>
                  <a:pt x="21315" y="5116"/>
                </a:lnTo>
                <a:cubicBezTo>
                  <a:pt x="21491" y="4503"/>
                  <a:pt x="21319" y="3827"/>
                  <a:pt x="20882" y="3423"/>
                </a:cubicBezTo>
              </a:path>
            </a:pathLst>
          </a:custGeom>
          <a:solidFill>
            <a:schemeClr val="bg1"/>
          </a:solidFill>
          <a:ln w="127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/>
        </p:spPr>
        <p:txBody>
          <a:bodyPr lIns="38100" tIns="38100" rIns="38100" bIns="3810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33" name="Rectangle 6"/>
          <p:cNvSpPr/>
          <p:nvPr/>
        </p:nvSpPr>
        <p:spPr bwMode="auto">
          <a:xfrm>
            <a:off x="-184946" y="-75015"/>
            <a:ext cx="11568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6000" dirty="0">
                <a:solidFill>
                  <a:schemeClr val="tx2">
                    <a:lumMod val="40000"/>
                    <a:lumOff val="60000"/>
                  </a:schemeClr>
                </a:solidFill>
                <a:latin typeface="Source Sans Pro" pitchFamily="34" charset="0"/>
                <a:ea typeface="Open Sans Light" pitchFamily="34" charset="0"/>
                <a:cs typeface="Open Sans Light" pitchFamily="34" charset="0"/>
              </a:rPr>
              <a:t>02</a:t>
            </a:r>
            <a:endParaRPr lang="en-US" sz="6000" dirty="0">
              <a:solidFill>
                <a:schemeClr val="tx2">
                  <a:lumMod val="40000"/>
                  <a:lumOff val="60000"/>
                </a:schemeClr>
              </a:solidFill>
              <a:latin typeface="Source Sans Pro" pitchFamily="34" charset="0"/>
              <a:ea typeface="Open Sans Light" pitchFamily="34" charset="0"/>
              <a:cs typeface="Open Sans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75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8" grpId="0"/>
      <p:bldP spid="69" grpId="0"/>
      <p:bldP spid="76" grpId="0"/>
      <p:bldP spid="77" grpId="0"/>
      <p:bldP spid="103" grpId="0"/>
      <p:bldP spid="105" grpId="0"/>
      <p:bldP spid="106" grpId="0"/>
      <p:bldP spid="107" grpId="0"/>
      <p:bldP spid="131" grpId="0" animBg="1"/>
    </p:bldLst>
  </p:timing>
</p:sld>
</file>

<file path=ppt/theme/theme1.xml><?xml version="1.0" encoding="utf-8"?>
<a:theme xmlns:a="http://schemas.openxmlformats.org/drawingml/2006/main" name="Geçmişe bakış">
  <a:themeElements>
    <a:clrScheme name="Custom 17">
      <a:dk1>
        <a:sysClr val="windowText" lastClr="000000"/>
      </a:dk1>
      <a:lt1>
        <a:sysClr val="window" lastClr="FFFFFF"/>
      </a:lt1>
      <a:dk2>
        <a:srgbClr val="00246C"/>
      </a:dk2>
      <a:lt2>
        <a:srgbClr val="DFE3E5"/>
      </a:lt2>
      <a:accent1>
        <a:srgbClr val="002B82"/>
      </a:accent1>
      <a:accent2>
        <a:srgbClr val="0B0D55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5661</TotalTime>
  <Words>1824</Words>
  <Application>Microsoft Office PowerPoint</Application>
  <PresentationFormat>Geniş ekran</PresentationFormat>
  <Paragraphs>1341</Paragraphs>
  <Slides>22</Slides>
  <Notes>2</Notes>
  <HiddenSlides>1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32" baseType="lpstr">
      <vt:lpstr>Arial</vt:lpstr>
      <vt:lpstr>Calibri</vt:lpstr>
      <vt:lpstr>Calibri Light</vt:lpstr>
      <vt:lpstr>Candara</vt:lpstr>
      <vt:lpstr>Open Sans</vt:lpstr>
      <vt:lpstr>Open Sans Light</vt:lpstr>
      <vt:lpstr>Source Sans Pro</vt:lpstr>
      <vt:lpstr>Source Sans Pro Light</vt:lpstr>
      <vt:lpstr>Wingdings</vt:lpstr>
      <vt:lpstr>Geçmişe bakış</vt:lpstr>
      <vt:lpstr>PowerPoint Sunusu</vt:lpstr>
      <vt:lpstr>SUNUM İÇERİĞİ </vt:lpstr>
      <vt:lpstr>İHKİB  KÜMELERİMİZ </vt:lpstr>
      <vt:lpstr>Sektörümüz ve Kümemiz  ÖRME KONFEKSİYON SEKTÖRÜ</vt:lpstr>
      <vt:lpstr>Sektörümüz ve Kümemiz  ÖRME KONFEKSİYON SEKTÖRÜ</vt:lpstr>
      <vt:lpstr>Sektörümüz ve Kümemiz  ÖRME KONFEKSİYON SEKTÖRÜ</vt:lpstr>
      <vt:lpstr>Sektörümüz ve Kümemiz  KÜME PROJESİ KÜNYESİ </vt:lpstr>
      <vt:lpstr>Sektörümüz ve Kümemiz  KÜMEDE YER ALAN FİRMALAR </vt:lpstr>
      <vt:lpstr>Sektörümüz ve Kümemiz  SAYILARLA KÜMEMİZ </vt:lpstr>
      <vt:lpstr>Sektörümüz ve Kümemiz  KÜME POTANSİYELİ </vt:lpstr>
      <vt:lpstr>Sektörümüz ve Kümemiz  KÜME YAPISI </vt:lpstr>
      <vt:lpstr>Sektörümüz ve Kümemiz  KÜMEDE YER ALAN  FİRMALAR </vt:lpstr>
      <vt:lpstr>Sektörümüz ve Kümemiz  KÜME YAPISI</vt:lpstr>
      <vt:lpstr>Sektörümüz ve Kümemiz  Sektördeki Temel Zorluklar</vt:lpstr>
      <vt:lpstr>Küme Faaliyetlerimiz   KÜME YOL HARİTASI </vt:lpstr>
      <vt:lpstr>PowerPoint Sunusu</vt:lpstr>
      <vt:lpstr>Küme Faaliyetlerimiz   KÜME YOL HARİTASI </vt:lpstr>
      <vt:lpstr>Küme Faaliyetlerimiz   KÜME YOL HARİTASI </vt:lpstr>
      <vt:lpstr>Küme Faaliyetlerimiz   KÜME YOL HARİTASI </vt:lpstr>
      <vt:lpstr>Küme Faaliyetlerimiz   KÜME YOL HARİTASI </vt:lpstr>
      <vt:lpstr>Proje Çıktıları  PERFORMANS GÖSTERGELERİ 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İSTANBUL HAZIRGİYİM VE KONFEKSİYON  İHRACATÇILARI BİRLİĞİ (İHKİB)</dc:title>
  <dc:creator>Emine Acilan</dc:creator>
  <cp:lastModifiedBy>Onur Cetintas</cp:lastModifiedBy>
  <cp:revision>207</cp:revision>
  <cp:lastPrinted>2016-12-15T13:05:55Z</cp:lastPrinted>
  <dcterms:created xsi:type="dcterms:W3CDTF">2016-09-27T08:26:01Z</dcterms:created>
  <dcterms:modified xsi:type="dcterms:W3CDTF">2017-02-22T13:18:27Z</dcterms:modified>
</cp:coreProperties>
</file>