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7" r:id="rId2"/>
    <p:sldId id="277" r:id="rId3"/>
    <p:sldId id="280" r:id="rId4"/>
    <p:sldId id="281" r:id="rId5"/>
    <p:sldId id="306" r:id="rId6"/>
    <p:sldId id="309" r:id="rId7"/>
    <p:sldId id="303" r:id="rId8"/>
    <p:sldId id="351" r:id="rId9"/>
    <p:sldId id="352" r:id="rId10"/>
    <p:sldId id="325" r:id="rId11"/>
    <p:sldId id="349" r:id="rId12"/>
    <p:sldId id="350" r:id="rId13"/>
    <p:sldId id="329" r:id="rId14"/>
    <p:sldId id="353" r:id="rId15"/>
    <p:sldId id="370" r:id="rId16"/>
    <p:sldId id="316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283" r:id="rId34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an Özdirim" initials="SÖ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C7D1"/>
    <a:srgbClr val="686868"/>
    <a:srgbClr val="00000F"/>
    <a:srgbClr val="00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504" autoAdjust="0"/>
  </p:normalViewPr>
  <p:slideViewPr>
    <p:cSldViewPr snapToGrid="0" snapToObjects="1">
      <p:cViewPr>
        <p:scale>
          <a:sx n="86" d="100"/>
          <a:sy n="86" d="100"/>
        </p:scale>
        <p:origin x="-714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636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4445-1A8A-4B45-88B2-6186DAEFE391}" type="datetime1">
              <a:rPr lang="tr-TR" smtClean="0"/>
              <a:t>14.02.2017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F6A-9EC3-944E-8465-A1D71E841F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FC651-B2AB-4325-A024-A67664B5F38B}" type="datetime1">
              <a:rPr lang="tr-TR" smtClean="0"/>
              <a:t>14.02.2017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37A4E-4149-C24F-91DB-EC5B4900F7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19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28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14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81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24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91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61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282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42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924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19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567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234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128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87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87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492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250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687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100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18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89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760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444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002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1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23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03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66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6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72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5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2-16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0"/>
            <a:ext cx="8229600" cy="132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2-17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0" y="0"/>
            <a:ext cx="9144000" cy="601265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0"/>
            <a:ext cx="8229600" cy="132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2-17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PPT 2-1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 b="68541"/>
          <a:stretch/>
        </p:blipFill>
        <p:spPr>
          <a:xfrm>
            <a:off x="0" y="152000"/>
            <a:ext cx="9144000" cy="737989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1pPr>
            <a:lvl2pPr marL="7429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2pPr>
            <a:lvl3pPr marL="11430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3pPr>
            <a:lvl4pPr marL="16002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4pPr>
            <a:lvl5pPr marL="20574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873792"/>
            <a:ext cx="9144000" cy="60909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pic>
        <p:nvPicPr>
          <p:cNvPr id="10" name="Picture 9" descr="Logo 2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32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min 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1pPr>
            <a:lvl2pPr marL="7429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2pPr>
            <a:lvl3pPr marL="11430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3pPr>
            <a:lvl4pPr marL="16002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4pPr>
            <a:lvl5pPr marL="20574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47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1" r:id="rId3"/>
    <p:sldLayoutId id="2147483663" r:id="rId4"/>
    <p:sldLayoutId id="2147483655" r:id="rId5"/>
    <p:sldLayoutId id="214748366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31817"/>
            <a:ext cx="8229600" cy="1385456"/>
          </a:xfrm>
        </p:spPr>
        <p:txBody>
          <a:bodyPr>
            <a:normAutofit/>
          </a:bodyPr>
          <a:lstStyle/>
          <a:p>
            <a:r>
              <a:rPr lang="tr-TR" sz="4400" b="1" dirty="0"/>
              <a:t>KREDİ GARANTİ </a:t>
            </a:r>
            <a:r>
              <a:rPr lang="tr-TR" sz="4400" b="1" dirty="0" smtClean="0"/>
              <a:t>FONU</a:t>
            </a:r>
            <a:br>
              <a:rPr lang="tr-TR" sz="4400" b="1" dirty="0" smtClean="0"/>
            </a:br>
            <a:r>
              <a:rPr lang="tr-TR" sz="1800" b="1" dirty="0" smtClean="0"/>
              <a:t>15.02.2017</a:t>
            </a:r>
            <a:endParaRPr lang="en-US" sz="1800" b="1" dirty="0"/>
          </a:p>
        </p:txBody>
      </p:sp>
      <p:pic>
        <p:nvPicPr>
          <p:cNvPr id="3" name="Picture 2" descr="Beyaz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12" y="4214945"/>
            <a:ext cx="847779" cy="7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2051"/>
            <a:ext cx="8229600" cy="2006561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RAKAMLARLA </a:t>
            </a:r>
            <a:b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eyazLogo-01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08" y="4163926"/>
            <a:ext cx="1175984" cy="10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İstanbul İli 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Verileri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696112"/>
              </p:ext>
            </p:extLst>
          </p:nvPr>
        </p:nvGraphicFramePr>
        <p:xfrm>
          <a:off x="1055188" y="858794"/>
          <a:ext cx="5934335" cy="473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Çalışma Sayfası" r:id="rId4" imgW="5505527" imgH="4391222" progId="Excel.Sheet.12">
                  <p:embed/>
                </p:oleObj>
              </mc:Choice>
              <mc:Fallback>
                <p:oleObj name="Çalışma Sayfası" r:id="rId4" imgW="5505527" imgH="43912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5188" y="858794"/>
                        <a:ext cx="5934335" cy="4733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939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İstanbul İli 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Verileri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05" y="1273805"/>
            <a:ext cx="6514678" cy="30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7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6510" y="163418"/>
            <a:ext cx="6930205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Mevduat/Kredi Karşılaştırması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791781" y="2211562"/>
            <a:ext cx="814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(Bin TL)</a:t>
            </a:r>
            <a:endParaRPr lang="tr-TR" sz="1400" b="1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90815"/>
              </p:ext>
            </p:extLst>
          </p:nvPr>
        </p:nvGraphicFramePr>
        <p:xfrm>
          <a:off x="1319147" y="1636319"/>
          <a:ext cx="4988954" cy="198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Çalışma Sayfası" r:id="rId4" imgW="4000613" imgH="1590846" progId="Excel.Sheet.12">
                  <p:embed/>
                </p:oleObj>
              </mc:Choice>
              <mc:Fallback>
                <p:oleObj name="Çalışma Sayfası" r:id="rId4" imgW="4000613" imgH="15908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9147" y="1636319"/>
                        <a:ext cx="4988954" cy="198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34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18" y="1140971"/>
            <a:ext cx="6431738" cy="21029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418" y="3350485"/>
            <a:ext cx="4689394" cy="191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2" y="163418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İstanbul’da 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KGF …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53242" y="5335626"/>
            <a:ext cx="3425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*2017 Ocak Sonu İtibariyle </a:t>
            </a:r>
            <a:r>
              <a:rPr lang="tr-TR" sz="1600" dirty="0" err="1" smtClean="0">
                <a:solidFill>
                  <a:schemeClr val="bg1"/>
                </a:solidFill>
              </a:rPr>
              <a:t>Kümüle</a:t>
            </a:r>
            <a:r>
              <a:rPr lang="tr-TR" sz="1600" dirty="0" smtClean="0">
                <a:solidFill>
                  <a:schemeClr val="bg1"/>
                </a:solidFill>
              </a:rPr>
              <a:t> - TL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761875" y="22804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759142" y="18111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50988" y="4302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748255" y="39719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26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2" y="163418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İstanbul’da KGF – TOBB Nefes…</a:t>
            </a:r>
            <a:endParaRPr lang="tr-T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67" y="3644075"/>
            <a:ext cx="6496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78" y="1083268"/>
            <a:ext cx="51339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25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24060"/>
            <a:ext cx="8229600" cy="2006561"/>
          </a:xfrm>
        </p:spPr>
        <p:txBody>
          <a:bodyPr>
            <a:normAutofit/>
          </a:bodyPr>
          <a:lstStyle/>
          <a:p>
            <a:r>
              <a:rPr lang="tr-TR" sz="5000" b="1" dirty="0"/>
              <a:t>KGF’DE YENİ DÖNEM</a:t>
            </a:r>
            <a:br>
              <a:rPr lang="tr-TR" sz="5000" b="1" dirty="0"/>
            </a:br>
            <a:endParaRPr lang="tr-TR" sz="5000" b="1" dirty="0"/>
          </a:p>
        </p:txBody>
      </p:sp>
      <p:pic>
        <p:nvPicPr>
          <p:cNvPr id="4" name="Picture 3" descr="BeyazLogo-01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64" y="3250394"/>
            <a:ext cx="1801584" cy="16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pic>
        <p:nvPicPr>
          <p:cNvPr id="2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Özkaynak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2266949" y="1920386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ÖNCE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SONRA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1,4 milyar TL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milyar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2266949" y="1201058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Kefalet</a:t>
                      </a:r>
                      <a:r>
                        <a:rPr lang="tr-TR" sz="2800" baseline="0" dirty="0" smtClean="0">
                          <a:latin typeface="Trebuchet MS" charset="0"/>
                          <a:cs typeface="Arial" charset="0"/>
                        </a:rPr>
                        <a:t> Hacmi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2266949" y="2850534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3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kern="1200" dirty="0" smtClean="0">
                          <a:solidFill>
                            <a:schemeClr val="lt1"/>
                          </a:solidFill>
                          <a:latin typeface="Trebuchet MS" charset="0"/>
                          <a:ea typeface="+mn-ea"/>
                          <a:cs typeface="Arial" charset="0"/>
                        </a:rPr>
                        <a:t>Limitler/KOBİ</a:t>
                      </a:r>
                      <a:endParaRPr lang="tr-TR" sz="2800" b="1" kern="1200" dirty="0">
                        <a:solidFill>
                          <a:schemeClr val="lt1"/>
                        </a:solidFill>
                        <a:latin typeface="Trebuchet MS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/>
          </p:nvPr>
        </p:nvGraphicFramePr>
        <p:xfrm>
          <a:off x="2266949" y="3395618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ÖNCE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1-1,5 milyon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milyon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5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5504" y="1540837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4739" y="1806576"/>
            <a:ext cx="4080510" cy="32113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RİSK </a:t>
            </a:r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PAYLAŞIMLI</a:t>
            </a:r>
            <a:endParaRPr lang="tr-TR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%80  </a:t>
            </a: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3 milyon TL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İşletme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6-60 ay, azami 12 ay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ödemesiz dönem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Yatırım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6-84 ay, azami 24 ay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ödemesiz dönem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Özkaynak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Kefalet Limitleri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597" y="930558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57204" y="1247550"/>
            <a:ext cx="4080510" cy="530422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DOĞRUDAN</a:t>
            </a:r>
            <a:endParaRPr lang="tr-TR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EXIMBANK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</a:t>
            </a:r>
            <a:r>
              <a:rPr lang="tr-TR" sz="1700" i="1">
                <a:solidFill>
                  <a:schemeClr val="bg1"/>
                </a:solidFill>
                <a:latin typeface="Trebuchet MS" panose="020B0603020202020204" pitchFamily="34" charset="0"/>
              </a:rPr>
              <a:t>azami </a:t>
            </a:r>
            <a:r>
              <a:rPr lang="tr-TR" sz="1700" i="1" smtClean="0">
                <a:solidFill>
                  <a:schemeClr val="bg1"/>
                </a:solidFill>
                <a:latin typeface="Trebuchet MS" panose="020B0603020202020204" pitchFamily="34" charset="0"/>
              </a:rPr>
              <a:t>3 </a:t>
            </a:r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KOSGEB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TÜBİTAK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1,25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TTGV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BİLİM, </a:t>
            </a:r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SAN. ve TEKN. BAKANLIĞI</a:t>
            </a:r>
          </a:p>
          <a:p>
            <a:r>
              <a:rPr lang="tr-TR" sz="1700" i="1" dirty="0">
                <a:solidFill>
                  <a:schemeClr val="bg1"/>
                </a:solidFill>
                <a:latin typeface="Trebuchet MS" panose="020B0603020202020204" pitchFamily="34" charset="0"/>
              </a:rPr>
              <a:t>%100, azami 1 milyon TL</a:t>
            </a:r>
          </a:p>
          <a:p>
            <a:endParaRPr lang="tr-TR" sz="17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Özkaynak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Kefalet Limitleri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3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Garanti Fonu - KGF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135" y="930561"/>
            <a:ext cx="4356100" cy="42798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29869" y="1594472"/>
            <a:ext cx="167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Kuruluş Amacı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9869" y="2104649"/>
            <a:ext cx="3882483" cy="2101592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KGF, Teminat yetersizliği olan KOBİ’lerin finansmana erişimini kolaylaştırmak amacıyla, “Küçük Ve Orta Ölçekli İşletmeler İçin Bir Kredi Garanti Fonu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kurulmasına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yardım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başlıklı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93/4496 sayılı Bakanlar Kurulu Kararı ile 1991 yılında faaliyete geçmiştir.</a:t>
            </a:r>
          </a:p>
          <a:p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9182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2071007" y="1480819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OCAK</a:t>
                      </a:r>
                      <a:r>
                        <a:rPr lang="tr-TR" baseline="0" dirty="0" smtClean="0"/>
                        <a:t> 2016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ARALIK 2016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35-40</a:t>
                      </a:r>
                      <a:r>
                        <a:rPr lang="tr-TR" sz="2000" b="1" baseline="0" dirty="0" smtClean="0"/>
                        <a:t> Gün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Aynı Gün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2071007" y="761491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Başvuru Süreci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/>
          </p:nvPr>
        </p:nvGraphicFramePr>
        <p:xfrm>
          <a:off x="2071007" y="2410967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35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kern="1200" dirty="0" smtClean="0">
                          <a:solidFill>
                            <a:schemeClr val="lt1"/>
                          </a:solidFill>
                          <a:latin typeface="Trebuchet MS" charset="0"/>
                          <a:ea typeface="+mn-ea"/>
                          <a:cs typeface="Arial" charset="0"/>
                        </a:rPr>
                        <a:t>Limitler/KOBİ</a:t>
                      </a:r>
                      <a:endParaRPr lang="tr-TR" sz="2800" b="1" kern="1200" dirty="0">
                        <a:solidFill>
                          <a:schemeClr val="lt1"/>
                        </a:solidFill>
                        <a:latin typeface="Trebuchet MS" charset="0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2071007" y="2956051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BKK’DAN ÖNCE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BKK’DAN SONRA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1,5- 2,5 milyon TL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milyon USD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/>
          </p:nvPr>
        </p:nvGraphicFramePr>
        <p:xfrm>
          <a:off x="2071007" y="3739895"/>
          <a:ext cx="6096000" cy="64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3128">
                <a:tc>
                  <a:txBody>
                    <a:bodyPr/>
                    <a:lstStyle/>
                    <a:p>
                      <a:pPr algn="ctr"/>
                      <a:r>
                        <a:rPr lang="tr-TR" sz="3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YENİ!</a:t>
                      </a:r>
                      <a:endParaRPr lang="tr-TR" sz="3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/>
          </p:nvPr>
        </p:nvGraphicFramePr>
        <p:xfrm>
          <a:off x="2071007" y="4403851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KOBİ Tanımı</a:t>
                      </a:r>
                      <a:r>
                        <a:rPr lang="tr-TR" sz="2800" baseline="0" dirty="0" smtClean="0"/>
                        <a:t> Dışında Kalan İşletmeler</a:t>
                      </a:r>
                      <a:endParaRPr lang="tr-TR" sz="2800" dirty="0"/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>
            <p:extLst/>
          </p:nvPr>
        </p:nvGraphicFramePr>
        <p:xfrm>
          <a:off x="2071007" y="4922011"/>
          <a:ext cx="6096000" cy="63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549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32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 milyon USD</a:t>
                      </a:r>
                      <a:endParaRPr lang="tr-TR" sz="32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5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1524000" y="1112556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SGK ve Vergi Borcu Olan Firmalar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825640" y="1315698"/>
            <a:ext cx="11123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endParaRPr lang="tr-TR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13888" y="3206496"/>
            <a:ext cx="958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tr-TR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/>
          </p:nvPr>
        </p:nvGraphicFramePr>
        <p:xfrm>
          <a:off x="4584192" y="2061302"/>
          <a:ext cx="169468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Yararlanamaz</a:t>
                      </a:r>
                      <a:endParaRPr lang="tr-T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4584192" y="3368548"/>
          <a:ext cx="3694394" cy="13863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9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86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Yeni BKK ile </a:t>
                      </a:r>
                      <a:r>
                        <a:rPr lang="tr-TR" alt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kefalet sağlanacak kredinin %20’sini aşmaması ve kullanılacak kredi ile ödenmesi durumunda</a:t>
                      </a:r>
                      <a:r>
                        <a:rPr lang="tr-TR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yararlanabilir</a:t>
                      </a:r>
                      <a:endParaRPr lang="tr-TR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47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029869" y="4593828"/>
            <a:ext cx="3537413" cy="3851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endParaRPr lang="tr-TR" sz="20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2209800" y="2021405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EXIMBANK’A DOĞRUDAN VERİLEN KEFALETLER</a:t>
                      </a:r>
                      <a:endParaRPr lang="tr-TR" dirty="0"/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%100 Hazine</a:t>
                      </a:r>
                      <a:r>
                        <a:rPr lang="tr-TR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Desteği</a:t>
                      </a:r>
                      <a:endParaRPr lang="tr-TR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2209800" y="1107005"/>
          <a:ext cx="6096000" cy="67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1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latin typeface="Trebuchet MS" charset="0"/>
                          <a:cs typeface="Arial" charset="0"/>
                        </a:rPr>
                        <a:t>Kefalet Oranları</a:t>
                      </a:r>
                      <a:endParaRPr lang="it-IT" sz="2800" dirty="0" smtClean="0">
                        <a:latin typeface="Trebuchet MS" charset="0"/>
                        <a:cs typeface="Arial" charset="0"/>
                      </a:endParaRPr>
                    </a:p>
                  </a:txBody>
                  <a:tcPr>
                    <a:solidFill>
                      <a:srgbClr val="5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2209800" y="3277181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EXIMBANK KREDİLERİ İÇİN BANKALARA VERİLEN KEFALETLER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Önce</a:t>
                      </a:r>
                      <a:r>
                        <a:rPr lang="tr-T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%75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Sonra %85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0" y="3505073"/>
            <a:ext cx="1903412" cy="2136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86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 Kefalet Limitleri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" y="1394535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983480" y="1793304"/>
            <a:ext cx="4080510" cy="268812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RİSK </a:t>
            </a:r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PAYLAŞIMLI</a:t>
            </a:r>
            <a:endParaRPr lang="tr-TR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%70 - 85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/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azami 3 - 20 milyon USD</a:t>
            </a:r>
          </a:p>
          <a:p>
            <a:endParaRPr lang="tr-TR" sz="1700" i="1" u="sng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İşletme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6-60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ay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Yatırım kredisi;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6-120 ay, azami 36 ay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ödemesiz dönem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9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" y="1394535"/>
            <a:ext cx="4924808" cy="33063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983480" y="1793303"/>
            <a:ext cx="4080510" cy="190329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DOĞRUDAN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EXIMBANK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%100, 1,5 milyon USD</a:t>
            </a:r>
          </a:p>
          <a:p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 Kefalet Limitleri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24060"/>
            <a:ext cx="8229600" cy="2006561"/>
          </a:xfrm>
        </p:spPr>
        <p:txBody>
          <a:bodyPr>
            <a:normAutofit fontScale="90000"/>
          </a:bodyPr>
          <a:lstStyle/>
          <a:p>
            <a:r>
              <a:rPr lang="tr-TR" sz="5000" b="1" dirty="0" smtClean="0"/>
              <a:t>EXIMBANK KREDİLERİ İÇİN</a:t>
            </a:r>
            <a:br>
              <a:rPr lang="tr-TR" sz="5000" b="1" dirty="0" smtClean="0"/>
            </a:br>
            <a:r>
              <a:rPr lang="tr-TR" sz="5000" b="1" dirty="0" smtClean="0"/>
              <a:t>KGF KEFALETLERİ</a:t>
            </a:r>
            <a:r>
              <a:rPr lang="tr-TR" sz="5000" b="1" dirty="0"/>
              <a:t/>
            </a:r>
            <a:br>
              <a:rPr lang="tr-TR" sz="5000" b="1" dirty="0"/>
            </a:br>
            <a:endParaRPr lang="tr-TR" sz="5000" b="1" dirty="0"/>
          </a:p>
        </p:txBody>
      </p:sp>
      <p:pic>
        <p:nvPicPr>
          <p:cNvPr id="4" name="Picture 3" descr="BeyazLogo-01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64" y="3250394"/>
            <a:ext cx="1801584" cy="16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" y="3322620"/>
            <a:ext cx="2849148" cy="239238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b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4" name="Dikdörtgen Belirtme Çizgisi 3"/>
          <p:cNvSpPr/>
          <p:nvPr/>
        </p:nvSpPr>
        <p:spPr>
          <a:xfrm>
            <a:off x="759278" y="1168906"/>
            <a:ext cx="4833257" cy="1414591"/>
          </a:xfrm>
          <a:prstGeom prst="wedgeRectCallout">
            <a:avLst>
              <a:gd name="adj1" fmla="val -38926"/>
              <a:gd name="adj2" fmla="val 67711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2756" y="121295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Kimler Başvurabilir?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İhracat veya döviz kazandırıcı faaliyeti bulunan 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Başvuru tarihi itibariyle en az 1 yıldır faaliyette bulunan(Yatırım kredilerinde bu şart aranmaz)</a:t>
            </a:r>
          </a:p>
          <a:p>
            <a:r>
              <a:rPr lang="tr-TR" sz="1600" dirty="0">
                <a:solidFill>
                  <a:schemeClr val="bg1"/>
                </a:solidFill>
              </a:rPr>
              <a:t>KOBİ’ler veya KOBİ ölçeğinden büyük işletmeler </a:t>
            </a:r>
          </a:p>
        </p:txBody>
      </p:sp>
      <p:sp>
        <p:nvSpPr>
          <p:cNvPr id="9" name="Dikdörtgen Belirtme Çizgisi 8"/>
          <p:cNvSpPr/>
          <p:nvPr/>
        </p:nvSpPr>
        <p:spPr>
          <a:xfrm>
            <a:off x="3793677" y="3125613"/>
            <a:ext cx="4833257" cy="1414591"/>
          </a:xfrm>
          <a:prstGeom prst="wedgeRectCallout">
            <a:avLst>
              <a:gd name="adj1" fmla="val -43150"/>
              <a:gd name="adj2" fmla="val 77523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860142" y="3354094"/>
            <a:ext cx="4998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Kredinin Ne Kadarlık Kısmı İçin Kefalet Verilmektedir?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Hazine kaynaklı KGF kefaletlerinde %85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KGF özkaynaklarından verilen kefaletlerde %80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594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b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8" name="Dikdörtgen Belirtme Çizgisi 7"/>
          <p:cNvSpPr/>
          <p:nvPr/>
        </p:nvSpPr>
        <p:spPr>
          <a:xfrm>
            <a:off x="2013312" y="1019180"/>
            <a:ext cx="6575516" cy="2059589"/>
          </a:xfrm>
          <a:prstGeom prst="wedgeRectCallout">
            <a:avLst>
              <a:gd name="adj1" fmla="val 39202"/>
              <a:gd name="adj2" fmla="val 7325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35089" y="1085606"/>
            <a:ext cx="63388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Verilen Kefaletlerde Vade Sınırı Var Mıdır?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İşletme kredileri için azami 60 ay,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Yatırım kredileri için azami 120 ay (azami 36 ay ödemesiz dönem)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</a:t>
            </a:r>
            <a:r>
              <a:rPr lang="tr-TR" sz="1600" dirty="0" err="1">
                <a:solidFill>
                  <a:schemeClr val="bg1"/>
                </a:solidFill>
              </a:rPr>
              <a:t>özkaynaklarından</a:t>
            </a:r>
            <a:r>
              <a:rPr lang="tr-TR" sz="1600" dirty="0">
                <a:solidFill>
                  <a:schemeClr val="bg1"/>
                </a:solidFill>
              </a:rPr>
              <a:t> verilen kefaletlerde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İşletme kredileri için azami 60 ay, (azami 12 ay ödemesiz dönem)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Yatırım kredileri için azami 84 ay (azami 24 ay ödemesiz dönem)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29" y="3932379"/>
            <a:ext cx="2212680" cy="1659510"/>
          </a:xfrm>
          <a:prstGeom prst="rect">
            <a:avLst/>
          </a:prstGeom>
        </p:spPr>
      </p:pic>
      <p:sp>
        <p:nvSpPr>
          <p:cNvPr id="9" name="Dikdörtgen Belirtme Çizgisi 8"/>
          <p:cNvSpPr/>
          <p:nvPr/>
        </p:nvSpPr>
        <p:spPr>
          <a:xfrm>
            <a:off x="470810" y="3668541"/>
            <a:ext cx="5978973" cy="1414591"/>
          </a:xfrm>
          <a:prstGeom prst="wedgeRectCallout">
            <a:avLst>
              <a:gd name="adj1" fmla="val 41898"/>
              <a:gd name="adj2" fmla="val 7521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02586" y="3687365"/>
            <a:ext cx="60431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Üst Limiti Ne Kadardır?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kaynaklı KGF </a:t>
            </a:r>
            <a:r>
              <a:rPr lang="tr-TR" sz="1600" dirty="0" smtClean="0">
                <a:solidFill>
                  <a:schemeClr val="bg1"/>
                </a:solidFill>
              </a:rPr>
              <a:t>kefaletlerinde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KOBİ’ler için 3 milyon USD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KOBİ ölçeğinden büyük işletmeler için 20 milyon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KGF özkaynaklarından verilen kefaletlerde 3 milyon TL</a:t>
            </a:r>
          </a:p>
        </p:txBody>
      </p:sp>
    </p:spTree>
    <p:extLst>
      <p:ext uri="{BB962C8B-B14F-4D97-AF65-F5344CB8AC3E}">
        <p14:creationId xmlns:p14="http://schemas.microsoft.com/office/powerpoint/2010/main" val="19324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5" name="Dikdörtgen Belirtme Çizgisi 4"/>
          <p:cNvSpPr/>
          <p:nvPr/>
        </p:nvSpPr>
        <p:spPr>
          <a:xfrm>
            <a:off x="835488" y="1344214"/>
            <a:ext cx="4833257" cy="1414591"/>
          </a:xfrm>
          <a:prstGeom prst="wedgeRectCallout">
            <a:avLst>
              <a:gd name="adj1" fmla="val 51107"/>
              <a:gd name="adj2" fmla="val 7925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30042" y="1620622"/>
            <a:ext cx="4713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</a:t>
            </a:r>
            <a:r>
              <a:rPr lang="tr-TR" sz="1600" b="1" dirty="0">
                <a:solidFill>
                  <a:schemeClr val="bg1"/>
                </a:solidFill>
              </a:rPr>
              <a:t>Komisyon Oranı Nedir?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yıllık %0,75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özkaynaklarından verilen kefaletlerde yıllık </a:t>
            </a:r>
            <a:r>
              <a:rPr lang="tr-TR" sz="1600" dirty="0" smtClean="0">
                <a:solidFill>
                  <a:schemeClr val="bg1"/>
                </a:solidFill>
              </a:rPr>
              <a:t>%1,5</a:t>
            </a:r>
            <a:endParaRPr lang="tr-TR" sz="1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79" y="2497548"/>
            <a:ext cx="3225986" cy="32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072547" y="1198532"/>
            <a:ext cx="4071454" cy="422700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1. İşletme Eximbank’a kredi başvurusu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2. İşletme, Eximbank’ın kredi için talep edeceği teminat mektubu için Bankaya başvurur.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3. Banka içsel derecelendirmesini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4. Banka krediyi onaylar.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5. Banka kefalet talebini KGF’ye iletir.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6. KGF başvuruyu değerlendirir.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7. KGF Bankaya onay verir.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8. Banka Eximbank’a hitaben teminat mektubunu düzenler.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9. Eximbank krediyi kullandırır.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1. 	Bankalar Aracılığıyla Verilen KGF Kefaletleri</a:t>
            </a:r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598200" y="1082957"/>
            <a:ext cx="2314575" cy="45249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262781" y="1144664"/>
            <a:ext cx="97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İŞLETME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Yuvarlatılmış Dikdörtgen 32"/>
          <p:cNvSpPr/>
          <p:nvPr/>
        </p:nvSpPr>
        <p:spPr>
          <a:xfrm>
            <a:off x="591522" y="2174285"/>
            <a:ext cx="1655260" cy="168634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97884" y="1829032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88873" y="2470381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tr-T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364067" y="2470380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tr-T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Yuvarlatılmış Dikdörtgen 40"/>
          <p:cNvSpPr/>
          <p:nvPr/>
        </p:nvSpPr>
        <p:spPr>
          <a:xfrm>
            <a:off x="598200" y="4524813"/>
            <a:ext cx="1637565" cy="943965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84629" y="5058013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50494" y="4048509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95375" y="4048508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669186" y="2902385"/>
            <a:ext cx="120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KGF ORTAĞI </a:t>
            </a:r>
            <a:endParaRPr lang="tr-TR" sz="1400" b="1" dirty="0" smtClean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14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BANKALAR</a:t>
            </a:r>
            <a:endParaRPr lang="tr-TR" sz="14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3221199" y="2614208"/>
            <a:ext cx="1366092" cy="713418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3374200" y="2817028"/>
            <a:ext cx="1060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EXIMBANK</a:t>
            </a:r>
            <a:endParaRPr lang="tr-TR" sz="14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18639" y="2014559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83461" y="1662684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Şeritli Sağ Ok 52"/>
          <p:cNvSpPr/>
          <p:nvPr/>
        </p:nvSpPr>
        <p:spPr>
          <a:xfrm rot="5400000">
            <a:off x="1230529" y="1730129"/>
            <a:ext cx="5162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2601705" y="3100027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969164" y="4765963"/>
            <a:ext cx="89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KGF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Şeritli Sağ Ok 59"/>
          <p:cNvSpPr/>
          <p:nvPr/>
        </p:nvSpPr>
        <p:spPr>
          <a:xfrm rot="5400000">
            <a:off x="1161039" y="4067762"/>
            <a:ext cx="5162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1" name="Şeritli Sağ Ok 60"/>
          <p:cNvSpPr/>
          <p:nvPr/>
        </p:nvSpPr>
        <p:spPr>
          <a:xfrm rot="16200000">
            <a:off x="1414943" y="4067762"/>
            <a:ext cx="5162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2" name="Şeritli Sağ Ok 61"/>
          <p:cNvSpPr/>
          <p:nvPr/>
        </p:nvSpPr>
        <p:spPr>
          <a:xfrm>
            <a:off x="2354413" y="2892881"/>
            <a:ext cx="741326" cy="249150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4" name="Şeritli Sağ Ok 63"/>
          <p:cNvSpPr/>
          <p:nvPr/>
        </p:nvSpPr>
        <p:spPr>
          <a:xfrm rot="13762974">
            <a:off x="2673347" y="1980702"/>
            <a:ext cx="1227041" cy="197178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65" name="Şeritli Sağ Ok 64"/>
          <p:cNvSpPr/>
          <p:nvPr/>
        </p:nvSpPr>
        <p:spPr>
          <a:xfrm rot="2927882">
            <a:off x="2454022" y="2013984"/>
            <a:ext cx="1190159" cy="177806"/>
          </a:xfrm>
          <a:prstGeom prst="stripedRightArrow">
            <a:avLst>
              <a:gd name="adj1" fmla="val 11780"/>
              <a:gd name="adj2" fmla="val 4555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0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Garanti Fonu - KGF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869" y="1594472"/>
            <a:ext cx="145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Vizyonumuz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9869" y="2104648"/>
            <a:ext cx="3537413" cy="224799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Gelecek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vaad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eden işletmelerin finansmana erişimini kolaylaştırarak, Türkiye’nin büyüme ve kalkınmasına stratejik destek sağlamak.</a:t>
            </a:r>
          </a:p>
        </p:txBody>
      </p:sp>
      <p:pic>
        <p:nvPicPr>
          <p:cNvPr id="7" name="Picture 6" descr="2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4" y="1051295"/>
            <a:ext cx="4974554" cy="399282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11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006"/>
            <a:ext cx="2701290" cy="2702379"/>
          </a:xfrm>
          <a:prstGeom prst="rect">
            <a:avLst/>
          </a:prstGeom>
        </p:spPr>
      </p:pic>
      <p:sp>
        <p:nvSpPr>
          <p:cNvPr id="8" name="Dikdörtgen Belirtme Çizgisi 7"/>
          <p:cNvSpPr/>
          <p:nvPr/>
        </p:nvSpPr>
        <p:spPr>
          <a:xfrm>
            <a:off x="782197" y="849040"/>
            <a:ext cx="6531428" cy="1347153"/>
          </a:xfrm>
          <a:prstGeom prst="wedgeRectCallout">
            <a:avLst>
              <a:gd name="adj1" fmla="val -37227"/>
              <a:gd name="adj2" fmla="val 77725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2. 	Doğrudan Eximbank’a Verilen KGF Kefaletleri</a:t>
            </a:r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00605" y="1017643"/>
            <a:ext cx="5308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Üst Limiti Ne Kadardır?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Hazine destekli KGF kefaletlerinde 1,5 milyon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1"/>
                </a:solidFill>
              </a:rPr>
              <a:t>KGF özkaynaklarından verilen kefaletlerde 3 milyon TL</a:t>
            </a:r>
            <a:endParaRPr lang="tr-TR" sz="1600" dirty="0"/>
          </a:p>
        </p:txBody>
      </p:sp>
      <p:sp>
        <p:nvSpPr>
          <p:cNvPr id="5" name="Dikdörtgen Belirtme Çizgisi 4"/>
          <p:cNvSpPr/>
          <p:nvPr/>
        </p:nvSpPr>
        <p:spPr>
          <a:xfrm>
            <a:off x="2824843" y="2792186"/>
            <a:ext cx="6155871" cy="1874563"/>
          </a:xfrm>
          <a:prstGeom prst="wedgeRectCallout">
            <a:avLst>
              <a:gd name="adj1" fmla="val -39305"/>
              <a:gd name="adj2" fmla="val 69528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12622" y="2989540"/>
            <a:ext cx="5812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Kimler Başvurabilir?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İhracat veya döviz kazandırıcı faaliyeti bulunan ve başvuru tarihi itibariyle en az 1 yıldır faaliyette bulunan (yatırım kredilerinde bu şart aranmaz) KOBİ’ler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Kredinin Ne Kadarlık Kısmı İçin Kefalet Verilmektedir?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%100</a:t>
            </a:r>
          </a:p>
        </p:txBody>
      </p:sp>
    </p:spTree>
    <p:extLst>
      <p:ext uri="{BB962C8B-B14F-4D97-AF65-F5344CB8AC3E}">
        <p14:creationId xmlns:p14="http://schemas.microsoft.com/office/powerpoint/2010/main" val="9677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" y="2958155"/>
            <a:ext cx="3096460" cy="2600043"/>
          </a:xfrm>
          <a:prstGeom prst="rect">
            <a:avLst/>
          </a:prstGeom>
        </p:spPr>
      </p:pic>
      <p:sp>
        <p:nvSpPr>
          <p:cNvPr id="5" name="Dikdörtgen Belirtme Çizgisi 4"/>
          <p:cNvSpPr/>
          <p:nvPr/>
        </p:nvSpPr>
        <p:spPr>
          <a:xfrm>
            <a:off x="1827226" y="1020488"/>
            <a:ext cx="6647303" cy="1428796"/>
          </a:xfrm>
          <a:prstGeom prst="wedgeRectCallout">
            <a:avLst>
              <a:gd name="adj1" fmla="val -39057"/>
              <a:gd name="adj2" fmla="val 733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3454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2. 	Doğrudan Eximbank’a Verilen KGF Kefaletleri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/>
            </a:r>
            <a:b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</a:b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	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00707" y="1020488"/>
            <a:ext cx="6705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Verilen Kefaletlerde Vade Sınırı Var Mıdır?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İşletme kredileri için:	azami 60 ay, </a:t>
            </a:r>
          </a:p>
          <a:p>
            <a:pPr marL="742950" lvl="1" indent="-285750">
              <a:buSzPct val="65000"/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chemeClr val="bg1"/>
                </a:solidFill>
              </a:rPr>
              <a:t>Yatırım kredileri için:	azami 120 ay (azami 36 ay ödemesiz dönem)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</a:t>
            </a:r>
            <a:r>
              <a:rPr lang="tr-TR" sz="1600" dirty="0" err="1">
                <a:solidFill>
                  <a:schemeClr val="bg1"/>
                </a:solidFill>
              </a:rPr>
              <a:t>özkaynaklarından</a:t>
            </a:r>
            <a:r>
              <a:rPr lang="tr-TR" sz="1600" dirty="0">
                <a:solidFill>
                  <a:schemeClr val="bg1"/>
                </a:solidFill>
              </a:rPr>
              <a:t> verilen kefaletlerde </a:t>
            </a:r>
            <a:r>
              <a:rPr lang="tr-TR" sz="1600" dirty="0" smtClean="0">
                <a:solidFill>
                  <a:schemeClr val="bg1"/>
                </a:solidFill>
              </a:rPr>
              <a:t>azami 120 ay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8" name="Dikdörtgen Belirtme Çizgisi 7"/>
          <p:cNvSpPr/>
          <p:nvPr/>
        </p:nvSpPr>
        <p:spPr>
          <a:xfrm>
            <a:off x="3098132" y="3702616"/>
            <a:ext cx="5515189" cy="1111122"/>
          </a:xfrm>
          <a:prstGeom prst="wedgeRectCallout">
            <a:avLst>
              <a:gd name="adj1" fmla="val -46692"/>
              <a:gd name="adj2" fmla="val 95896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42369" y="3807973"/>
            <a:ext cx="551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Kefalet Komisyon Oranı Nedir?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Hazine destekli KGF kefaletlerinde </a:t>
            </a:r>
            <a:r>
              <a:rPr lang="tr-TR" sz="1600" dirty="0" smtClean="0">
                <a:solidFill>
                  <a:schemeClr val="bg1"/>
                </a:solidFill>
              </a:rPr>
              <a:t>yıllık %0,75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/>
                </a:solidFill>
              </a:rPr>
              <a:t>KGF özkaynaklarından verilen kefaletlerde </a:t>
            </a:r>
            <a:r>
              <a:rPr lang="tr-TR" sz="1600" dirty="0" smtClean="0">
                <a:solidFill>
                  <a:schemeClr val="bg1"/>
                </a:solidFill>
              </a:rPr>
              <a:t>yıllık %1,5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65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12183" y="1198532"/>
            <a:ext cx="3931817" cy="256501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1. KOBİ Eximbank’a kredi, KGF’ye kefalet başvurusu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2. Eximbank başvuruyu değerlendirir.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3. Eximbank limit teyidini yapar.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4. KGF kredi değerlendirmesi yapar. (KOBİS)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5. KGF Eximbank’a onay verir.</a:t>
            </a:r>
          </a:p>
          <a:p>
            <a:r>
              <a:rPr lang="tr-TR" b="1" dirty="0">
                <a:solidFill>
                  <a:schemeClr val="bg1"/>
                </a:solidFill>
                <a:latin typeface="Trebuchet MS" panose="020B0603020202020204" pitchFamily="34" charset="0"/>
              </a:rPr>
              <a:t>6. Eximbank krediyi kullandırır.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3" y="125038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2. 	Doğrudan Eximbank’a Verilen KGF Kefaletleri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274319" y="3403353"/>
            <a:ext cx="1630463" cy="10916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1265539" y="1767078"/>
            <a:ext cx="2012209" cy="917899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274319" y="3396715"/>
            <a:ext cx="1630463" cy="10916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2848689" y="3396715"/>
            <a:ext cx="1723311" cy="10916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600" b="1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741697" y="2041361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KOBİ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337942" y="3672737"/>
            <a:ext cx="150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EXİMBANK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3149512" y="3672737"/>
            <a:ext cx="112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KGF</a:t>
            </a:r>
          </a:p>
        </p:txBody>
      </p:sp>
      <p:sp>
        <p:nvSpPr>
          <p:cNvPr id="47" name="Şeritli Sağ Ok 46"/>
          <p:cNvSpPr/>
          <p:nvPr/>
        </p:nvSpPr>
        <p:spPr>
          <a:xfrm rot="7248590">
            <a:off x="1014646" y="2967951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48" name="Oval 47"/>
          <p:cNvSpPr/>
          <p:nvPr/>
        </p:nvSpPr>
        <p:spPr>
          <a:xfrm>
            <a:off x="1012936" y="2751398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39139" y="2756831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88041" y="4050776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51002" y="3441357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583102" y="4023247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53761" y="4205014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tr-TR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712570" y="3023001"/>
            <a:ext cx="257175" cy="287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tr-TR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tr-TR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Şeritli Sağ Ok 54"/>
          <p:cNvSpPr/>
          <p:nvPr/>
        </p:nvSpPr>
        <p:spPr>
          <a:xfrm rot="18069884">
            <a:off x="1273333" y="2935124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6" name="Şeritli Sağ Ok 55"/>
          <p:cNvSpPr/>
          <p:nvPr/>
        </p:nvSpPr>
        <p:spPr>
          <a:xfrm rot="3286009">
            <a:off x="2774530" y="2950865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7" name="Şeritli Sağ Ok 56"/>
          <p:cNvSpPr/>
          <p:nvPr/>
        </p:nvSpPr>
        <p:spPr>
          <a:xfrm rot="10800000">
            <a:off x="2088455" y="3942338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58" name="Şeritli Sağ Ok 57"/>
          <p:cNvSpPr/>
          <p:nvPr/>
        </p:nvSpPr>
        <p:spPr>
          <a:xfrm>
            <a:off x="2070067" y="3664654"/>
            <a:ext cx="619047" cy="287020"/>
          </a:xfrm>
          <a:prstGeom prst="stripedRightArrow">
            <a:avLst>
              <a:gd name="adj1" fmla="val 11780"/>
              <a:gd name="adj2" fmla="val 647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2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Medya</a:t>
            </a:r>
            <a:endParaRPr lang="en-US" dirty="0"/>
          </a:p>
        </p:txBody>
      </p:sp>
      <p:pic>
        <p:nvPicPr>
          <p:cNvPr id="10242" name="Picture 2" descr="C:\Users\esrademirci\Desktop\sonnnnnnn_sosyal medyalar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68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Garanti Fonu - KGF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869" y="1594472"/>
            <a:ext cx="148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Misyonumuz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9869" y="2104648"/>
            <a:ext cx="3821523" cy="224799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ekonomik aktörlerin değer verdiği, işe yeni başlayan girişimcilerin ve büyümek isteyen işletmelerin aklına ilk gelen adreslerden biri olmayı başarmış, KOBİ’ler için vazgeçilmez bir finansal destek kurumu olmak.</a:t>
            </a:r>
          </a:p>
        </p:txBody>
      </p:sp>
      <p:pic>
        <p:nvPicPr>
          <p:cNvPr id="3" name="Picture 2" descr="2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4" y="1051295"/>
            <a:ext cx="4974554" cy="399282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1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Ortaklık Yapımız</a:t>
            </a:r>
          </a:p>
        </p:txBody>
      </p:sp>
      <p:pic>
        <p:nvPicPr>
          <p:cNvPr id="9218" name="Picture 2" descr="C:\Users\esrademirci\Desktop\sonnnnnnn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23099" r="21164" b="21512"/>
          <a:stretch/>
        </p:blipFill>
        <p:spPr bwMode="auto">
          <a:xfrm>
            <a:off x="1835113" y="1158239"/>
            <a:ext cx="4987637" cy="40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7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3395469" cy="737483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KGF Kefaleti Türleri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83480" y="2472905"/>
            <a:ext cx="3248856" cy="3771636"/>
          </a:xfrm>
          <a:prstGeom prst="rect">
            <a:avLst/>
          </a:prstGeom>
        </p:spPr>
        <p:txBody>
          <a:bodyPr lIns="71323" tIns="35662" rIns="71323" bIns="35662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908320" y="1284522"/>
            <a:ext cx="4075160" cy="268812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67462" indent="-267462">
              <a:buFont typeface="Wingdings" panose="05000000000000000000" pitchFamily="2" charset="2"/>
              <a:buChar char="Ø"/>
            </a:pPr>
            <a:r>
              <a:rPr 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Risk Paylaşımlı 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Banka </a:t>
            </a: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Talepli Kefaletler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PGS Kefaletleri</a:t>
            </a:r>
          </a:p>
          <a:p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67462" indent="-267462">
              <a:buFont typeface="Wingdings" panose="05000000000000000000" pitchFamily="2" charset="2"/>
              <a:buChar char="Ø"/>
            </a:pPr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Doğrudan</a:t>
            </a:r>
            <a:r>
              <a:rPr lang="tr-TR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KOSGEB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TÜBİTAK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TTGV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EXIMBANK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BİLİM SAN. ve TEKN. BAKANLIĞI</a:t>
            </a:r>
          </a:p>
        </p:txBody>
      </p:sp>
      <p:pic>
        <p:nvPicPr>
          <p:cNvPr id="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3808" y="2279621"/>
            <a:ext cx="3060192" cy="343537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2" y="309858"/>
            <a:ext cx="4724398" cy="12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Özkaynak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 Kefaletleri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8640" y="4093160"/>
            <a:ext cx="388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Hazine Destekli KGF Kefaletleri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030224" y="446249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7462" indent="-267462">
              <a:buFont typeface="Wingdings" panose="05000000000000000000" pitchFamily="2" charset="2"/>
              <a:buChar char="Ø"/>
            </a:pPr>
            <a:r>
              <a:rPr 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Risk Paylaşımlı 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schemeClr val="bg1"/>
                </a:solidFill>
                <a:latin typeface="Trebuchet MS" panose="020B0603020202020204" pitchFamily="34" charset="0"/>
              </a:rPr>
              <a:t>Banka Talepli </a:t>
            </a:r>
            <a:r>
              <a:rPr lang="tr-TR" sz="17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Kefaletler</a:t>
            </a:r>
            <a:endParaRPr lang="tr-TR" sz="17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01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7" y="62446"/>
            <a:ext cx="2352437" cy="737483"/>
          </a:xfrm>
        </p:spPr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</a:t>
            </a:r>
            <a:r>
              <a:rPr lang="tr-T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efalet</a:t>
            </a:r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Hacmi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5" y="930557"/>
            <a:ext cx="3882905" cy="43921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84082" y="3840482"/>
            <a:ext cx="3183672" cy="729561"/>
            <a:chOff x="5029868" y="4198453"/>
            <a:chExt cx="3537413" cy="500166"/>
          </a:xfrm>
        </p:grpSpPr>
        <p:sp>
          <p:nvSpPr>
            <p:cNvPr id="9" name="Rectangle 8"/>
            <p:cNvSpPr/>
            <p:nvPr/>
          </p:nvSpPr>
          <p:spPr>
            <a:xfrm>
              <a:off x="5029869" y="4198453"/>
              <a:ext cx="2011733" cy="274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>
                  <a:solidFill>
                    <a:srgbClr val="50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j-ea"/>
                  <a:cs typeface="Arial"/>
                </a:rPr>
                <a:t>Toplam Hacim</a:t>
              </a:r>
              <a:endParaRPr lang="sv-SE" sz="2000" dirty="0">
                <a:solidFill>
                  <a:srgbClr val="50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029868" y="4429326"/>
              <a:ext cx="3537413" cy="269293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r-T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22,8 Milyar TL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84082" y="2404668"/>
            <a:ext cx="3183672" cy="703299"/>
            <a:chOff x="5029869" y="2404667"/>
            <a:chExt cx="3537413" cy="703299"/>
          </a:xfrm>
        </p:grpSpPr>
        <p:sp>
          <p:nvSpPr>
            <p:cNvPr id="7" name="Rectangle 6"/>
            <p:cNvSpPr/>
            <p:nvPr/>
          </p:nvSpPr>
          <p:spPr>
            <a:xfrm>
              <a:off x="5029869" y="2404667"/>
              <a:ext cx="210826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700" dirty="0">
                  <a:solidFill>
                    <a:srgbClr val="505050"/>
                  </a:solidFill>
                  <a:latin typeface="Arial"/>
                  <a:ea typeface="+mj-ea"/>
                  <a:cs typeface="Arial"/>
                </a:rPr>
                <a:t>Hazine Desteği</a:t>
              </a:r>
              <a:endParaRPr lang="sv-SE" sz="1700" dirty="0">
                <a:solidFill>
                  <a:srgbClr val="505050"/>
                </a:solidFill>
                <a:latin typeface="Arial"/>
                <a:ea typeface="+mj-ea"/>
                <a:cs typeface="Arial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029869" y="2722840"/>
              <a:ext cx="3537413" cy="385126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r-TR" sz="1900" dirty="0"/>
                <a:t>20 Milyar TL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0465" y="1179443"/>
            <a:ext cx="3183672" cy="780501"/>
            <a:chOff x="5029869" y="4198453"/>
            <a:chExt cx="3537413" cy="780501"/>
          </a:xfrm>
        </p:grpSpPr>
        <p:sp>
          <p:nvSpPr>
            <p:cNvPr id="17" name="Rectangle 16"/>
            <p:cNvSpPr/>
            <p:nvPr/>
          </p:nvSpPr>
          <p:spPr>
            <a:xfrm>
              <a:off x="5029869" y="4198453"/>
              <a:ext cx="1621171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700" dirty="0" err="1" smtClean="0">
                  <a:solidFill>
                    <a:srgbClr val="505050"/>
                  </a:solidFill>
                  <a:latin typeface="Arial"/>
                  <a:cs typeface="Arial"/>
                </a:rPr>
                <a:t>Özkaynaklar</a:t>
              </a:r>
              <a:r>
                <a:rPr lang="tr-TR" sz="1700" dirty="0" smtClean="0">
                  <a:solidFill>
                    <a:srgbClr val="505050"/>
                  </a:solidFill>
                  <a:latin typeface="Arial"/>
                  <a:cs typeface="Arial"/>
                </a:rPr>
                <a:t> </a:t>
              </a:r>
              <a:endParaRPr lang="sv-SE" sz="1700" dirty="0">
                <a:solidFill>
                  <a:srgbClr val="505050"/>
                </a:solidFill>
                <a:latin typeface="Arial"/>
                <a:cs typeface="Arial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029869" y="4593828"/>
              <a:ext cx="3537413" cy="385126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505050"/>
                </a:buClr>
                <a:buSzPct val="60000"/>
                <a:buFont typeface="Lucida Grande"/>
                <a:buChar char="►"/>
                <a:defRPr sz="1600" kern="1200">
                  <a:solidFill>
                    <a:srgbClr val="FFFFFF"/>
                  </a:solidFill>
                  <a:latin typeface="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r-TR" sz="1900" dirty="0"/>
                <a:t>2,8 Milyar TL</a:t>
              </a: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464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403350" y="1128713"/>
            <a:ext cx="19224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Özkaynak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891213" y="1128713"/>
            <a:ext cx="1920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Hazine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7199313" cy="73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Toplam Kefaletimiz … </a:t>
            </a:r>
            <a:br>
              <a:rPr lang="tr-T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8,1 </a:t>
            </a:r>
            <a:r>
              <a:rPr lang="tr-T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Milyar TL</a:t>
            </a:r>
            <a:endParaRPr lang="it-IT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6" y="1918607"/>
            <a:ext cx="3881530" cy="33538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07" y="1876193"/>
            <a:ext cx="4345365" cy="3396259"/>
          </a:xfrm>
          <a:prstGeom prst="rect">
            <a:avLst/>
          </a:prstGeom>
        </p:spPr>
      </p:pic>
      <p:sp>
        <p:nvSpPr>
          <p:cNvPr id="9" name="Sol Sağ Ok 8"/>
          <p:cNvSpPr/>
          <p:nvPr/>
        </p:nvSpPr>
        <p:spPr>
          <a:xfrm>
            <a:off x="1331489" y="4175044"/>
            <a:ext cx="1977462" cy="288032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947393" y="4103036"/>
            <a:ext cx="663033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/>
          </a:p>
        </p:txBody>
      </p:sp>
      <p:sp>
        <p:nvSpPr>
          <p:cNvPr id="13" name="Metin kutusu 8"/>
          <p:cNvSpPr txBox="1">
            <a:spLocks noChangeArrowheads="1"/>
          </p:cNvSpPr>
          <p:nvPr/>
        </p:nvSpPr>
        <p:spPr bwMode="auto">
          <a:xfrm>
            <a:off x="1987779" y="4109585"/>
            <a:ext cx="73092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%91</a:t>
            </a:r>
            <a:endParaRPr lang="tr-TR" altLang="tr-TR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ol Sağ Ok 13"/>
          <p:cNvSpPr/>
          <p:nvPr/>
        </p:nvSpPr>
        <p:spPr>
          <a:xfrm>
            <a:off x="5647682" y="4172327"/>
            <a:ext cx="1887954" cy="288032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263586" y="4100319"/>
            <a:ext cx="633021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/>
          </a:p>
        </p:txBody>
      </p:sp>
      <p:sp>
        <p:nvSpPr>
          <p:cNvPr id="16" name="Metin kutusu 8"/>
          <p:cNvSpPr txBox="1">
            <a:spLocks noChangeArrowheads="1"/>
          </p:cNvSpPr>
          <p:nvPr/>
        </p:nvSpPr>
        <p:spPr bwMode="auto">
          <a:xfrm>
            <a:off x="6189676" y="4106868"/>
            <a:ext cx="905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%258</a:t>
            </a:r>
            <a:endParaRPr lang="tr-TR" altLang="tr-TR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Sektör Payımız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6217" y="4741642"/>
            <a:ext cx="7310499" cy="43409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dirty="0" smtClean="0"/>
              <a:t>* </a:t>
            </a:r>
            <a:r>
              <a:rPr lang="tr-TR" dirty="0"/>
              <a:t>Takipler hariç tutulmuştur.</a:t>
            </a:r>
          </a:p>
          <a:p>
            <a:pPr>
              <a:lnSpc>
                <a:spcPct val="90000"/>
              </a:lnSpc>
            </a:pPr>
            <a:r>
              <a:rPr lang="tr-TR" dirty="0"/>
              <a:t>** KGF Kefalet Riski, Öz kaynak + Hazine olarak hesaplanmıştır.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0" y="5345668"/>
            <a:ext cx="54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93" y="1126032"/>
            <a:ext cx="7920000" cy="34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930</Words>
  <Application>Microsoft Office PowerPoint</Application>
  <PresentationFormat>Ekran Gösterisi (16:10)</PresentationFormat>
  <Paragraphs>292</Paragraphs>
  <Slides>33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Office Theme</vt:lpstr>
      <vt:lpstr>Çalışma Sayfası</vt:lpstr>
      <vt:lpstr>KREDİ GARANTİ FONU 15.02.2017</vt:lpstr>
      <vt:lpstr>Kredi Garanti Fonu - KGF</vt:lpstr>
      <vt:lpstr>Kredi Garanti Fonu - KGF</vt:lpstr>
      <vt:lpstr>Kredi Garanti Fonu - KGF</vt:lpstr>
      <vt:lpstr>Ortaklık Yapımız</vt:lpstr>
      <vt:lpstr>KGF Kefaleti Türleri</vt:lpstr>
      <vt:lpstr>Kefalet Hacmi</vt:lpstr>
      <vt:lpstr>Toplam Kefaletimiz …  8,1 Milyar TL</vt:lpstr>
      <vt:lpstr>Sektör Payımız</vt:lpstr>
      <vt:lpstr>RAKAMLARLA  İSTANBUL</vt:lpstr>
      <vt:lpstr>İstanbul İli Verileri</vt:lpstr>
      <vt:lpstr>İstanbul İli Verileri</vt:lpstr>
      <vt:lpstr>PowerPoint Sunusu</vt:lpstr>
      <vt:lpstr>PowerPoint Sunusu</vt:lpstr>
      <vt:lpstr>PowerPoint Sunusu</vt:lpstr>
      <vt:lpstr>KGF’DE YENİ DÖNEM </vt:lpstr>
      <vt:lpstr>Özkaynak</vt:lpstr>
      <vt:lpstr>Özkaynak Kefalet Limitleri</vt:lpstr>
      <vt:lpstr>Özkaynak Kefalet Limitleri</vt:lpstr>
      <vt:lpstr>Hazine</vt:lpstr>
      <vt:lpstr>Hazine</vt:lpstr>
      <vt:lpstr>Hazine</vt:lpstr>
      <vt:lpstr>Hazine Kefalet Limitleri</vt:lpstr>
      <vt:lpstr>Hazine Kefalet Limitleri</vt:lpstr>
      <vt:lpstr>EXIMBANK KREDİLERİ İÇİN KGF KEFALETLERİ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Sosyal Medya</vt:lpstr>
    </vt:vector>
  </TitlesOfParts>
  <Company>qqqq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Mahmut Sahin</dc:creator>
  <cp:lastModifiedBy>Halil Volkan Kaya</cp:lastModifiedBy>
  <cp:revision>403</cp:revision>
  <cp:lastPrinted>2016-09-27T14:10:32Z</cp:lastPrinted>
  <dcterms:created xsi:type="dcterms:W3CDTF">2016-03-15T17:27:10Z</dcterms:created>
  <dcterms:modified xsi:type="dcterms:W3CDTF">2017-02-14T12:56:28Z</dcterms:modified>
</cp:coreProperties>
</file>