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6" r:id="rId2"/>
    <p:sldId id="257" r:id="rId3"/>
    <p:sldId id="264"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c Demir" initials="BD" lastIdx="1" clrIdx="0">
    <p:extLst>
      <p:ext uri="{19B8F6BF-5375-455C-9EA6-DF929625EA0E}">
        <p15:presenceInfo xmlns:p15="http://schemas.microsoft.com/office/powerpoint/2012/main" userId="S-1-5-21-1474707256-260285828-1061666661-27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autoAdjust="0"/>
  </p:normalViewPr>
  <p:slideViewPr>
    <p:cSldViewPr snapToGrid="0">
      <p:cViewPr varScale="1">
        <p:scale>
          <a:sx n="108" d="100"/>
          <a:sy n="108" d="100"/>
        </p:scale>
        <p:origin x="65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REVENUE\20170905_revenue_underwear_united-states_Statista.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AVERAGE%20REVENUE%20PER%20CAPITA\20170905_average-revenue-per-capita_underwear_united-states_Statista.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VOLUME\20170905_volume_underwear_united-states_Statista.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AVERAGE%20VOLUME%20PER%20CAPITA\20170905_average-volume-per-capita_underwear_united-states_Statista.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PRICE%20PER%20UNIT\20170905_price-per-unit_underwear_united-states_Statista.xls"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Kurtarılan_Sayfa1!$A$5</c:f>
              <c:strCache>
                <c:ptCount val="1"/>
                <c:pt idx="0">
                  <c:v>Women and Girls' Night and Underwear</c:v>
                </c:pt>
              </c:strCache>
            </c:strRef>
          </c:tx>
          <c:spPr>
            <a:solidFill>
              <a:schemeClr val="accent1"/>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Kurtarılan_Sayfa1!$B$5:$M$5</c:f>
              <c:numCache>
                <c:formatCode>#,##0</c:formatCode>
                <c:ptCount val="12"/>
                <c:pt idx="0">
                  <c:v>15215</c:v>
                </c:pt>
                <c:pt idx="1">
                  <c:v>17889</c:v>
                </c:pt>
                <c:pt idx="2">
                  <c:v>18494</c:v>
                </c:pt>
                <c:pt idx="3">
                  <c:v>19502</c:v>
                </c:pt>
                <c:pt idx="4">
                  <c:v>19419</c:v>
                </c:pt>
                <c:pt idx="5">
                  <c:v>20735</c:v>
                </c:pt>
                <c:pt idx="6">
                  <c:v>21829</c:v>
                </c:pt>
                <c:pt idx="7">
                  <c:v>22563</c:v>
                </c:pt>
                <c:pt idx="8">
                  <c:v>23335</c:v>
                </c:pt>
                <c:pt idx="9">
                  <c:v>24106</c:v>
                </c:pt>
                <c:pt idx="10">
                  <c:v>24879</c:v>
                </c:pt>
                <c:pt idx="11">
                  <c:v>25666</c:v>
                </c:pt>
              </c:numCache>
            </c:numRef>
          </c:val>
          <c:extLst>
            <c:ext xmlns:c16="http://schemas.microsoft.com/office/drawing/2014/chart" uri="{C3380CC4-5D6E-409C-BE32-E72D297353CC}">
              <c16:uniqueId val="{00000000-7CDC-40C6-AE4E-C299527300B9}"/>
            </c:ext>
          </c:extLst>
        </c:ser>
        <c:ser>
          <c:idx val="1"/>
          <c:order val="1"/>
          <c:tx>
            <c:strRef>
              <c:f>Kurtarılan_Sayfa1!$A$6</c:f>
              <c:strCache>
                <c:ptCount val="1"/>
                <c:pt idx="0">
                  <c:v>Men and Boys' Night and Underwear</c:v>
                </c:pt>
              </c:strCache>
            </c:strRef>
          </c:tx>
          <c:spPr>
            <a:solidFill>
              <a:schemeClr val="accent2"/>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Kurtarılan_Sayfa1!$B$6:$M$6</c:f>
              <c:numCache>
                <c:formatCode>#,##0</c:formatCode>
                <c:ptCount val="12"/>
                <c:pt idx="0">
                  <c:v>5288</c:v>
                </c:pt>
                <c:pt idx="1">
                  <c:v>5380</c:v>
                </c:pt>
                <c:pt idx="2">
                  <c:v>5684</c:v>
                </c:pt>
                <c:pt idx="3">
                  <c:v>6048</c:v>
                </c:pt>
                <c:pt idx="4">
                  <c:v>6231</c:v>
                </c:pt>
                <c:pt idx="5">
                  <c:v>6616</c:v>
                </c:pt>
                <c:pt idx="6">
                  <c:v>6791</c:v>
                </c:pt>
                <c:pt idx="7">
                  <c:v>7076</c:v>
                </c:pt>
                <c:pt idx="8">
                  <c:v>7373</c:v>
                </c:pt>
                <c:pt idx="9">
                  <c:v>7665</c:v>
                </c:pt>
                <c:pt idx="10">
                  <c:v>7953</c:v>
                </c:pt>
                <c:pt idx="11">
                  <c:v>8241</c:v>
                </c:pt>
              </c:numCache>
            </c:numRef>
          </c:val>
          <c:extLst>
            <c:ext xmlns:c16="http://schemas.microsoft.com/office/drawing/2014/chart" uri="{C3380CC4-5D6E-409C-BE32-E72D297353CC}">
              <c16:uniqueId val="{00000001-7CDC-40C6-AE4E-C299527300B9}"/>
            </c:ext>
          </c:extLst>
        </c:ser>
        <c:ser>
          <c:idx val="2"/>
          <c:order val="2"/>
          <c:tx>
            <c:strRef>
              <c:f>Kurtarılan_Sayfa1!$A$7</c:f>
              <c:strCache>
                <c:ptCount val="1"/>
                <c:pt idx="0">
                  <c:v>T-shirts and Singlets</c:v>
                </c:pt>
              </c:strCache>
            </c:strRef>
          </c:tx>
          <c:spPr>
            <a:solidFill>
              <a:schemeClr val="accent3"/>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Kurtarılan_Sayfa1!$B$7:$M$7</c:f>
              <c:numCache>
                <c:formatCode>#,##0</c:formatCode>
                <c:ptCount val="12"/>
                <c:pt idx="0">
                  <c:v>17303</c:v>
                </c:pt>
                <c:pt idx="1">
                  <c:v>18611</c:v>
                </c:pt>
                <c:pt idx="2">
                  <c:v>18673</c:v>
                </c:pt>
                <c:pt idx="3">
                  <c:v>18823</c:v>
                </c:pt>
                <c:pt idx="4">
                  <c:v>18899</c:v>
                </c:pt>
                <c:pt idx="5">
                  <c:v>19805</c:v>
                </c:pt>
                <c:pt idx="6">
                  <c:v>21329</c:v>
                </c:pt>
                <c:pt idx="7">
                  <c:v>22294</c:v>
                </c:pt>
                <c:pt idx="8">
                  <c:v>23356</c:v>
                </c:pt>
                <c:pt idx="9">
                  <c:v>24470</c:v>
                </c:pt>
                <c:pt idx="10">
                  <c:v>25634</c:v>
                </c:pt>
                <c:pt idx="11">
                  <c:v>26857</c:v>
                </c:pt>
              </c:numCache>
            </c:numRef>
          </c:val>
          <c:extLst>
            <c:ext xmlns:c16="http://schemas.microsoft.com/office/drawing/2014/chart" uri="{C3380CC4-5D6E-409C-BE32-E72D297353CC}">
              <c16:uniqueId val="{00000002-7CDC-40C6-AE4E-C299527300B9}"/>
            </c:ext>
          </c:extLst>
        </c:ser>
        <c:dLbls>
          <c:showLegendKey val="0"/>
          <c:showVal val="1"/>
          <c:showCatName val="0"/>
          <c:showSerName val="0"/>
          <c:showPercent val="0"/>
          <c:showBubbleSize val="0"/>
        </c:dLbls>
        <c:gapWidth val="75"/>
        <c:overlap val="100"/>
        <c:axId val="441923808"/>
        <c:axId val="441923152"/>
      </c:barChart>
      <c:catAx>
        <c:axId val="441923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41923152"/>
        <c:crosses val="autoZero"/>
        <c:auto val="1"/>
        <c:lblAlgn val="ctr"/>
        <c:lblOffset val="100"/>
        <c:noMultiLvlLbl val="0"/>
      </c:catAx>
      <c:valAx>
        <c:axId val="4419231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41923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Kurtarılan_Sayfa1!$A$5</c:f>
              <c:strCache>
                <c:ptCount val="1"/>
                <c:pt idx="0">
                  <c:v>Women and Girls' Night and Underwear</c:v>
                </c:pt>
              </c:strCache>
            </c:strRef>
          </c:tx>
          <c:spPr>
            <a:solidFill>
              <a:schemeClr val="accent1"/>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Kurtarılan_Sayfa1!$B$5:$M$5</c:f>
              <c:numCache>
                <c:formatCode>#,##0</c:formatCode>
                <c:ptCount val="12"/>
                <c:pt idx="0">
                  <c:v>49</c:v>
                </c:pt>
                <c:pt idx="1">
                  <c:v>57</c:v>
                </c:pt>
                <c:pt idx="2">
                  <c:v>59</c:v>
                </c:pt>
                <c:pt idx="3">
                  <c:v>62</c:v>
                </c:pt>
                <c:pt idx="4">
                  <c:v>61</c:v>
                </c:pt>
                <c:pt idx="5">
                  <c:v>65</c:v>
                </c:pt>
                <c:pt idx="6">
                  <c:v>67</c:v>
                </c:pt>
                <c:pt idx="7">
                  <c:v>69</c:v>
                </c:pt>
                <c:pt idx="8">
                  <c:v>71</c:v>
                </c:pt>
                <c:pt idx="9">
                  <c:v>73</c:v>
                </c:pt>
                <c:pt idx="10">
                  <c:v>75</c:v>
                </c:pt>
                <c:pt idx="11">
                  <c:v>76</c:v>
                </c:pt>
              </c:numCache>
            </c:numRef>
          </c:val>
          <c:extLst>
            <c:ext xmlns:c16="http://schemas.microsoft.com/office/drawing/2014/chart" uri="{C3380CC4-5D6E-409C-BE32-E72D297353CC}">
              <c16:uniqueId val="{00000000-B928-4137-8F41-A53C2E028AD5}"/>
            </c:ext>
          </c:extLst>
        </c:ser>
        <c:ser>
          <c:idx val="1"/>
          <c:order val="1"/>
          <c:tx>
            <c:strRef>
              <c:f>Kurtarılan_Sayfa1!$A$6</c:f>
              <c:strCache>
                <c:ptCount val="1"/>
                <c:pt idx="0">
                  <c:v>Men and Boys' Night and Underwear</c:v>
                </c:pt>
              </c:strCache>
            </c:strRef>
          </c:tx>
          <c:spPr>
            <a:solidFill>
              <a:schemeClr val="accent2"/>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Kurtarılan_Sayfa1!$B$6:$M$6</c:f>
              <c:numCache>
                <c:formatCode>#,##0</c:formatCode>
                <c:ptCount val="12"/>
                <c:pt idx="0">
                  <c:v>17</c:v>
                </c:pt>
                <c:pt idx="1">
                  <c:v>17</c:v>
                </c:pt>
                <c:pt idx="2">
                  <c:v>18</c:v>
                </c:pt>
                <c:pt idx="3">
                  <c:v>19</c:v>
                </c:pt>
                <c:pt idx="4">
                  <c:v>20</c:v>
                </c:pt>
                <c:pt idx="5">
                  <c:v>21</c:v>
                </c:pt>
                <c:pt idx="6">
                  <c:v>21</c:v>
                </c:pt>
                <c:pt idx="7">
                  <c:v>22</c:v>
                </c:pt>
                <c:pt idx="8">
                  <c:v>22</c:v>
                </c:pt>
                <c:pt idx="9">
                  <c:v>23</c:v>
                </c:pt>
                <c:pt idx="10">
                  <c:v>24</c:v>
                </c:pt>
                <c:pt idx="11">
                  <c:v>25</c:v>
                </c:pt>
              </c:numCache>
            </c:numRef>
          </c:val>
          <c:extLst>
            <c:ext xmlns:c16="http://schemas.microsoft.com/office/drawing/2014/chart" uri="{C3380CC4-5D6E-409C-BE32-E72D297353CC}">
              <c16:uniqueId val="{00000001-B928-4137-8F41-A53C2E028AD5}"/>
            </c:ext>
          </c:extLst>
        </c:ser>
        <c:ser>
          <c:idx val="2"/>
          <c:order val="2"/>
          <c:tx>
            <c:strRef>
              <c:f>Kurtarılan_Sayfa1!$A$7</c:f>
              <c:strCache>
                <c:ptCount val="1"/>
                <c:pt idx="0">
                  <c:v>T-shirts and Singlets</c:v>
                </c:pt>
              </c:strCache>
            </c:strRef>
          </c:tx>
          <c:spPr>
            <a:solidFill>
              <a:schemeClr val="accent3"/>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Kurtarılan_Sayfa1!$B$7:$M$7</c:f>
              <c:numCache>
                <c:formatCode>#,##0</c:formatCode>
                <c:ptCount val="12"/>
                <c:pt idx="0">
                  <c:v>56</c:v>
                </c:pt>
                <c:pt idx="1">
                  <c:v>60</c:v>
                </c:pt>
                <c:pt idx="2">
                  <c:v>59</c:v>
                </c:pt>
                <c:pt idx="3">
                  <c:v>59</c:v>
                </c:pt>
                <c:pt idx="4">
                  <c:v>59</c:v>
                </c:pt>
                <c:pt idx="5">
                  <c:v>62</c:v>
                </c:pt>
                <c:pt idx="6">
                  <c:v>66</c:v>
                </c:pt>
                <c:pt idx="7">
                  <c:v>68</c:v>
                </c:pt>
                <c:pt idx="8">
                  <c:v>71</c:v>
                </c:pt>
                <c:pt idx="9">
                  <c:v>74</c:v>
                </c:pt>
                <c:pt idx="10">
                  <c:v>77</c:v>
                </c:pt>
                <c:pt idx="11">
                  <c:v>80</c:v>
                </c:pt>
              </c:numCache>
            </c:numRef>
          </c:val>
          <c:extLst>
            <c:ext xmlns:c16="http://schemas.microsoft.com/office/drawing/2014/chart" uri="{C3380CC4-5D6E-409C-BE32-E72D297353CC}">
              <c16:uniqueId val="{00000002-B928-4137-8F41-A53C2E028AD5}"/>
            </c:ext>
          </c:extLst>
        </c:ser>
        <c:dLbls>
          <c:showLegendKey val="0"/>
          <c:showVal val="1"/>
          <c:showCatName val="0"/>
          <c:showSerName val="0"/>
          <c:showPercent val="0"/>
          <c:showBubbleSize val="0"/>
        </c:dLbls>
        <c:gapWidth val="75"/>
        <c:overlap val="100"/>
        <c:axId val="158832896"/>
        <c:axId val="158833880"/>
      </c:barChart>
      <c:lineChart>
        <c:grouping val="standard"/>
        <c:varyColors val="0"/>
        <c:ser>
          <c:idx val="3"/>
          <c:order val="3"/>
          <c:tx>
            <c:strRef>
              <c:f>Kurtarılan_Sayfa1!$A$8</c:f>
              <c:strCache>
                <c:ptCount val="1"/>
                <c:pt idx="0">
                  <c:v>Total</c:v>
                </c:pt>
              </c:strCache>
            </c:strRef>
          </c:tx>
          <c:spPr>
            <a:ln w="28575" cap="rnd">
              <a:solidFill>
                <a:schemeClr val="accent4"/>
              </a:solidFill>
              <a:round/>
            </a:ln>
            <a:effectLst/>
          </c:spPr>
          <c:marker>
            <c:symbol val="none"/>
          </c:marker>
          <c:dLbls>
            <c:dLbl>
              <c:idx val="0"/>
              <c:layout>
                <c:manualLayout>
                  <c:x val="-1.5891244540959762E-2"/>
                  <c:y val="-5.72345489844010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928-4137-8F41-A53C2E028AD5}"/>
                </c:ext>
              </c:extLst>
            </c:dLbl>
            <c:dLbl>
              <c:idx val="1"/>
              <c:layout>
                <c:manualLayout>
                  <c:x val="-1.7026333436742633E-2"/>
                  <c:y val="-4.2172825567453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928-4137-8F41-A53C2E028AD5}"/>
                </c:ext>
              </c:extLst>
            </c:dLbl>
            <c:dLbl>
              <c:idx val="2"/>
              <c:layout>
                <c:manualLayout>
                  <c:x val="-1.7026333436742612E-2"/>
                  <c:y val="-3.31357915172848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928-4137-8F41-A53C2E028AD5}"/>
                </c:ext>
              </c:extLst>
            </c:dLbl>
            <c:dLbl>
              <c:idx val="3"/>
              <c:layout>
                <c:manualLayout>
                  <c:x val="-1.8161422332525497E-2"/>
                  <c:y val="-3.61481362006743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928-4137-8F41-A53C2E028AD5}"/>
                </c:ext>
              </c:extLst>
            </c:dLbl>
            <c:dLbl>
              <c:idx val="4"/>
              <c:layout>
                <c:manualLayout>
                  <c:x val="-1.9296511228308295E-2"/>
                  <c:y val="-4.81975149342324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928-4137-8F41-A53C2E028AD5}"/>
                </c:ext>
              </c:extLst>
            </c:dLbl>
            <c:dLbl>
              <c:idx val="5"/>
              <c:layout>
                <c:manualLayout>
                  <c:x val="-2.1566689019873977E-2"/>
                  <c:y val="-3.61481362006743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928-4137-8F41-A53C2E028AD5}"/>
                </c:ext>
              </c:extLst>
            </c:dLbl>
            <c:dLbl>
              <c:idx val="6"/>
              <c:layout>
                <c:manualLayout>
                  <c:x val="-2.1566689019873977E-2"/>
                  <c:y val="-3.3135791517284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928-4137-8F41-A53C2E028AD5}"/>
                </c:ext>
              </c:extLst>
            </c:dLbl>
            <c:dLbl>
              <c:idx val="7"/>
              <c:layout>
                <c:manualLayout>
                  <c:x val="-2.3836866811439657E-2"/>
                  <c:y val="-6.9283927717959159E-2"/>
                </c:manualLayout>
              </c:layout>
              <c:spPr>
                <a:noFill/>
                <a:ln>
                  <a:noFill/>
                </a:ln>
                <a:effectLst/>
              </c:spPr>
              <c:txPr>
                <a:bodyPr rot="0" spcFirstLastPara="1" vertOverflow="ellipsis" vert="horz" wrap="square" lIns="38100" tIns="19050" rIns="38100" bIns="19050" anchor="ctr" anchorCtr="1">
                  <a:spAutoFit/>
                </a:bodyPr>
                <a:lstStyle/>
                <a:p>
                  <a:pPr>
                    <a:defRPr lang="tr-TR" sz="1800" b="1"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928-4137-8F41-A53C2E028AD5}"/>
                </c:ext>
              </c:extLst>
            </c:dLbl>
            <c:dLbl>
              <c:idx val="8"/>
              <c:layout>
                <c:manualLayout>
                  <c:x val="-1.7026333436742612E-2"/>
                  <c:y val="-3.3135791517284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928-4137-8F41-A53C2E028AD5}"/>
                </c:ext>
              </c:extLst>
            </c:dLbl>
            <c:dLbl>
              <c:idx val="9"/>
              <c:layout>
                <c:manualLayout>
                  <c:x val="-2.6107044603005339E-2"/>
                  <c:y val="-5.12097410213746E-2"/>
                </c:manualLayout>
              </c:layout>
              <c:spPr>
                <a:noFill/>
                <a:ln>
                  <a:noFill/>
                </a:ln>
                <a:effectLst/>
              </c:spPr>
              <c:txPr>
                <a:bodyPr rot="0" spcFirstLastPara="1" vertOverflow="ellipsis" vert="horz" wrap="square" lIns="38100" tIns="19050" rIns="38100" bIns="19050" anchor="ctr" anchorCtr="1">
                  <a:noAutofit/>
                </a:bodyPr>
                <a:lstStyle/>
                <a:p>
                  <a:pPr>
                    <a:defRPr lang="tr-TR" sz="1400" b="0"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15:layout>
                    <c:manualLayout>
                      <c:w val="3.9694058685525946E-2"/>
                      <c:h val="4.8287885274734127E-2"/>
                    </c:manualLayout>
                  </c15:layout>
                </c:ext>
                <c:ext xmlns:c16="http://schemas.microsoft.com/office/drawing/2014/chart" uri="{C3380CC4-5D6E-409C-BE32-E72D297353CC}">
                  <c16:uniqueId val="{0000000D-B928-4137-8F41-A53C2E028AD5}"/>
                </c:ext>
              </c:extLst>
            </c:dLbl>
            <c:dLbl>
              <c:idx val="10"/>
              <c:layout>
                <c:manualLayout>
                  <c:x val="-2.3836866811439823E-2"/>
                  <c:y val="-3.91604808840638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928-4137-8F41-A53C2E028AD5}"/>
                </c:ext>
              </c:extLst>
            </c:dLbl>
            <c:dLbl>
              <c:idx val="11"/>
              <c:layout>
                <c:manualLayout>
                  <c:x val="-1.9296511228308295E-2"/>
                  <c:y val="-3.3135791517284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928-4137-8F41-A53C2E028AD5}"/>
                </c:ext>
              </c:extLst>
            </c:dLbl>
            <c:spPr>
              <a:noFill/>
              <a:ln>
                <a:noFill/>
              </a:ln>
              <a:effectLst/>
            </c:spPr>
            <c:txPr>
              <a:bodyPr rot="0" spcFirstLastPara="1" vertOverflow="ellipsis" vert="horz" wrap="square" lIns="38100" tIns="19050" rIns="38100" bIns="19050" anchor="ctr" anchorCtr="1">
                <a:spAutoFit/>
              </a:bodyPr>
              <a:lstStyle/>
              <a:p>
                <a:pPr>
                  <a:defRPr lang="tr-TR" sz="1400" b="0"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Kurtarılan_Sayfa1!$B$8:$M$8</c:f>
              <c:numCache>
                <c:formatCode>#,##0</c:formatCode>
                <c:ptCount val="12"/>
                <c:pt idx="0">
                  <c:v>122</c:v>
                </c:pt>
                <c:pt idx="1">
                  <c:v>134</c:v>
                </c:pt>
                <c:pt idx="2">
                  <c:v>136</c:v>
                </c:pt>
                <c:pt idx="3">
                  <c:v>140</c:v>
                </c:pt>
                <c:pt idx="4">
                  <c:v>140</c:v>
                </c:pt>
                <c:pt idx="5">
                  <c:v>147</c:v>
                </c:pt>
                <c:pt idx="6">
                  <c:v>154</c:v>
                </c:pt>
                <c:pt idx="7">
                  <c:v>159</c:v>
                </c:pt>
                <c:pt idx="8">
                  <c:v>165</c:v>
                </c:pt>
                <c:pt idx="9">
                  <c:v>170</c:v>
                </c:pt>
                <c:pt idx="10">
                  <c:v>175</c:v>
                </c:pt>
                <c:pt idx="11">
                  <c:v>181</c:v>
                </c:pt>
              </c:numCache>
            </c:numRef>
          </c:val>
          <c:smooth val="0"/>
          <c:extLst>
            <c:ext xmlns:c16="http://schemas.microsoft.com/office/drawing/2014/chart" uri="{C3380CC4-5D6E-409C-BE32-E72D297353CC}">
              <c16:uniqueId val="{00000003-B928-4137-8F41-A53C2E028AD5}"/>
            </c:ext>
          </c:extLst>
        </c:ser>
        <c:dLbls>
          <c:showLegendKey val="0"/>
          <c:showVal val="1"/>
          <c:showCatName val="0"/>
          <c:showSerName val="0"/>
          <c:showPercent val="0"/>
          <c:showBubbleSize val="0"/>
        </c:dLbls>
        <c:marker val="1"/>
        <c:smooth val="0"/>
        <c:axId val="158832896"/>
        <c:axId val="158833880"/>
      </c:lineChart>
      <c:catAx>
        <c:axId val="15883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8833880"/>
        <c:crosses val="autoZero"/>
        <c:auto val="1"/>
        <c:lblAlgn val="ctr"/>
        <c:lblOffset val="100"/>
        <c:noMultiLvlLbl val="0"/>
      </c:catAx>
      <c:valAx>
        <c:axId val="15883388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8832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Kurtarılan_Sayfa1!$A$5</c:f>
              <c:strCache>
                <c:ptCount val="1"/>
                <c:pt idx="0">
                  <c:v>Women and Girls' Night and Underwear</c:v>
                </c:pt>
              </c:strCache>
            </c:strRef>
          </c:tx>
          <c:spPr>
            <a:solidFill>
              <a:schemeClr val="accent1"/>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Kurtarılan_Sayfa1!$B$5:$M$5</c:f>
              <c:numCache>
                <c:formatCode>#,##0</c:formatCode>
                <c:ptCount val="12"/>
                <c:pt idx="0">
                  <c:v>2537</c:v>
                </c:pt>
                <c:pt idx="1">
                  <c:v>2638</c:v>
                </c:pt>
                <c:pt idx="2">
                  <c:v>2666</c:v>
                </c:pt>
                <c:pt idx="3">
                  <c:v>2783</c:v>
                </c:pt>
                <c:pt idx="4">
                  <c:v>2822</c:v>
                </c:pt>
                <c:pt idx="5">
                  <c:v>2990</c:v>
                </c:pt>
                <c:pt idx="6">
                  <c:v>2919</c:v>
                </c:pt>
                <c:pt idx="7">
                  <c:v>2945</c:v>
                </c:pt>
                <c:pt idx="8">
                  <c:v>2969</c:v>
                </c:pt>
                <c:pt idx="9">
                  <c:v>2992</c:v>
                </c:pt>
                <c:pt idx="10">
                  <c:v>3014</c:v>
                </c:pt>
                <c:pt idx="11">
                  <c:v>3035</c:v>
                </c:pt>
              </c:numCache>
            </c:numRef>
          </c:val>
          <c:extLst>
            <c:ext xmlns:c16="http://schemas.microsoft.com/office/drawing/2014/chart" uri="{C3380CC4-5D6E-409C-BE32-E72D297353CC}">
              <c16:uniqueId val="{00000000-4EE6-4C1B-8262-9C8EB5D1404F}"/>
            </c:ext>
          </c:extLst>
        </c:ser>
        <c:ser>
          <c:idx val="1"/>
          <c:order val="1"/>
          <c:tx>
            <c:strRef>
              <c:f>Kurtarılan_Sayfa1!$A$6</c:f>
              <c:strCache>
                <c:ptCount val="1"/>
                <c:pt idx="0">
                  <c:v>Men and Boys' Night and Underwear</c:v>
                </c:pt>
              </c:strCache>
            </c:strRef>
          </c:tx>
          <c:spPr>
            <a:solidFill>
              <a:schemeClr val="accent2"/>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Kurtarılan_Sayfa1!$B$6:$M$6</c:f>
              <c:numCache>
                <c:formatCode>#,##0</c:formatCode>
                <c:ptCount val="12"/>
                <c:pt idx="0">
                  <c:v>1181</c:v>
                </c:pt>
                <c:pt idx="1">
                  <c:v>1133</c:v>
                </c:pt>
                <c:pt idx="2">
                  <c:v>1111</c:v>
                </c:pt>
                <c:pt idx="3">
                  <c:v>1213</c:v>
                </c:pt>
                <c:pt idx="4">
                  <c:v>1197</c:v>
                </c:pt>
                <c:pt idx="5">
                  <c:v>1266</c:v>
                </c:pt>
                <c:pt idx="6">
                  <c:v>1241</c:v>
                </c:pt>
                <c:pt idx="7">
                  <c:v>1260</c:v>
                </c:pt>
                <c:pt idx="8">
                  <c:v>1277</c:v>
                </c:pt>
                <c:pt idx="9">
                  <c:v>1292</c:v>
                </c:pt>
                <c:pt idx="10">
                  <c:v>1306</c:v>
                </c:pt>
                <c:pt idx="11">
                  <c:v>1319</c:v>
                </c:pt>
              </c:numCache>
            </c:numRef>
          </c:val>
          <c:extLst>
            <c:ext xmlns:c16="http://schemas.microsoft.com/office/drawing/2014/chart" uri="{C3380CC4-5D6E-409C-BE32-E72D297353CC}">
              <c16:uniqueId val="{00000001-4EE6-4C1B-8262-9C8EB5D1404F}"/>
            </c:ext>
          </c:extLst>
        </c:ser>
        <c:ser>
          <c:idx val="2"/>
          <c:order val="2"/>
          <c:tx>
            <c:strRef>
              <c:f>Kurtarılan_Sayfa1!$A$7</c:f>
              <c:strCache>
                <c:ptCount val="1"/>
                <c:pt idx="0">
                  <c:v>T-shirts and Singlets</c:v>
                </c:pt>
              </c:strCache>
            </c:strRef>
          </c:tx>
          <c:spPr>
            <a:solidFill>
              <a:schemeClr val="accent3"/>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Kurtarılan_Sayfa1!$B$7:$M$7</c:f>
              <c:numCache>
                <c:formatCode>#,##0</c:formatCode>
                <c:ptCount val="12"/>
                <c:pt idx="0">
                  <c:v>2684</c:v>
                </c:pt>
                <c:pt idx="1">
                  <c:v>2926</c:v>
                </c:pt>
                <c:pt idx="2">
                  <c:v>2913</c:v>
                </c:pt>
                <c:pt idx="3">
                  <c:v>2992</c:v>
                </c:pt>
                <c:pt idx="4">
                  <c:v>3050</c:v>
                </c:pt>
                <c:pt idx="5">
                  <c:v>3265</c:v>
                </c:pt>
                <c:pt idx="6">
                  <c:v>3336</c:v>
                </c:pt>
                <c:pt idx="7">
                  <c:v>3456</c:v>
                </c:pt>
                <c:pt idx="8">
                  <c:v>3583</c:v>
                </c:pt>
                <c:pt idx="9">
                  <c:v>3717</c:v>
                </c:pt>
                <c:pt idx="10">
                  <c:v>3859</c:v>
                </c:pt>
                <c:pt idx="11">
                  <c:v>4007</c:v>
                </c:pt>
              </c:numCache>
            </c:numRef>
          </c:val>
          <c:extLst>
            <c:ext xmlns:c16="http://schemas.microsoft.com/office/drawing/2014/chart" uri="{C3380CC4-5D6E-409C-BE32-E72D297353CC}">
              <c16:uniqueId val="{00000002-4EE6-4C1B-8262-9C8EB5D1404F}"/>
            </c:ext>
          </c:extLst>
        </c:ser>
        <c:dLbls>
          <c:showLegendKey val="0"/>
          <c:showVal val="1"/>
          <c:showCatName val="0"/>
          <c:showSerName val="0"/>
          <c:showPercent val="0"/>
          <c:showBubbleSize val="0"/>
        </c:dLbls>
        <c:gapWidth val="75"/>
        <c:overlap val="100"/>
        <c:axId val="159868872"/>
        <c:axId val="159864280"/>
      </c:barChart>
      <c:lineChart>
        <c:grouping val="standard"/>
        <c:varyColors val="0"/>
        <c:ser>
          <c:idx val="3"/>
          <c:order val="3"/>
          <c:tx>
            <c:strRef>
              <c:f>Kurtarılan_Sayfa1!$A$8</c:f>
              <c:strCache>
                <c:ptCount val="1"/>
                <c:pt idx="0">
                  <c:v>Total</c:v>
                </c:pt>
              </c:strCache>
            </c:strRef>
          </c:tx>
          <c:spPr>
            <a:ln w="28575" cap="rnd">
              <a:solidFill>
                <a:schemeClr val="accent4"/>
              </a:solidFill>
              <a:round/>
            </a:ln>
            <a:effectLst/>
          </c:spPr>
          <c:marker>
            <c:symbol val="none"/>
          </c:marker>
          <c:dLbls>
            <c:dLbl>
              <c:idx val="0"/>
              <c:layout>
                <c:manualLayout>
                  <c:x val="-2.3817965372411348E-2"/>
                  <c:y val="-4.50902301660977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E6-4C1B-8262-9C8EB5D1404F}"/>
                </c:ext>
              </c:extLst>
            </c:dLbl>
            <c:dLbl>
              <c:idx val="1"/>
              <c:layout>
                <c:manualLayout>
                  <c:x val="-2.4952154199669053E-2"/>
                  <c:y val="-3.90781994772846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EE6-4C1B-8262-9C8EB5D1404F}"/>
                </c:ext>
              </c:extLst>
            </c:dLbl>
            <c:dLbl>
              <c:idx val="2"/>
              <c:layout>
                <c:manualLayout>
                  <c:x val="-2.6086343026926716E-2"/>
                  <c:y val="-4.50902301660977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EE6-4C1B-8262-9C8EB5D1404F}"/>
                </c:ext>
              </c:extLst>
            </c:dLbl>
            <c:dLbl>
              <c:idx val="3"/>
              <c:layout>
                <c:manualLayout>
                  <c:x val="-2.9488909508699764E-2"/>
                  <c:y val="-4.50902301660977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EE6-4C1B-8262-9C8EB5D1404F}"/>
                </c:ext>
              </c:extLst>
            </c:dLbl>
            <c:dLbl>
              <c:idx val="4"/>
              <c:layout>
                <c:manualLayout>
                  <c:x val="-2.9488909508699764E-2"/>
                  <c:y val="-4.20842148216912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EE6-4C1B-8262-9C8EB5D1404F}"/>
                </c:ext>
              </c:extLst>
            </c:dLbl>
            <c:dLbl>
              <c:idx val="5"/>
              <c:layout>
                <c:manualLayout>
                  <c:x val="-2.835472068144208E-2"/>
                  <c:y val="-4.2084214821691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EE6-4C1B-8262-9C8EB5D1404F}"/>
                </c:ext>
              </c:extLst>
            </c:dLbl>
            <c:dLbl>
              <c:idx val="6"/>
              <c:layout>
                <c:manualLayout>
                  <c:x val="-3.0623098335957447E-2"/>
                  <c:y val="-4.2084214821691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EE6-4C1B-8262-9C8EB5D1404F}"/>
                </c:ext>
              </c:extLst>
            </c:dLbl>
            <c:dLbl>
              <c:idx val="7"/>
              <c:layout>
                <c:manualLayout>
                  <c:x val="-3.5159853644988179E-2"/>
                  <c:y val="-5.4108276199317282E-2"/>
                </c:manualLayout>
              </c:layout>
              <c:spPr>
                <a:noFill/>
                <a:ln>
                  <a:noFill/>
                </a:ln>
                <a:effectLst/>
              </c:spPr>
              <c:txPr>
                <a:bodyPr rot="0" spcFirstLastPara="1" vertOverflow="ellipsis" vert="horz" wrap="square" lIns="38100" tIns="19050" rIns="38100" bIns="19050" anchor="ctr" anchorCtr="1">
                  <a:spAutoFit/>
                </a:bodyPr>
                <a:lstStyle/>
                <a:p>
                  <a:pPr>
                    <a:defRPr lang="tr-TR" sz="1800" b="1"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EE6-4C1B-8262-9C8EB5D1404F}"/>
                </c:ext>
              </c:extLst>
            </c:dLbl>
            <c:dLbl>
              <c:idx val="8"/>
              <c:layout>
                <c:manualLayout>
                  <c:x val="-2.7220531854184396E-2"/>
                  <c:y val="-3.90781994772846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EE6-4C1B-8262-9C8EB5D1404F}"/>
                </c:ext>
              </c:extLst>
            </c:dLbl>
            <c:dLbl>
              <c:idx val="9"/>
              <c:layout>
                <c:manualLayout>
                  <c:x val="-3.4025664817730499E-2"/>
                  <c:y val="-4.2084214821691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EE6-4C1B-8262-9C8EB5D1404F}"/>
                </c:ext>
              </c:extLst>
            </c:dLbl>
            <c:dLbl>
              <c:idx val="10"/>
              <c:layout>
                <c:manualLayout>
                  <c:x val="-3.5159853644988179E-2"/>
                  <c:y val="-4.2084214821691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EE6-4C1B-8262-9C8EB5D1404F}"/>
                </c:ext>
              </c:extLst>
            </c:dLbl>
            <c:dLbl>
              <c:idx val="11"/>
              <c:layout>
                <c:manualLayout>
                  <c:x val="-2.2683776545153665E-2"/>
                  <c:y val="-4.8096245510504246E-2"/>
                </c:manualLayout>
              </c:layout>
              <c:spPr>
                <a:noFill/>
                <a:ln>
                  <a:noFill/>
                </a:ln>
                <a:effectLst/>
              </c:spPr>
              <c:txPr>
                <a:bodyPr rot="0" spcFirstLastPara="1" vertOverflow="ellipsis" vert="horz" wrap="square" lIns="38100" tIns="19050" rIns="38100" bIns="19050" anchor="ctr" anchorCtr="1">
                  <a:spAutoFit/>
                </a:bodyPr>
                <a:lstStyle/>
                <a:p>
                  <a:pPr>
                    <a:defRPr lang="tr-TR" sz="1800" b="1"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EE6-4C1B-8262-9C8EB5D1404F}"/>
                </c:ext>
              </c:extLst>
            </c:dLbl>
            <c:spPr>
              <a:noFill/>
              <a:ln>
                <a:noFill/>
              </a:ln>
              <a:effectLst/>
            </c:spPr>
            <c:txPr>
              <a:bodyPr rot="0" spcFirstLastPara="1" vertOverflow="ellipsis" vert="horz" wrap="square" lIns="38100" tIns="19050" rIns="38100" bIns="19050" anchor="ctr" anchorCtr="1">
                <a:spAutoFit/>
              </a:bodyPr>
              <a:lstStyle/>
              <a:p>
                <a:pPr>
                  <a:defRPr lang="tr-TR" sz="1400" b="0"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Kurtarılan_Sayfa1!$B$8:$M$8</c:f>
              <c:numCache>
                <c:formatCode>#,##0</c:formatCode>
                <c:ptCount val="12"/>
                <c:pt idx="0">
                  <c:v>6402</c:v>
                </c:pt>
                <c:pt idx="1">
                  <c:v>6696</c:v>
                </c:pt>
                <c:pt idx="2">
                  <c:v>6691</c:v>
                </c:pt>
                <c:pt idx="3">
                  <c:v>6987</c:v>
                </c:pt>
                <c:pt idx="4">
                  <c:v>7069</c:v>
                </c:pt>
                <c:pt idx="5">
                  <c:v>7521</c:v>
                </c:pt>
                <c:pt idx="6">
                  <c:v>7496</c:v>
                </c:pt>
                <c:pt idx="7">
                  <c:v>7661</c:v>
                </c:pt>
                <c:pt idx="8">
                  <c:v>7829</c:v>
                </c:pt>
                <c:pt idx="9">
                  <c:v>8001</c:v>
                </c:pt>
                <c:pt idx="10">
                  <c:v>8179</c:v>
                </c:pt>
                <c:pt idx="11">
                  <c:v>8361</c:v>
                </c:pt>
              </c:numCache>
            </c:numRef>
          </c:val>
          <c:smooth val="0"/>
          <c:extLst>
            <c:ext xmlns:c16="http://schemas.microsoft.com/office/drawing/2014/chart" uri="{C3380CC4-5D6E-409C-BE32-E72D297353CC}">
              <c16:uniqueId val="{00000003-4EE6-4C1B-8262-9C8EB5D1404F}"/>
            </c:ext>
          </c:extLst>
        </c:ser>
        <c:dLbls>
          <c:showLegendKey val="0"/>
          <c:showVal val="1"/>
          <c:showCatName val="0"/>
          <c:showSerName val="0"/>
          <c:showPercent val="0"/>
          <c:showBubbleSize val="0"/>
        </c:dLbls>
        <c:marker val="1"/>
        <c:smooth val="0"/>
        <c:axId val="159868872"/>
        <c:axId val="159864280"/>
      </c:lineChart>
      <c:catAx>
        <c:axId val="159868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9864280"/>
        <c:crosses val="autoZero"/>
        <c:auto val="1"/>
        <c:lblAlgn val="ctr"/>
        <c:lblOffset val="100"/>
        <c:noMultiLvlLbl val="0"/>
      </c:catAx>
      <c:valAx>
        <c:axId val="15986428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9868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Kurtarılan_Sayfa1!$A$5</c:f>
              <c:strCache>
                <c:ptCount val="1"/>
                <c:pt idx="0">
                  <c:v>Women and Girls' Night and Underwear</c:v>
                </c:pt>
              </c:strCache>
            </c:strRef>
          </c:tx>
          <c:spPr>
            <a:solidFill>
              <a:schemeClr val="accent1"/>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Kurtarılan_Sayfa1!$B$5:$M$5</c:f>
              <c:numCache>
                <c:formatCode>0.0</c:formatCode>
                <c:ptCount val="12"/>
                <c:pt idx="0">
                  <c:v>8.1999999999999993</c:v>
                </c:pt>
                <c:pt idx="1">
                  <c:v>8.5</c:v>
                </c:pt>
                <c:pt idx="2">
                  <c:v>8.5</c:v>
                </c:pt>
                <c:pt idx="3">
                  <c:v>8.8000000000000007</c:v>
                </c:pt>
                <c:pt idx="4">
                  <c:v>8.9</c:v>
                </c:pt>
                <c:pt idx="5">
                  <c:v>9.3000000000000007</c:v>
                </c:pt>
                <c:pt idx="6">
                  <c:v>9</c:v>
                </c:pt>
                <c:pt idx="7">
                  <c:v>9</c:v>
                </c:pt>
                <c:pt idx="8">
                  <c:v>9</c:v>
                </c:pt>
                <c:pt idx="9">
                  <c:v>9</c:v>
                </c:pt>
                <c:pt idx="10">
                  <c:v>9</c:v>
                </c:pt>
                <c:pt idx="11">
                  <c:v>9</c:v>
                </c:pt>
              </c:numCache>
            </c:numRef>
          </c:val>
          <c:extLst>
            <c:ext xmlns:c16="http://schemas.microsoft.com/office/drawing/2014/chart" uri="{C3380CC4-5D6E-409C-BE32-E72D297353CC}">
              <c16:uniqueId val="{00000000-34A2-4760-8951-798E98E8CC3A}"/>
            </c:ext>
          </c:extLst>
        </c:ser>
        <c:ser>
          <c:idx val="1"/>
          <c:order val="1"/>
          <c:tx>
            <c:strRef>
              <c:f>Kurtarılan_Sayfa1!$A$6</c:f>
              <c:strCache>
                <c:ptCount val="1"/>
                <c:pt idx="0">
                  <c:v>Men and Boys' Night and Underwear</c:v>
                </c:pt>
              </c:strCache>
            </c:strRef>
          </c:tx>
          <c:spPr>
            <a:solidFill>
              <a:schemeClr val="accent2"/>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Kurtarılan_Sayfa1!$B$6:$M$6</c:f>
              <c:numCache>
                <c:formatCode>0.0</c:formatCode>
                <c:ptCount val="12"/>
                <c:pt idx="0">
                  <c:v>3.8</c:v>
                </c:pt>
                <c:pt idx="1">
                  <c:v>3.6</c:v>
                </c:pt>
                <c:pt idx="2">
                  <c:v>3.5</c:v>
                </c:pt>
                <c:pt idx="3">
                  <c:v>3.8</c:v>
                </c:pt>
                <c:pt idx="4">
                  <c:v>3.8</c:v>
                </c:pt>
                <c:pt idx="5">
                  <c:v>3.9</c:v>
                </c:pt>
                <c:pt idx="6">
                  <c:v>3.8</c:v>
                </c:pt>
                <c:pt idx="7">
                  <c:v>3.9</c:v>
                </c:pt>
                <c:pt idx="8">
                  <c:v>3.9</c:v>
                </c:pt>
                <c:pt idx="9">
                  <c:v>3.9</c:v>
                </c:pt>
                <c:pt idx="10">
                  <c:v>3.9</c:v>
                </c:pt>
                <c:pt idx="11">
                  <c:v>3.9</c:v>
                </c:pt>
              </c:numCache>
            </c:numRef>
          </c:val>
          <c:extLst>
            <c:ext xmlns:c16="http://schemas.microsoft.com/office/drawing/2014/chart" uri="{C3380CC4-5D6E-409C-BE32-E72D297353CC}">
              <c16:uniqueId val="{00000001-34A2-4760-8951-798E98E8CC3A}"/>
            </c:ext>
          </c:extLst>
        </c:ser>
        <c:ser>
          <c:idx val="2"/>
          <c:order val="2"/>
          <c:tx>
            <c:strRef>
              <c:f>Kurtarılan_Sayfa1!$A$7</c:f>
              <c:strCache>
                <c:ptCount val="1"/>
                <c:pt idx="0">
                  <c:v>T-shirts and Singlets</c:v>
                </c:pt>
              </c:strCache>
            </c:strRef>
          </c:tx>
          <c:spPr>
            <a:solidFill>
              <a:schemeClr val="accent3"/>
            </a:solidFill>
            <a:ln>
              <a:noFill/>
            </a:ln>
            <a:effectLst/>
          </c:spPr>
          <c:invertIfNegative val="0"/>
          <c:dLbls>
            <c:delete val="1"/>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Kurtarılan_Sayfa1!$B$7:$M$7</c:f>
              <c:numCache>
                <c:formatCode>0.0</c:formatCode>
                <c:ptCount val="12"/>
                <c:pt idx="0">
                  <c:v>8.6999999999999993</c:v>
                </c:pt>
                <c:pt idx="1">
                  <c:v>9.4</c:v>
                </c:pt>
                <c:pt idx="2">
                  <c:v>9.3000000000000007</c:v>
                </c:pt>
                <c:pt idx="3">
                  <c:v>9.5</c:v>
                </c:pt>
                <c:pt idx="4">
                  <c:v>9.6</c:v>
                </c:pt>
                <c:pt idx="5">
                  <c:v>10.199999999999999</c:v>
                </c:pt>
                <c:pt idx="6">
                  <c:v>10.3</c:v>
                </c:pt>
                <c:pt idx="7">
                  <c:v>10.6</c:v>
                </c:pt>
                <c:pt idx="8">
                  <c:v>10.9</c:v>
                </c:pt>
                <c:pt idx="9">
                  <c:v>11.2</c:v>
                </c:pt>
                <c:pt idx="10">
                  <c:v>11.6</c:v>
                </c:pt>
                <c:pt idx="11">
                  <c:v>11.9</c:v>
                </c:pt>
              </c:numCache>
            </c:numRef>
          </c:val>
          <c:extLst>
            <c:ext xmlns:c16="http://schemas.microsoft.com/office/drawing/2014/chart" uri="{C3380CC4-5D6E-409C-BE32-E72D297353CC}">
              <c16:uniqueId val="{00000002-34A2-4760-8951-798E98E8CC3A}"/>
            </c:ext>
          </c:extLst>
        </c:ser>
        <c:dLbls>
          <c:showLegendKey val="0"/>
          <c:showVal val="1"/>
          <c:showCatName val="0"/>
          <c:showSerName val="0"/>
          <c:showPercent val="0"/>
          <c:showBubbleSize val="0"/>
        </c:dLbls>
        <c:gapWidth val="75"/>
        <c:overlap val="100"/>
        <c:axId val="433634072"/>
        <c:axId val="433635056"/>
      </c:barChart>
      <c:lineChart>
        <c:grouping val="standard"/>
        <c:varyColors val="0"/>
        <c:ser>
          <c:idx val="3"/>
          <c:order val="3"/>
          <c:tx>
            <c:strRef>
              <c:f>Kurtarılan_Sayfa1!$A$8</c:f>
              <c:strCache>
                <c:ptCount val="1"/>
                <c:pt idx="0">
                  <c:v>Total</c:v>
                </c:pt>
              </c:strCache>
            </c:strRef>
          </c:tx>
          <c:spPr>
            <a:ln w="28575" cap="rnd">
              <a:solidFill>
                <a:schemeClr val="accent4"/>
              </a:solidFill>
              <a:round/>
            </a:ln>
            <a:effectLst/>
          </c:spPr>
          <c:marker>
            <c:symbol val="none"/>
          </c:marker>
          <c:dLbls>
            <c:dLbl>
              <c:idx val="0"/>
              <c:layout>
                <c:manualLayout>
                  <c:x val="-2.0480349301943521E-2"/>
                  <c:y val="-4.21728155643780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A2-4760-8951-798E98E8CC3A}"/>
                </c:ext>
              </c:extLst>
            </c:dLbl>
            <c:dLbl>
              <c:idx val="1"/>
              <c:layout>
                <c:manualLayout>
                  <c:x val="-1.9342552118502204E-2"/>
                  <c:y val="-4.51851595332622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A2-4760-8951-798E98E8CC3A}"/>
                </c:ext>
              </c:extLst>
            </c:dLbl>
            <c:dLbl>
              <c:idx val="2"/>
              <c:layout>
                <c:manualLayout>
                  <c:x val="-2.2755943668826124E-2"/>
                  <c:y val="-4.51851595332622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4A2-4760-8951-798E98E8CC3A}"/>
                </c:ext>
              </c:extLst>
            </c:dLbl>
            <c:dLbl>
              <c:idx val="3"/>
              <c:layout>
                <c:manualLayout>
                  <c:x val="-2.3893740852267427E-2"/>
                  <c:y val="-3.6148127626609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4A2-4760-8951-798E98E8CC3A}"/>
                </c:ext>
              </c:extLst>
            </c:dLbl>
            <c:dLbl>
              <c:idx val="4"/>
              <c:layout>
                <c:manualLayout>
                  <c:x val="-2.616933521915004E-2"/>
                  <c:y val="-3.91604715954939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4A2-4760-8951-798E98E8CC3A}"/>
                </c:ext>
              </c:extLst>
            </c:dLbl>
            <c:dLbl>
              <c:idx val="5"/>
              <c:layout>
                <c:manualLayout>
                  <c:x val="-2.1618146485384817E-2"/>
                  <c:y val="-2.1086407782189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4A2-4760-8951-798E98E8CC3A}"/>
                </c:ext>
              </c:extLst>
            </c:dLbl>
            <c:dLbl>
              <c:idx val="6"/>
              <c:layout>
                <c:manualLayout>
                  <c:x val="-1.820475493506098E-2"/>
                  <c:y val="-3.9160471595493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4A2-4760-8951-798E98E8CC3A}"/>
                </c:ext>
              </c:extLst>
            </c:dLbl>
            <c:dLbl>
              <c:idx val="7"/>
              <c:layout>
                <c:manualLayout>
                  <c:x val="-2.6169335219150124E-2"/>
                  <c:y val="-5.7234535408798824E-2"/>
                </c:manualLayout>
              </c:layout>
              <c:spPr>
                <a:noFill/>
                <a:ln>
                  <a:noFill/>
                </a:ln>
                <a:effectLst/>
              </c:spPr>
              <c:txPr>
                <a:bodyPr rot="0" spcFirstLastPara="1" vertOverflow="ellipsis" vert="horz" wrap="square" lIns="38100" tIns="19050" rIns="38100" bIns="19050" anchor="ctr" anchorCtr="1">
                  <a:spAutoFit/>
                </a:bodyPr>
                <a:lstStyle/>
                <a:p>
                  <a:pPr>
                    <a:defRPr lang="tr-TR" sz="1800" b="1"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4A2-4760-8951-798E98E8CC3A}"/>
                </c:ext>
              </c:extLst>
            </c:dLbl>
            <c:dLbl>
              <c:idx val="8"/>
              <c:layout>
                <c:manualLayout>
                  <c:x val="-1.7066957751619673E-2"/>
                  <c:y val="-3.6148127626609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4A2-4760-8951-798E98E8CC3A}"/>
                </c:ext>
              </c:extLst>
            </c:dLbl>
            <c:dLbl>
              <c:idx val="9"/>
              <c:layout>
                <c:manualLayout>
                  <c:x val="-2.048034930194351E-2"/>
                  <c:y val="-3.31357836577256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4A2-4760-8951-798E98E8CC3A}"/>
                </c:ext>
              </c:extLst>
            </c:dLbl>
            <c:dLbl>
              <c:idx val="10"/>
              <c:layout>
                <c:manualLayout>
                  <c:x val="-2.1618146485384817E-2"/>
                  <c:y val="-3.01234396888414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4A2-4760-8951-798E98E8CC3A}"/>
                </c:ext>
              </c:extLst>
            </c:dLbl>
            <c:dLbl>
              <c:idx val="11"/>
              <c:layout>
                <c:manualLayout>
                  <c:x val="-2.3893740852267593E-2"/>
                  <c:y val="-2.71110957199573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4A2-4760-8951-798E98E8CC3A}"/>
                </c:ext>
              </c:extLst>
            </c:dLbl>
            <c:spPr>
              <a:noFill/>
              <a:ln>
                <a:noFill/>
              </a:ln>
              <a:effectLst/>
            </c:spPr>
            <c:txPr>
              <a:bodyPr rot="0" spcFirstLastPara="1" vertOverflow="ellipsis" vert="horz" wrap="square" lIns="38100" tIns="19050" rIns="38100" bIns="19050" anchor="ctr" anchorCtr="1">
                <a:spAutoFit/>
              </a:bodyPr>
              <a:lstStyle/>
              <a:p>
                <a:pPr>
                  <a:defRPr lang="tr-TR" sz="1400" b="0"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Kurtarılan_Sayfa1!$B$8:$M$8</c:f>
              <c:numCache>
                <c:formatCode>0.0</c:formatCode>
                <c:ptCount val="12"/>
                <c:pt idx="0">
                  <c:v>20.7</c:v>
                </c:pt>
                <c:pt idx="1">
                  <c:v>21.5</c:v>
                </c:pt>
                <c:pt idx="2">
                  <c:v>21.3</c:v>
                </c:pt>
                <c:pt idx="3">
                  <c:v>22.1</c:v>
                </c:pt>
                <c:pt idx="4">
                  <c:v>22.2</c:v>
                </c:pt>
                <c:pt idx="5">
                  <c:v>23.4</c:v>
                </c:pt>
                <c:pt idx="6">
                  <c:v>23.2</c:v>
                </c:pt>
                <c:pt idx="7">
                  <c:v>23.5</c:v>
                </c:pt>
                <c:pt idx="8">
                  <c:v>23.8</c:v>
                </c:pt>
                <c:pt idx="9">
                  <c:v>24.2</c:v>
                </c:pt>
                <c:pt idx="10">
                  <c:v>24.5</c:v>
                </c:pt>
                <c:pt idx="11">
                  <c:v>24.9</c:v>
                </c:pt>
              </c:numCache>
            </c:numRef>
          </c:val>
          <c:smooth val="0"/>
          <c:extLst>
            <c:ext xmlns:c16="http://schemas.microsoft.com/office/drawing/2014/chart" uri="{C3380CC4-5D6E-409C-BE32-E72D297353CC}">
              <c16:uniqueId val="{00000003-34A2-4760-8951-798E98E8CC3A}"/>
            </c:ext>
          </c:extLst>
        </c:ser>
        <c:dLbls>
          <c:showLegendKey val="0"/>
          <c:showVal val="1"/>
          <c:showCatName val="0"/>
          <c:showSerName val="0"/>
          <c:showPercent val="0"/>
          <c:showBubbleSize val="0"/>
        </c:dLbls>
        <c:marker val="1"/>
        <c:smooth val="0"/>
        <c:axId val="433634072"/>
        <c:axId val="433635056"/>
      </c:lineChart>
      <c:catAx>
        <c:axId val="433634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3635056"/>
        <c:crosses val="autoZero"/>
        <c:auto val="1"/>
        <c:lblAlgn val="ctr"/>
        <c:lblOffset val="100"/>
        <c:noMultiLvlLbl val="0"/>
      </c:catAx>
      <c:valAx>
        <c:axId val="43363505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3634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Kurtarılan_Sayfa1!$A$5</c:f>
              <c:strCache>
                <c:ptCount val="1"/>
                <c:pt idx="0">
                  <c:v>Women and Girls' Night and Underwear</c:v>
                </c:pt>
              </c:strCache>
            </c:strRef>
          </c:tx>
          <c:spPr>
            <a:ln w="28575" cap="rnd">
              <a:solidFill>
                <a:schemeClr val="accent1"/>
              </a:solidFill>
              <a:round/>
            </a:ln>
            <a:effectLst/>
          </c:spPr>
          <c:marker>
            <c:symbol val="none"/>
          </c:marker>
          <c:dLbls>
            <c:dLbl>
              <c:idx val="0"/>
              <c:layout>
                <c:manualLayout>
                  <c:x val="-2.814171127774175E-2"/>
                  <c:y val="3.3066168788471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919-4FA2-9E9E-EEE9DA373951}"/>
                </c:ext>
              </c:extLst>
            </c:dLbl>
            <c:dLbl>
              <c:idx val="1"/>
              <c:layout>
                <c:manualLayout>
                  <c:x val="-2.814171127774177E-2"/>
                  <c:y val="8.41684296433824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919-4FA2-9E9E-EEE9DA373951}"/>
                </c:ext>
              </c:extLst>
            </c:dLbl>
            <c:dLbl>
              <c:idx val="2"/>
              <c:layout>
                <c:manualLayout>
                  <c:x val="-2.5871533689077908E-2"/>
                  <c:y val="-3.60721841328781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919-4FA2-9E9E-EEE9DA373951}"/>
                </c:ext>
              </c:extLst>
            </c:dLbl>
            <c:dLbl>
              <c:idx val="3"/>
              <c:layout>
                <c:manualLayout>
                  <c:x val="-2.587153368907795E-2"/>
                  <c:y val="-4.50902301660977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F919-4FA2-9E9E-EEE9DA373951}"/>
                </c:ext>
              </c:extLst>
            </c:dLbl>
            <c:dLbl>
              <c:idx val="4"/>
              <c:layout>
                <c:manualLayout>
                  <c:x val="-2.5871533689077908E-2"/>
                  <c:y val="-4.50902301660977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F919-4FA2-9E9E-EEE9DA373951}"/>
                </c:ext>
              </c:extLst>
            </c:dLbl>
            <c:dLbl>
              <c:idx val="5"/>
              <c:layout>
                <c:manualLayout>
                  <c:x val="-2.5871533689077908E-2"/>
                  <c:y val="-6.01203068881303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F919-4FA2-9E9E-EEE9DA373951}"/>
                </c:ext>
              </c:extLst>
            </c:dLbl>
            <c:dLbl>
              <c:idx val="6"/>
              <c:layout>
                <c:manualLayout>
                  <c:x val="-2.5871533689077908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F919-4FA2-9E9E-EEE9DA373951}"/>
                </c:ext>
              </c:extLst>
            </c:dLbl>
            <c:dLbl>
              <c:idx val="7"/>
              <c:layout>
                <c:manualLayout>
                  <c:x val="-2.8141711277741833E-2"/>
                  <c:y val="-4.80962455105042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F919-4FA2-9E9E-EEE9DA373951}"/>
                </c:ext>
              </c:extLst>
            </c:dLbl>
            <c:dLbl>
              <c:idx val="8"/>
              <c:layout>
                <c:manualLayout>
                  <c:x val="-2.7006622483409744E-2"/>
                  <c:y val="-4.80962455105042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F919-4FA2-9E9E-EEE9DA373951}"/>
                </c:ext>
              </c:extLst>
            </c:dLbl>
            <c:dLbl>
              <c:idx val="9"/>
              <c:layout>
                <c:manualLayout>
                  <c:x val="-2.7006622483409994E-2"/>
                  <c:y val="-5.11022608549107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F919-4FA2-9E9E-EEE9DA373951}"/>
                </c:ext>
              </c:extLst>
            </c:dLbl>
            <c:dLbl>
              <c:idx val="10"/>
              <c:layout>
                <c:manualLayout>
                  <c:x val="-2.246626730608231E-2"/>
                  <c:y val="-3.3066168788471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F919-4FA2-9E9E-EEE9DA373951}"/>
                </c:ext>
              </c:extLst>
            </c:dLbl>
            <c:dLbl>
              <c:idx val="11"/>
              <c:layout>
                <c:manualLayout>
                  <c:x val="-2.5871533689077908E-2"/>
                  <c:y val="-4.20842148216912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F919-4FA2-9E9E-EEE9DA3739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Kurtarılan_Sayfa1!$B$5:$M$5</c:f>
              <c:numCache>
                <c:formatCode>0.0</c:formatCode>
                <c:ptCount val="12"/>
                <c:pt idx="0">
                  <c:v>6</c:v>
                </c:pt>
                <c:pt idx="1">
                  <c:v>6.8</c:v>
                </c:pt>
                <c:pt idx="2">
                  <c:v>6.9</c:v>
                </c:pt>
                <c:pt idx="3">
                  <c:v>7</c:v>
                </c:pt>
                <c:pt idx="4">
                  <c:v>6.9</c:v>
                </c:pt>
                <c:pt idx="5">
                  <c:v>6.9</c:v>
                </c:pt>
                <c:pt idx="6">
                  <c:v>7.5</c:v>
                </c:pt>
                <c:pt idx="7">
                  <c:v>7.7</c:v>
                </c:pt>
                <c:pt idx="8">
                  <c:v>7.9</c:v>
                </c:pt>
                <c:pt idx="9">
                  <c:v>8.1</c:v>
                </c:pt>
                <c:pt idx="10">
                  <c:v>8.3000000000000007</c:v>
                </c:pt>
                <c:pt idx="11">
                  <c:v>8.5</c:v>
                </c:pt>
              </c:numCache>
            </c:numRef>
          </c:val>
          <c:smooth val="0"/>
          <c:extLst>
            <c:ext xmlns:c16="http://schemas.microsoft.com/office/drawing/2014/chart" uri="{C3380CC4-5D6E-409C-BE32-E72D297353CC}">
              <c16:uniqueId val="{00000000-F919-4FA2-9E9E-EEE9DA373951}"/>
            </c:ext>
          </c:extLst>
        </c:ser>
        <c:ser>
          <c:idx val="1"/>
          <c:order val="1"/>
          <c:tx>
            <c:strRef>
              <c:f>Kurtarılan_Sayfa1!$A$6</c:f>
              <c:strCache>
                <c:ptCount val="1"/>
                <c:pt idx="0">
                  <c:v>Men and Boys' Night and Underwear</c:v>
                </c:pt>
              </c:strCache>
            </c:strRef>
          </c:tx>
          <c:spPr>
            <a:ln w="28575" cap="rnd">
              <a:solidFill>
                <a:schemeClr val="accent2"/>
              </a:solidFill>
              <a:round/>
            </a:ln>
            <a:effectLst/>
          </c:spPr>
          <c:marker>
            <c:symbol val="none"/>
          </c:marker>
          <c:dLbls>
            <c:dLbl>
              <c:idx val="0"/>
              <c:layout>
                <c:manualLayout>
                  <c:x val="-2.814171127774175E-2"/>
                  <c:y val="4.20842148216911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19-4FA2-9E9E-EEE9DA373951}"/>
                </c:ext>
              </c:extLst>
            </c:dLbl>
            <c:dLbl>
              <c:idx val="1"/>
              <c:layout>
                <c:manualLayout>
                  <c:x val="-2.814171127774177E-2"/>
                  <c:y val="6.61323375769432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19-4FA2-9E9E-EEE9DA373951}"/>
                </c:ext>
              </c:extLst>
            </c:dLbl>
            <c:dLbl>
              <c:idx val="2"/>
              <c:layout>
                <c:manualLayout>
                  <c:x val="-2.5871533689077908E-2"/>
                  <c:y val="4.20842148216912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919-4FA2-9E9E-EEE9DA373951}"/>
                </c:ext>
              </c:extLst>
            </c:dLbl>
            <c:dLbl>
              <c:idx val="3"/>
              <c:layout>
                <c:manualLayout>
                  <c:x val="-2.587153368907795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919-4FA2-9E9E-EEE9DA373951}"/>
                </c:ext>
              </c:extLst>
            </c:dLbl>
            <c:dLbl>
              <c:idx val="4"/>
              <c:layout>
                <c:manualLayout>
                  <c:x val="-2.5871533689077908E-2"/>
                  <c:y val="5.11022608549107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919-4FA2-9E9E-EEE9DA373951}"/>
                </c:ext>
              </c:extLst>
            </c:dLbl>
            <c:dLbl>
              <c:idx val="5"/>
              <c:layout>
                <c:manualLayout>
                  <c:x val="-2.5871533689077908E-2"/>
                  <c:y val="5.11022608549107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919-4FA2-9E9E-EEE9DA373951}"/>
                </c:ext>
              </c:extLst>
            </c:dLbl>
            <c:dLbl>
              <c:idx val="6"/>
              <c:layout>
                <c:manualLayout>
                  <c:x val="-2.5871533689077908E-2"/>
                  <c:y val="4.80962455105042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919-4FA2-9E9E-EEE9DA373951}"/>
                </c:ext>
              </c:extLst>
            </c:dLbl>
            <c:dLbl>
              <c:idx val="7"/>
              <c:layout>
                <c:manualLayout>
                  <c:x val="-2.4736444894746069E-2"/>
                  <c:y val="6.01203068881303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919-4FA2-9E9E-EEE9DA373951}"/>
                </c:ext>
              </c:extLst>
            </c:dLbl>
            <c:dLbl>
              <c:idx val="8"/>
              <c:layout>
                <c:manualLayout>
                  <c:x val="-2.5871533689077991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919-4FA2-9E9E-EEE9DA373951}"/>
                </c:ext>
              </c:extLst>
            </c:dLbl>
            <c:dLbl>
              <c:idx val="9"/>
              <c:layout>
                <c:manualLayout>
                  <c:x val="-2.4736444894745985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919-4FA2-9E9E-EEE9DA373951}"/>
                </c:ext>
              </c:extLst>
            </c:dLbl>
            <c:dLbl>
              <c:idx val="10"/>
              <c:layout>
                <c:manualLayout>
                  <c:x val="-3.0411888866405591E-2"/>
                  <c:y val="6.31263222325367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919-4FA2-9E9E-EEE9DA373951}"/>
                </c:ext>
              </c:extLst>
            </c:dLbl>
            <c:dLbl>
              <c:idx val="11"/>
              <c:layout>
                <c:manualLayout>
                  <c:x val="-3.0411888866405591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919-4FA2-9E9E-EEE9DA3739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Kurtarılan_Sayfa1!$B$6:$M$6</c:f>
              <c:numCache>
                <c:formatCode>0.0</c:formatCode>
                <c:ptCount val="12"/>
                <c:pt idx="0">
                  <c:v>4.5</c:v>
                </c:pt>
                <c:pt idx="1">
                  <c:v>4.7</c:v>
                </c:pt>
                <c:pt idx="2">
                  <c:v>5.0999999999999996</c:v>
                </c:pt>
                <c:pt idx="3">
                  <c:v>5</c:v>
                </c:pt>
                <c:pt idx="4">
                  <c:v>5.2</c:v>
                </c:pt>
                <c:pt idx="5">
                  <c:v>5.2</c:v>
                </c:pt>
                <c:pt idx="6">
                  <c:v>5.5</c:v>
                </c:pt>
                <c:pt idx="7">
                  <c:v>5.6</c:v>
                </c:pt>
                <c:pt idx="8">
                  <c:v>5.8</c:v>
                </c:pt>
                <c:pt idx="9">
                  <c:v>5.9</c:v>
                </c:pt>
                <c:pt idx="10">
                  <c:v>6.1</c:v>
                </c:pt>
                <c:pt idx="11">
                  <c:v>6.2</c:v>
                </c:pt>
              </c:numCache>
            </c:numRef>
          </c:val>
          <c:smooth val="0"/>
          <c:extLst>
            <c:ext xmlns:c16="http://schemas.microsoft.com/office/drawing/2014/chart" uri="{C3380CC4-5D6E-409C-BE32-E72D297353CC}">
              <c16:uniqueId val="{00000001-F919-4FA2-9E9E-EEE9DA373951}"/>
            </c:ext>
          </c:extLst>
        </c:ser>
        <c:ser>
          <c:idx val="2"/>
          <c:order val="2"/>
          <c:tx>
            <c:strRef>
              <c:f>Kurtarılan_Sayfa1!$A$7</c:f>
              <c:strCache>
                <c:ptCount val="1"/>
                <c:pt idx="0">
                  <c:v>T-shirts and Singlets</c:v>
                </c:pt>
              </c:strCache>
            </c:strRef>
          </c:tx>
          <c:spPr>
            <a:ln w="28575" cap="rnd">
              <a:solidFill>
                <a:schemeClr val="accent3"/>
              </a:solidFill>
              <a:round/>
            </a:ln>
            <a:effectLst/>
          </c:spPr>
          <c:marker>
            <c:symbol val="none"/>
          </c:marker>
          <c:dLbls>
            <c:dLbl>
              <c:idx val="0"/>
              <c:layout>
                <c:manualLayout>
                  <c:x val="-2.814171127774175E-2"/>
                  <c:y val="-3.30661687884716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919-4FA2-9E9E-EEE9DA373951}"/>
                </c:ext>
              </c:extLst>
            </c:dLbl>
            <c:dLbl>
              <c:idx val="1"/>
              <c:layout>
                <c:manualLayout>
                  <c:x val="-2.814171127774177E-2"/>
                  <c:y val="-7.51503836101628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919-4FA2-9E9E-EEE9DA373951}"/>
                </c:ext>
              </c:extLst>
            </c:dLbl>
            <c:dLbl>
              <c:idx val="2"/>
              <c:layout>
                <c:manualLayout>
                  <c:x val="-2.5871533689077908E-2"/>
                  <c:y val="3.9078199477284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919-4FA2-9E9E-EEE9DA373951}"/>
                </c:ext>
              </c:extLst>
            </c:dLbl>
            <c:dLbl>
              <c:idx val="3"/>
              <c:layout>
                <c:manualLayout>
                  <c:x val="-2.7006622483409827E-2"/>
                  <c:y val="3.9078199477284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F919-4FA2-9E9E-EEE9DA373951}"/>
                </c:ext>
              </c:extLst>
            </c:dLbl>
            <c:dLbl>
              <c:idx val="4"/>
              <c:layout>
                <c:manualLayout>
                  <c:x val="-2.5871533689077908E-2"/>
                  <c:y val="3.9078199477284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F919-4FA2-9E9E-EEE9DA373951}"/>
                </c:ext>
              </c:extLst>
            </c:dLbl>
            <c:dLbl>
              <c:idx val="5"/>
              <c:layout>
                <c:manualLayout>
                  <c:x val="-2.5871533689077908E-2"/>
                  <c:y val="2.70541380996586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F919-4FA2-9E9E-EEE9DA373951}"/>
                </c:ext>
              </c:extLst>
            </c:dLbl>
            <c:dLbl>
              <c:idx val="6"/>
              <c:layout>
                <c:manualLayout>
                  <c:x val="-2.4736444894746069E-2"/>
                  <c:y val="3.9078199477284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F919-4FA2-9E9E-EEE9DA373951}"/>
                </c:ext>
              </c:extLst>
            </c:dLbl>
            <c:dLbl>
              <c:idx val="7"/>
              <c:layout>
                <c:manualLayout>
                  <c:x val="-2.5871533689077991E-2"/>
                  <c:y val="-4.20842148216911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F919-4FA2-9E9E-EEE9DA373951}"/>
                </c:ext>
              </c:extLst>
            </c:dLbl>
            <c:dLbl>
              <c:idx val="8"/>
              <c:layout>
                <c:manualLayout>
                  <c:x val="-2.5871533689077991E-2"/>
                  <c:y val="-3.3066168788471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F919-4FA2-9E9E-EEE9DA373951}"/>
                </c:ext>
              </c:extLst>
            </c:dLbl>
            <c:dLbl>
              <c:idx val="9"/>
              <c:layout>
                <c:manualLayout>
                  <c:x val="-2.5871533689077908E-2"/>
                  <c:y val="-3.3066168788471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F919-4FA2-9E9E-EEE9DA373951}"/>
                </c:ext>
              </c:extLst>
            </c:dLbl>
            <c:dLbl>
              <c:idx val="10"/>
              <c:layout>
                <c:manualLayout>
                  <c:x val="-2.246626730608231E-2"/>
                  <c:y val="-3.90781994772847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F919-4FA2-9E9E-EEE9DA373951}"/>
                </c:ext>
              </c:extLst>
            </c:dLbl>
            <c:dLbl>
              <c:idx val="11"/>
              <c:layout>
                <c:manualLayout>
                  <c:x val="-2.814171127774175E-2"/>
                  <c:y val="-2.70541380996586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919-4FA2-9E9E-EEE9DA3739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Kurtarılan_Sayfa1!$B$7:$M$7</c:f>
              <c:numCache>
                <c:formatCode>0.0</c:formatCode>
                <c:ptCount val="12"/>
                <c:pt idx="0">
                  <c:v>6.4</c:v>
                </c:pt>
                <c:pt idx="1">
                  <c:v>6.4</c:v>
                </c:pt>
                <c:pt idx="2">
                  <c:v>6.4</c:v>
                </c:pt>
                <c:pt idx="3">
                  <c:v>6.3</c:v>
                </c:pt>
                <c:pt idx="4">
                  <c:v>6.2</c:v>
                </c:pt>
                <c:pt idx="5">
                  <c:v>6.1</c:v>
                </c:pt>
                <c:pt idx="6">
                  <c:v>6.4</c:v>
                </c:pt>
                <c:pt idx="7">
                  <c:v>6.5</c:v>
                </c:pt>
                <c:pt idx="8">
                  <c:v>6.5</c:v>
                </c:pt>
                <c:pt idx="9">
                  <c:v>6.6</c:v>
                </c:pt>
                <c:pt idx="10">
                  <c:v>6.6</c:v>
                </c:pt>
                <c:pt idx="11">
                  <c:v>6.7</c:v>
                </c:pt>
              </c:numCache>
            </c:numRef>
          </c:val>
          <c:smooth val="0"/>
          <c:extLst>
            <c:ext xmlns:c16="http://schemas.microsoft.com/office/drawing/2014/chart" uri="{C3380CC4-5D6E-409C-BE32-E72D297353CC}">
              <c16:uniqueId val="{00000002-F919-4FA2-9E9E-EEE9DA373951}"/>
            </c:ext>
          </c:extLst>
        </c:ser>
        <c:dLbls>
          <c:dLblPos val="ctr"/>
          <c:showLegendKey val="0"/>
          <c:showVal val="1"/>
          <c:showCatName val="0"/>
          <c:showSerName val="0"/>
          <c:showPercent val="0"/>
          <c:showBubbleSize val="0"/>
        </c:dLbls>
        <c:smooth val="0"/>
        <c:axId val="433622920"/>
        <c:axId val="433619640"/>
      </c:lineChart>
      <c:catAx>
        <c:axId val="433622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33619640"/>
        <c:crosses val="autoZero"/>
        <c:auto val="1"/>
        <c:lblAlgn val="ctr"/>
        <c:lblOffset val="100"/>
        <c:noMultiLvlLbl val="0"/>
      </c:catAx>
      <c:valAx>
        <c:axId val="4336196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33622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7A2821-401E-431A-87C5-90982D73D2AF}" type="datetimeFigureOut">
              <a:rPr lang="tr-TR" smtClean="0"/>
              <a:t>6.09.2017</a:t>
            </a:fld>
            <a:endParaRPr lang="tr-T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B468B0-A0D2-4257-8238-A91AF31F6097}" type="slidenum">
              <a:rPr lang="tr-TR" smtClean="0"/>
              <a:t>‹#›</a:t>
            </a:fld>
            <a:endParaRPr lang="tr-TR"/>
          </a:p>
        </p:txBody>
      </p:sp>
    </p:spTree>
    <p:extLst>
      <p:ext uri="{BB962C8B-B14F-4D97-AF65-F5344CB8AC3E}">
        <p14:creationId xmlns:p14="http://schemas.microsoft.com/office/powerpoint/2010/main" val="4098454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A05DFD-B19D-4F16-BDFA-F279C6812068}" type="datetimeFigureOut">
              <a:rPr lang="tr-TR" smtClean="0"/>
              <a:t>6.09.2017</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AB536-B589-40F5-AF8C-122717BB969F}" type="slidenum">
              <a:rPr lang="tr-TR" smtClean="0"/>
              <a:t>‹#›</a:t>
            </a:fld>
            <a:endParaRPr lang="tr-TR"/>
          </a:p>
        </p:txBody>
      </p:sp>
    </p:spTree>
    <p:extLst>
      <p:ext uri="{BB962C8B-B14F-4D97-AF65-F5344CB8AC3E}">
        <p14:creationId xmlns:p14="http://schemas.microsoft.com/office/powerpoint/2010/main" val="3263526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1</a:t>
            </a:fld>
            <a:endParaRPr lang="tr-TR"/>
          </a:p>
        </p:txBody>
      </p:sp>
    </p:spTree>
    <p:extLst>
      <p:ext uri="{BB962C8B-B14F-4D97-AF65-F5344CB8AC3E}">
        <p14:creationId xmlns:p14="http://schemas.microsoft.com/office/powerpoint/2010/main" val="1540497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following Key Market Indicators give an overview of the demographic, economic and technological development of the selected region on the basis of general KPIs. The calculation of Statista’s Market Outlook is based on a complex market-driver logic including over 400 region-specific data sets.</a:t>
            </a:r>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3</a:t>
            </a:fld>
            <a:endParaRPr lang="tr-TR"/>
          </a:p>
        </p:txBody>
      </p:sp>
    </p:spTree>
    <p:extLst>
      <p:ext uri="{BB962C8B-B14F-4D97-AF65-F5344CB8AC3E}">
        <p14:creationId xmlns:p14="http://schemas.microsoft.com/office/powerpoint/2010/main" val="383218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err="1"/>
              <a:t>In</a:t>
            </a:r>
            <a:r>
              <a:rPr lang="tr-TR" dirty="0"/>
              <a:t> 2017, </a:t>
            </a:r>
            <a:r>
              <a:rPr lang="tr-TR" dirty="0" err="1"/>
              <a:t>reveue</a:t>
            </a:r>
            <a:r>
              <a:rPr lang="tr-TR" dirty="0"/>
              <a:t> in </a:t>
            </a:r>
            <a:r>
              <a:rPr lang="tr-TR" dirty="0" err="1"/>
              <a:t>the</a:t>
            </a:r>
            <a:r>
              <a:rPr lang="tr-TR" dirty="0"/>
              <a:t> </a:t>
            </a:r>
            <a:r>
              <a:rPr lang="tr-TR" dirty="0" err="1"/>
              <a:t>Women</a:t>
            </a:r>
            <a:r>
              <a:rPr lang="tr-TR" baseline="0" dirty="0"/>
              <a:t> </a:t>
            </a:r>
            <a:r>
              <a:rPr lang="tr-TR" baseline="0" dirty="0" err="1"/>
              <a:t>and</a:t>
            </a:r>
            <a:r>
              <a:rPr lang="tr-TR" baseline="0" dirty="0"/>
              <a:t> </a:t>
            </a:r>
            <a:r>
              <a:rPr lang="tr-TR" baseline="0" dirty="0" err="1"/>
              <a:t>Girls</a:t>
            </a:r>
            <a:r>
              <a:rPr lang="tr-TR" baseline="0" dirty="0"/>
              <a:t>’ </a:t>
            </a:r>
            <a:r>
              <a:rPr lang="tr-TR" baseline="0" dirty="0" err="1"/>
              <a:t>Night</a:t>
            </a:r>
            <a:r>
              <a:rPr lang="tr-TR" baseline="0" dirty="0"/>
              <a:t> </a:t>
            </a:r>
            <a:r>
              <a:rPr lang="tr-TR" baseline="0" dirty="0" err="1"/>
              <a:t>and</a:t>
            </a:r>
            <a:r>
              <a:rPr lang="tr-TR" baseline="0" dirty="0"/>
              <a:t> </a:t>
            </a:r>
            <a:r>
              <a:rPr lang="tr-TR" baseline="0" dirty="0" err="1"/>
              <a:t>Underwear</a:t>
            </a:r>
            <a:r>
              <a:rPr lang="tr-TR" baseline="0" dirty="0"/>
              <a:t> </a:t>
            </a:r>
            <a:r>
              <a:rPr lang="tr-TR" baseline="0" dirty="0" err="1"/>
              <a:t>sub-sector</a:t>
            </a:r>
            <a:r>
              <a:rPr lang="tr-TR" baseline="0" dirty="0"/>
              <a:t> </a:t>
            </a:r>
            <a:r>
              <a:rPr lang="tr-TR" baseline="0" dirty="0" err="1"/>
              <a:t>amounts</a:t>
            </a:r>
            <a:r>
              <a:rPr lang="tr-TR" baseline="0" dirty="0"/>
              <a:t> </a:t>
            </a:r>
            <a:r>
              <a:rPr lang="tr-TR" baseline="0" dirty="0" err="1"/>
              <a:t>to</a:t>
            </a:r>
            <a:r>
              <a:rPr lang="tr-TR" baseline="0" dirty="0"/>
              <a:t> US</a:t>
            </a:r>
            <a:r>
              <a:rPr lang="tr-TR" baseline="0" dirty="0">
                <a:latin typeface="Calibri" panose="020F0502020204030204" pitchFamily="34" charset="0"/>
                <a:cs typeface="Calibri" panose="020F0502020204030204" pitchFamily="34" charset="0"/>
              </a:rPr>
              <a:t>$ </a:t>
            </a:r>
            <a:r>
              <a:rPr lang="tr-TR" b="1" baseline="0" dirty="0"/>
              <a:t>22,6 </a:t>
            </a:r>
            <a:r>
              <a:rPr lang="tr-TR" b="1" baseline="0" dirty="0" err="1"/>
              <a:t>billion</a:t>
            </a:r>
            <a:r>
              <a:rPr lang="tr-TR" sz="1200" b="0" dirty="0">
                <a:latin typeface="Century Gothic" panose="020B0502020202020204" pitchFamily="34" charset="0"/>
              </a:rPr>
              <a:t>,</a:t>
            </a:r>
            <a:r>
              <a:rPr lang="tr-TR" sz="1200" b="1" dirty="0">
                <a:latin typeface="Century Gothic" panose="020B0502020202020204" pitchFamily="34" charset="0"/>
              </a:rPr>
              <a:t> </a:t>
            </a:r>
            <a:r>
              <a:rPr lang="tr-TR" sz="1200" b="0" dirty="0">
                <a:latin typeface="Century Gothic" panose="020B0502020202020204" pitchFamily="34" charset="0"/>
              </a:rPr>
              <a:t>in </a:t>
            </a:r>
            <a:r>
              <a:rPr lang="tr-TR" sz="1200" b="0" dirty="0" err="1">
                <a:latin typeface="Century Gothic" panose="020B0502020202020204" pitchFamily="34" charset="0"/>
              </a:rPr>
              <a:t>the</a:t>
            </a:r>
            <a:r>
              <a:rPr lang="tr-TR" sz="1200" b="0" dirty="0">
                <a:latin typeface="Century Gothic" panose="020B0502020202020204" pitchFamily="34" charset="0"/>
              </a:rPr>
              <a:t> Men </a:t>
            </a:r>
            <a:r>
              <a:rPr lang="tr-TR" sz="1200" b="0" dirty="0" err="1">
                <a:latin typeface="Century Gothic" panose="020B0502020202020204" pitchFamily="34" charset="0"/>
              </a:rPr>
              <a:t>and</a:t>
            </a:r>
            <a:r>
              <a:rPr lang="tr-TR" sz="1200" b="0" dirty="0">
                <a:latin typeface="Century Gothic" panose="020B0502020202020204" pitchFamily="34" charset="0"/>
              </a:rPr>
              <a:t> </a:t>
            </a:r>
            <a:r>
              <a:rPr lang="tr-TR" sz="1200" b="0" dirty="0" err="1">
                <a:latin typeface="Century Gothic" panose="020B0502020202020204" pitchFamily="34" charset="0"/>
              </a:rPr>
              <a:t>Boys</a:t>
            </a:r>
            <a:r>
              <a:rPr lang="tr-TR" sz="1200" b="0" dirty="0">
                <a:latin typeface="Century Gothic" panose="020B0502020202020204" pitchFamily="34" charset="0"/>
              </a:rPr>
              <a:t>’ </a:t>
            </a:r>
            <a:r>
              <a:rPr lang="tr-TR" sz="1200" b="0" dirty="0" err="1">
                <a:latin typeface="Century Gothic" panose="020B0502020202020204" pitchFamily="34" charset="0"/>
              </a:rPr>
              <a:t>Night</a:t>
            </a:r>
            <a:r>
              <a:rPr lang="tr-TR" sz="1200" b="0" dirty="0">
                <a:latin typeface="Century Gothic" panose="020B0502020202020204" pitchFamily="34" charset="0"/>
              </a:rPr>
              <a:t> </a:t>
            </a:r>
            <a:r>
              <a:rPr lang="tr-TR" sz="1200" b="0" dirty="0" err="1">
                <a:latin typeface="Century Gothic" panose="020B0502020202020204" pitchFamily="34" charset="0"/>
              </a:rPr>
              <a:t>and</a:t>
            </a:r>
            <a:r>
              <a:rPr lang="tr-TR" sz="1200" b="0" dirty="0">
                <a:latin typeface="Century Gothic" panose="020B0502020202020204" pitchFamily="34" charset="0"/>
              </a:rPr>
              <a:t> </a:t>
            </a:r>
            <a:r>
              <a:rPr lang="tr-TR" sz="1200" b="0" dirty="0" err="1">
                <a:latin typeface="Century Gothic" panose="020B0502020202020204" pitchFamily="34" charset="0"/>
              </a:rPr>
              <a:t>Underwear</a:t>
            </a:r>
            <a:r>
              <a:rPr lang="tr-TR" sz="1200" b="0" dirty="0">
                <a:latin typeface="Century Gothic" panose="020B0502020202020204" pitchFamily="34" charset="0"/>
              </a:rPr>
              <a:t> </a:t>
            </a:r>
            <a:r>
              <a:rPr lang="tr-TR" sz="1200" b="0" dirty="0" err="1">
                <a:latin typeface="Century Gothic" panose="020B0502020202020204" pitchFamily="34" charset="0"/>
              </a:rPr>
              <a:t>sub-sector</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amounts</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to</a:t>
            </a:r>
            <a:r>
              <a:rPr lang="tr-TR" sz="1200" b="0" baseline="0" dirty="0">
                <a:latin typeface="Century Gothic" panose="020B0502020202020204" pitchFamily="34" charset="0"/>
              </a:rPr>
              <a:t> </a:t>
            </a:r>
            <a:r>
              <a:rPr lang="tr-TR" baseline="0" dirty="0"/>
              <a:t>US</a:t>
            </a:r>
            <a:r>
              <a:rPr lang="tr-TR" baseline="0" dirty="0">
                <a:latin typeface="Calibri" panose="020F0502020204030204" pitchFamily="34" charset="0"/>
                <a:cs typeface="Calibri" panose="020F0502020204030204" pitchFamily="34" charset="0"/>
              </a:rPr>
              <a:t>$ </a:t>
            </a:r>
            <a:r>
              <a:rPr lang="tr-TR" b="1" baseline="0" dirty="0"/>
              <a:t>7,1 </a:t>
            </a:r>
            <a:r>
              <a:rPr lang="tr-TR" b="1" baseline="0" dirty="0" err="1"/>
              <a:t>billion</a:t>
            </a:r>
            <a:r>
              <a:rPr lang="tr-TR" sz="1200" b="0" dirty="0">
                <a:latin typeface="Century Gothic" panose="020B0502020202020204" pitchFamily="34" charset="0"/>
              </a:rPr>
              <a:t>,</a:t>
            </a:r>
            <a:r>
              <a:rPr lang="tr-TR" sz="1200" b="1" dirty="0">
                <a:latin typeface="Century Gothic" panose="020B0502020202020204" pitchFamily="34" charset="0"/>
              </a:rPr>
              <a:t> </a:t>
            </a:r>
            <a:r>
              <a:rPr lang="tr-TR" sz="1200" b="0" dirty="0">
                <a:latin typeface="Century Gothic" panose="020B0502020202020204" pitchFamily="34" charset="0"/>
              </a:rPr>
              <a:t>in </a:t>
            </a:r>
            <a:r>
              <a:rPr lang="tr-TR" sz="1200" b="0" dirty="0" err="1">
                <a:latin typeface="Century Gothic" panose="020B0502020202020204" pitchFamily="34" charset="0"/>
              </a:rPr>
              <a:t>the</a:t>
            </a:r>
            <a:r>
              <a:rPr lang="tr-TR" sz="1200" b="0" dirty="0">
                <a:latin typeface="Century Gothic" panose="020B0502020202020204" pitchFamily="34" charset="0"/>
              </a:rPr>
              <a:t> T-</a:t>
            </a:r>
            <a:r>
              <a:rPr lang="tr-TR" sz="1200" b="0" dirty="0" err="1">
                <a:latin typeface="Century Gothic" panose="020B0502020202020204" pitchFamily="34" charset="0"/>
              </a:rPr>
              <a:t>shirts</a:t>
            </a:r>
            <a:r>
              <a:rPr lang="tr-TR" sz="1200" b="0" dirty="0">
                <a:latin typeface="Century Gothic" panose="020B0502020202020204" pitchFamily="34" charset="0"/>
              </a:rPr>
              <a:t> </a:t>
            </a:r>
            <a:r>
              <a:rPr lang="tr-TR" sz="1200" b="0" dirty="0" err="1">
                <a:latin typeface="Century Gothic" panose="020B0502020202020204" pitchFamily="34" charset="0"/>
              </a:rPr>
              <a:t>and</a:t>
            </a:r>
            <a:r>
              <a:rPr lang="tr-TR" sz="1200" b="0" dirty="0">
                <a:latin typeface="Century Gothic" panose="020B0502020202020204" pitchFamily="34" charset="0"/>
              </a:rPr>
              <a:t> </a:t>
            </a:r>
            <a:r>
              <a:rPr lang="tr-TR" sz="1200" b="0" dirty="0" err="1">
                <a:latin typeface="Century Gothic" panose="020B0502020202020204" pitchFamily="34" charset="0"/>
              </a:rPr>
              <a:t>Singlets</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sub-sector</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amounts</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to</a:t>
            </a:r>
            <a:r>
              <a:rPr lang="tr-TR" sz="1200" b="0" baseline="0" dirty="0">
                <a:latin typeface="Century Gothic" panose="020B0502020202020204" pitchFamily="34" charset="0"/>
              </a:rPr>
              <a:t> </a:t>
            </a:r>
            <a:r>
              <a:rPr lang="tr-TR" baseline="0" dirty="0"/>
              <a:t>US</a:t>
            </a:r>
            <a:r>
              <a:rPr lang="tr-TR" baseline="0" dirty="0">
                <a:latin typeface="Calibri" panose="020F0502020204030204" pitchFamily="34" charset="0"/>
                <a:cs typeface="Calibri" panose="020F0502020204030204" pitchFamily="34" charset="0"/>
              </a:rPr>
              <a:t>$ </a:t>
            </a:r>
            <a:r>
              <a:rPr lang="tr-TR" b="1" baseline="0" dirty="0"/>
              <a:t>22,3 </a:t>
            </a:r>
            <a:r>
              <a:rPr lang="tr-TR" b="1" baseline="0" dirty="0" err="1"/>
              <a:t>billion</a:t>
            </a:r>
            <a:r>
              <a:rPr lang="tr-TR" sz="1200" b="1" baseline="0" dirty="0">
                <a:latin typeface="Century Gothic" panose="020B0502020202020204" pitchFamily="34" charset="0"/>
              </a:rPr>
              <a:t>.</a:t>
            </a:r>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4</a:t>
            </a:fld>
            <a:endParaRPr lang="tr-TR"/>
          </a:p>
        </p:txBody>
      </p:sp>
    </p:spTree>
    <p:extLst>
      <p:ext uri="{BB962C8B-B14F-4D97-AF65-F5344CB8AC3E}">
        <p14:creationId xmlns:p14="http://schemas.microsoft.com/office/powerpoint/2010/main" val="3634683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err="1"/>
              <a:t>In</a:t>
            </a:r>
            <a:r>
              <a:rPr lang="tr-TR" dirty="0"/>
              <a:t> 2017, </a:t>
            </a:r>
            <a:r>
              <a:rPr lang="tr-TR" dirty="0" err="1"/>
              <a:t>the</a:t>
            </a:r>
            <a:r>
              <a:rPr lang="tr-TR" dirty="0"/>
              <a:t> </a:t>
            </a:r>
            <a:r>
              <a:rPr lang="tr-TR" dirty="0" err="1"/>
              <a:t>average</a:t>
            </a:r>
            <a:r>
              <a:rPr lang="tr-TR" dirty="0"/>
              <a:t> </a:t>
            </a:r>
            <a:r>
              <a:rPr lang="tr-TR" dirty="0" err="1"/>
              <a:t>revenue</a:t>
            </a:r>
            <a:r>
              <a:rPr lang="tr-TR" dirty="0"/>
              <a:t> </a:t>
            </a:r>
            <a:r>
              <a:rPr lang="tr-TR" dirty="0" err="1"/>
              <a:t>per</a:t>
            </a:r>
            <a:r>
              <a:rPr lang="tr-TR" dirty="0"/>
              <a:t> </a:t>
            </a:r>
            <a:r>
              <a:rPr lang="tr-TR" dirty="0" err="1"/>
              <a:t>person</a:t>
            </a:r>
            <a:r>
              <a:rPr lang="tr-TR" dirty="0"/>
              <a:t> in </a:t>
            </a:r>
            <a:r>
              <a:rPr lang="tr-TR" dirty="0" err="1"/>
              <a:t>the</a:t>
            </a:r>
            <a:r>
              <a:rPr lang="tr-TR" dirty="0"/>
              <a:t> </a:t>
            </a:r>
            <a:r>
              <a:rPr lang="tr-TR" dirty="0" err="1"/>
              <a:t>Women</a:t>
            </a:r>
            <a:r>
              <a:rPr lang="tr-TR" dirty="0"/>
              <a:t> </a:t>
            </a:r>
            <a:r>
              <a:rPr lang="tr-TR" dirty="0" err="1"/>
              <a:t>and</a:t>
            </a:r>
            <a:r>
              <a:rPr lang="tr-TR" dirty="0"/>
              <a:t> </a:t>
            </a:r>
            <a:r>
              <a:rPr lang="tr-TR" dirty="0" err="1"/>
              <a:t>Girls</a:t>
            </a:r>
            <a:r>
              <a:rPr lang="tr-TR" dirty="0"/>
              <a:t>’ </a:t>
            </a:r>
            <a:r>
              <a:rPr lang="tr-TR" dirty="0" err="1"/>
              <a:t>Night</a:t>
            </a:r>
            <a:r>
              <a:rPr lang="tr-TR" dirty="0"/>
              <a:t> </a:t>
            </a:r>
            <a:r>
              <a:rPr lang="tr-TR" dirty="0" err="1"/>
              <a:t>and</a:t>
            </a:r>
            <a:r>
              <a:rPr lang="tr-TR" dirty="0"/>
              <a:t> </a:t>
            </a:r>
            <a:r>
              <a:rPr lang="tr-TR" dirty="0" err="1"/>
              <a:t>Underwear</a:t>
            </a:r>
            <a:r>
              <a:rPr lang="tr-TR" baseline="0" dirty="0"/>
              <a:t> </a:t>
            </a:r>
            <a:r>
              <a:rPr lang="tr-TR" baseline="0" dirty="0" err="1"/>
              <a:t>sub-sector</a:t>
            </a:r>
            <a:r>
              <a:rPr lang="tr-TR" baseline="0" dirty="0"/>
              <a:t> </a:t>
            </a:r>
            <a:r>
              <a:rPr lang="tr-TR" baseline="0" dirty="0" err="1"/>
              <a:t>amounts</a:t>
            </a:r>
            <a:r>
              <a:rPr lang="tr-TR" baseline="0" dirty="0"/>
              <a:t> </a:t>
            </a:r>
            <a:r>
              <a:rPr lang="tr-TR" baseline="0" dirty="0" err="1"/>
              <a:t>to</a:t>
            </a:r>
            <a:r>
              <a:rPr lang="tr-TR" baseline="0" dirty="0"/>
              <a:t> </a:t>
            </a:r>
            <a:r>
              <a:rPr lang="tr-TR" b="1" baseline="0" dirty="0"/>
              <a:t>US</a:t>
            </a:r>
            <a:r>
              <a:rPr lang="tr-TR" sz="1200" b="1" dirty="0">
                <a:latin typeface="Century Gothic" panose="020B0502020202020204" pitchFamily="34" charset="0"/>
              </a:rPr>
              <a:t>$ 69, </a:t>
            </a:r>
            <a:r>
              <a:rPr lang="tr-TR" sz="1200" b="0" dirty="0">
                <a:latin typeface="Century Gothic" panose="020B0502020202020204" pitchFamily="34" charset="0"/>
              </a:rPr>
              <a:t>in </a:t>
            </a:r>
            <a:r>
              <a:rPr lang="tr-TR" sz="1200" b="0" dirty="0" err="1">
                <a:latin typeface="Century Gothic" panose="020B0502020202020204" pitchFamily="34" charset="0"/>
              </a:rPr>
              <a:t>the</a:t>
            </a:r>
            <a:r>
              <a:rPr lang="tr-TR" sz="1200" b="0" dirty="0">
                <a:latin typeface="Century Gothic" panose="020B0502020202020204" pitchFamily="34" charset="0"/>
              </a:rPr>
              <a:t> Men </a:t>
            </a:r>
            <a:r>
              <a:rPr lang="tr-TR" sz="1200" b="0" dirty="0" err="1">
                <a:latin typeface="Century Gothic" panose="020B0502020202020204" pitchFamily="34" charset="0"/>
              </a:rPr>
              <a:t>and</a:t>
            </a:r>
            <a:r>
              <a:rPr lang="tr-TR" sz="1200" b="0" dirty="0">
                <a:latin typeface="Century Gothic" panose="020B0502020202020204" pitchFamily="34" charset="0"/>
              </a:rPr>
              <a:t> </a:t>
            </a:r>
            <a:r>
              <a:rPr lang="tr-TR" sz="1200" b="0" dirty="0" err="1">
                <a:latin typeface="Century Gothic" panose="020B0502020202020204" pitchFamily="34" charset="0"/>
              </a:rPr>
              <a:t>Boys</a:t>
            </a:r>
            <a:r>
              <a:rPr lang="tr-TR" sz="1200" b="0" dirty="0">
                <a:latin typeface="Century Gothic" panose="020B0502020202020204" pitchFamily="34" charset="0"/>
              </a:rPr>
              <a:t>’ </a:t>
            </a:r>
            <a:r>
              <a:rPr lang="tr-TR" sz="1200" b="0" dirty="0" err="1">
                <a:latin typeface="Century Gothic" panose="020B0502020202020204" pitchFamily="34" charset="0"/>
              </a:rPr>
              <a:t>Night</a:t>
            </a:r>
            <a:r>
              <a:rPr lang="tr-TR" sz="1200" b="0" dirty="0">
                <a:latin typeface="Century Gothic" panose="020B0502020202020204" pitchFamily="34" charset="0"/>
              </a:rPr>
              <a:t> </a:t>
            </a:r>
            <a:r>
              <a:rPr lang="tr-TR" sz="1200" b="0" dirty="0" err="1">
                <a:latin typeface="Century Gothic" panose="020B0502020202020204" pitchFamily="34" charset="0"/>
              </a:rPr>
              <a:t>and</a:t>
            </a:r>
            <a:r>
              <a:rPr lang="tr-TR" sz="1200" b="0" dirty="0">
                <a:latin typeface="Century Gothic" panose="020B0502020202020204" pitchFamily="34" charset="0"/>
              </a:rPr>
              <a:t> </a:t>
            </a:r>
            <a:r>
              <a:rPr lang="tr-TR" sz="1200" b="0" dirty="0" err="1">
                <a:latin typeface="Century Gothic" panose="020B0502020202020204" pitchFamily="34" charset="0"/>
              </a:rPr>
              <a:t>Underwear</a:t>
            </a:r>
            <a:r>
              <a:rPr lang="tr-TR" sz="1200" b="0" dirty="0">
                <a:latin typeface="Century Gothic" panose="020B0502020202020204" pitchFamily="34" charset="0"/>
              </a:rPr>
              <a:t> </a:t>
            </a:r>
            <a:r>
              <a:rPr lang="tr-TR" sz="1200" b="0" dirty="0" err="1">
                <a:latin typeface="Century Gothic" panose="020B0502020202020204" pitchFamily="34" charset="0"/>
              </a:rPr>
              <a:t>sub-sector</a:t>
            </a:r>
            <a:r>
              <a:rPr lang="tr-TR" sz="1200" b="0" dirty="0">
                <a:latin typeface="Century Gothic" panose="020B0502020202020204" pitchFamily="34" charset="0"/>
              </a:rPr>
              <a:t> </a:t>
            </a:r>
            <a:r>
              <a:rPr lang="tr-TR" sz="1200" b="0" dirty="0" err="1">
                <a:latin typeface="Century Gothic" panose="020B0502020202020204" pitchFamily="34" charset="0"/>
              </a:rPr>
              <a:t>amounts</a:t>
            </a:r>
            <a:r>
              <a:rPr lang="tr-TR" sz="1200" b="0" dirty="0">
                <a:latin typeface="Century Gothic" panose="020B0502020202020204" pitchFamily="34" charset="0"/>
              </a:rPr>
              <a:t> </a:t>
            </a:r>
            <a:r>
              <a:rPr lang="tr-TR" sz="1200" b="0" dirty="0" err="1">
                <a:latin typeface="Century Gothic" panose="020B0502020202020204" pitchFamily="34" charset="0"/>
              </a:rPr>
              <a:t>to</a:t>
            </a:r>
            <a:r>
              <a:rPr lang="tr-TR" sz="1200" b="0" dirty="0">
                <a:latin typeface="Century Gothic" panose="020B0502020202020204" pitchFamily="34" charset="0"/>
              </a:rPr>
              <a:t> </a:t>
            </a:r>
            <a:r>
              <a:rPr lang="tr-TR" b="1" baseline="0" dirty="0"/>
              <a:t>US</a:t>
            </a:r>
            <a:r>
              <a:rPr lang="tr-TR" sz="1200" b="1" dirty="0">
                <a:latin typeface="Century Gothic" panose="020B0502020202020204" pitchFamily="34" charset="0"/>
              </a:rPr>
              <a:t>$ 22, </a:t>
            </a:r>
            <a:r>
              <a:rPr lang="tr-TR" sz="1200" b="0" dirty="0">
                <a:latin typeface="Century Gothic" panose="020B0502020202020204" pitchFamily="34" charset="0"/>
              </a:rPr>
              <a:t>in</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the</a:t>
            </a:r>
            <a:r>
              <a:rPr lang="tr-TR" sz="1200" b="0" baseline="0" dirty="0">
                <a:latin typeface="Century Gothic" panose="020B0502020202020204" pitchFamily="34" charset="0"/>
              </a:rPr>
              <a:t> T-</a:t>
            </a:r>
            <a:r>
              <a:rPr lang="tr-TR" sz="1200" b="0" baseline="0" dirty="0" err="1">
                <a:latin typeface="Century Gothic" panose="020B0502020202020204" pitchFamily="34" charset="0"/>
              </a:rPr>
              <a:t>shirts</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and</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Singlets</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sub-sector</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amounts</a:t>
            </a:r>
            <a:r>
              <a:rPr lang="tr-TR" sz="1200" b="0" baseline="0" dirty="0">
                <a:latin typeface="Century Gothic" panose="020B0502020202020204" pitchFamily="34" charset="0"/>
              </a:rPr>
              <a:t> </a:t>
            </a:r>
            <a:r>
              <a:rPr lang="tr-TR" sz="1200" b="0" baseline="0" dirty="0" err="1">
                <a:latin typeface="Century Gothic" panose="020B0502020202020204" pitchFamily="34" charset="0"/>
              </a:rPr>
              <a:t>to</a:t>
            </a:r>
            <a:r>
              <a:rPr lang="tr-TR" sz="1200" b="0" baseline="0" dirty="0">
                <a:latin typeface="Century Gothic" panose="020B0502020202020204" pitchFamily="34" charset="0"/>
              </a:rPr>
              <a:t> </a:t>
            </a:r>
            <a:r>
              <a:rPr lang="tr-TR" b="1" baseline="0" dirty="0"/>
              <a:t>US</a:t>
            </a:r>
            <a:r>
              <a:rPr lang="tr-TR" sz="1200" b="1" dirty="0">
                <a:latin typeface="Century Gothic" panose="020B0502020202020204" pitchFamily="34" charset="0"/>
              </a:rPr>
              <a:t>$ 68.</a:t>
            </a:r>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5</a:t>
            </a:fld>
            <a:endParaRPr lang="tr-TR"/>
          </a:p>
        </p:txBody>
      </p:sp>
    </p:spTree>
    <p:extLst>
      <p:ext uri="{BB962C8B-B14F-4D97-AF65-F5344CB8AC3E}">
        <p14:creationId xmlns:p14="http://schemas.microsoft.com/office/powerpoint/2010/main" val="340066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0" dirty="0" err="1"/>
              <a:t>In</a:t>
            </a:r>
            <a:r>
              <a:rPr lang="tr-TR" b="0" dirty="0"/>
              <a:t> 2017, </a:t>
            </a:r>
            <a:r>
              <a:rPr lang="tr-TR" b="0" dirty="0" err="1"/>
              <a:t>volume</a:t>
            </a:r>
            <a:r>
              <a:rPr lang="tr-TR" b="0" baseline="0" dirty="0"/>
              <a:t> of </a:t>
            </a:r>
            <a:r>
              <a:rPr lang="tr-TR" b="0" baseline="0" dirty="0" err="1"/>
              <a:t>Women</a:t>
            </a:r>
            <a:r>
              <a:rPr lang="tr-TR" b="0" baseline="0" dirty="0"/>
              <a:t> </a:t>
            </a:r>
            <a:r>
              <a:rPr lang="tr-TR" b="0" baseline="0" dirty="0" err="1"/>
              <a:t>and</a:t>
            </a:r>
            <a:r>
              <a:rPr lang="tr-TR" b="0" baseline="0" dirty="0"/>
              <a:t> </a:t>
            </a:r>
            <a:r>
              <a:rPr lang="tr-TR" b="0" baseline="0" dirty="0" err="1"/>
              <a:t>Girls</a:t>
            </a:r>
            <a:r>
              <a:rPr lang="tr-TR" b="0" baseline="0" dirty="0"/>
              <a:t>’ </a:t>
            </a:r>
            <a:r>
              <a:rPr lang="tr-TR" b="0" baseline="0" dirty="0" err="1"/>
              <a:t>Night</a:t>
            </a:r>
            <a:r>
              <a:rPr lang="tr-TR" b="0" baseline="0" dirty="0"/>
              <a:t> </a:t>
            </a:r>
            <a:r>
              <a:rPr lang="tr-TR" b="0" baseline="0" dirty="0" err="1"/>
              <a:t>and</a:t>
            </a:r>
            <a:r>
              <a:rPr lang="tr-TR" b="0" baseline="0" dirty="0"/>
              <a:t> </a:t>
            </a:r>
            <a:r>
              <a:rPr lang="tr-TR" b="0" baseline="0" dirty="0" err="1"/>
              <a:t>Underwear</a:t>
            </a:r>
            <a:r>
              <a:rPr lang="tr-TR" b="0" baseline="0" dirty="0"/>
              <a:t> </a:t>
            </a:r>
            <a:r>
              <a:rPr lang="tr-TR" b="0" baseline="0" dirty="0" err="1"/>
              <a:t>sub-sector</a:t>
            </a:r>
            <a:r>
              <a:rPr lang="tr-TR" b="0" baseline="0" dirty="0"/>
              <a:t> is </a:t>
            </a:r>
            <a:r>
              <a:rPr lang="tr-TR" b="0" baseline="0" dirty="0" err="1"/>
              <a:t>expected</a:t>
            </a:r>
            <a:r>
              <a:rPr lang="tr-TR" b="0" baseline="0" dirty="0"/>
              <a:t> </a:t>
            </a:r>
            <a:r>
              <a:rPr lang="tr-TR" b="0" baseline="0" dirty="0" err="1"/>
              <a:t>to</a:t>
            </a:r>
            <a:r>
              <a:rPr lang="tr-TR" b="0" baseline="0" dirty="0"/>
              <a:t> </a:t>
            </a:r>
            <a:r>
              <a:rPr lang="tr-TR" b="0" baseline="0" dirty="0" err="1"/>
              <a:t>amount</a:t>
            </a:r>
            <a:r>
              <a:rPr lang="tr-TR" b="0" baseline="0" dirty="0"/>
              <a:t> </a:t>
            </a:r>
            <a:r>
              <a:rPr lang="tr-TR" b="0" baseline="0" dirty="0" err="1"/>
              <a:t>to</a:t>
            </a:r>
            <a:r>
              <a:rPr lang="tr-TR" b="0" baseline="0" dirty="0"/>
              <a:t> </a:t>
            </a:r>
            <a:r>
              <a:rPr lang="tr-TR" b="1" baseline="0" dirty="0"/>
              <a:t>2.945m. </a:t>
            </a:r>
            <a:r>
              <a:rPr lang="tr-TR" b="1" baseline="0" dirty="0" err="1"/>
              <a:t>pcs</a:t>
            </a:r>
            <a:r>
              <a:rPr lang="tr-TR" b="1" baseline="0" dirty="0"/>
              <a:t>. </a:t>
            </a:r>
            <a:r>
              <a:rPr lang="tr-TR" b="0" baseline="0" dirty="0"/>
              <a:t>, </a:t>
            </a:r>
            <a:r>
              <a:rPr lang="tr-TR" b="0" baseline="0" dirty="0" err="1"/>
              <a:t>volume</a:t>
            </a:r>
            <a:r>
              <a:rPr lang="tr-TR" b="0" baseline="0" dirty="0"/>
              <a:t> of Men </a:t>
            </a:r>
            <a:r>
              <a:rPr lang="tr-TR" b="0" baseline="0" dirty="0" err="1"/>
              <a:t>and</a:t>
            </a:r>
            <a:r>
              <a:rPr lang="tr-TR" b="0" baseline="0" dirty="0"/>
              <a:t> </a:t>
            </a:r>
            <a:r>
              <a:rPr lang="tr-TR" b="0" baseline="0" dirty="0" err="1"/>
              <a:t>Boys</a:t>
            </a:r>
            <a:r>
              <a:rPr lang="tr-TR" b="0" baseline="0" dirty="0"/>
              <a:t>’ </a:t>
            </a:r>
            <a:r>
              <a:rPr lang="tr-TR" b="0" baseline="0" dirty="0" err="1"/>
              <a:t>Night</a:t>
            </a:r>
            <a:r>
              <a:rPr lang="tr-TR" b="0" baseline="0" dirty="0"/>
              <a:t> </a:t>
            </a:r>
            <a:r>
              <a:rPr lang="tr-TR" b="0" baseline="0" dirty="0" err="1"/>
              <a:t>and</a:t>
            </a:r>
            <a:r>
              <a:rPr lang="tr-TR" b="0" baseline="0" dirty="0"/>
              <a:t> </a:t>
            </a:r>
            <a:r>
              <a:rPr lang="tr-TR" b="0" baseline="0" dirty="0" err="1"/>
              <a:t>Underwear</a:t>
            </a:r>
            <a:r>
              <a:rPr lang="tr-TR" b="0" baseline="0" dirty="0"/>
              <a:t> </a:t>
            </a:r>
            <a:r>
              <a:rPr lang="tr-TR" b="0" baseline="0" dirty="0" err="1"/>
              <a:t>sub-sector</a:t>
            </a:r>
            <a:r>
              <a:rPr lang="tr-TR" b="0" baseline="0" dirty="0"/>
              <a:t> is </a:t>
            </a:r>
            <a:r>
              <a:rPr lang="tr-TR" b="0" baseline="0" dirty="0" err="1"/>
              <a:t>expected</a:t>
            </a:r>
            <a:r>
              <a:rPr lang="tr-TR" b="0" baseline="0" dirty="0"/>
              <a:t> </a:t>
            </a:r>
            <a:r>
              <a:rPr lang="tr-TR" b="0" baseline="0" dirty="0" err="1"/>
              <a:t>to</a:t>
            </a:r>
            <a:r>
              <a:rPr lang="tr-TR" b="0" baseline="0" dirty="0"/>
              <a:t> </a:t>
            </a:r>
            <a:r>
              <a:rPr lang="tr-TR" b="0" baseline="0" dirty="0" err="1"/>
              <a:t>amount</a:t>
            </a:r>
            <a:r>
              <a:rPr lang="tr-TR" b="0" baseline="0" dirty="0"/>
              <a:t> </a:t>
            </a:r>
            <a:r>
              <a:rPr lang="tr-TR" b="0" baseline="0" dirty="0" err="1"/>
              <a:t>to</a:t>
            </a:r>
            <a:r>
              <a:rPr lang="tr-TR" b="0" baseline="0" dirty="0"/>
              <a:t> </a:t>
            </a:r>
            <a:r>
              <a:rPr lang="tr-TR" b="1" baseline="0" dirty="0"/>
              <a:t>1.260m. </a:t>
            </a:r>
            <a:r>
              <a:rPr lang="tr-TR" b="1" baseline="0" dirty="0" err="1"/>
              <a:t>pcs</a:t>
            </a:r>
            <a:r>
              <a:rPr lang="tr-TR" b="1" baseline="0" dirty="0"/>
              <a:t>. </a:t>
            </a:r>
            <a:r>
              <a:rPr lang="tr-TR" b="0" baseline="0" dirty="0"/>
              <a:t>, </a:t>
            </a:r>
            <a:r>
              <a:rPr lang="tr-TR" b="0" baseline="0" dirty="0" err="1"/>
              <a:t>volume</a:t>
            </a:r>
            <a:r>
              <a:rPr lang="tr-TR" b="0" baseline="0" dirty="0"/>
              <a:t> of T-</a:t>
            </a:r>
            <a:r>
              <a:rPr lang="tr-TR" b="0" baseline="0" dirty="0" err="1"/>
              <a:t>shirts</a:t>
            </a:r>
            <a:r>
              <a:rPr lang="tr-TR" b="0" baseline="0" dirty="0"/>
              <a:t> </a:t>
            </a:r>
            <a:r>
              <a:rPr lang="tr-TR" b="0" baseline="0" dirty="0" err="1"/>
              <a:t>and</a:t>
            </a:r>
            <a:r>
              <a:rPr lang="tr-TR" b="0" baseline="0" dirty="0"/>
              <a:t> </a:t>
            </a:r>
            <a:r>
              <a:rPr lang="tr-TR" b="0" baseline="0" dirty="0" err="1"/>
              <a:t>singlets</a:t>
            </a:r>
            <a:r>
              <a:rPr lang="tr-TR" b="0" baseline="0" dirty="0"/>
              <a:t> </a:t>
            </a:r>
            <a:r>
              <a:rPr lang="tr-TR" b="0" baseline="0" dirty="0" err="1"/>
              <a:t>sub-sector</a:t>
            </a:r>
            <a:r>
              <a:rPr lang="tr-TR" b="0" baseline="0" dirty="0"/>
              <a:t> is </a:t>
            </a:r>
            <a:r>
              <a:rPr lang="tr-TR" b="0" baseline="0" dirty="0" err="1"/>
              <a:t>expected</a:t>
            </a:r>
            <a:r>
              <a:rPr lang="tr-TR" b="0" baseline="0" dirty="0"/>
              <a:t> </a:t>
            </a:r>
            <a:r>
              <a:rPr lang="tr-TR" b="0" baseline="0" dirty="0" err="1"/>
              <a:t>to</a:t>
            </a:r>
            <a:r>
              <a:rPr lang="tr-TR" b="0" baseline="0" dirty="0"/>
              <a:t> </a:t>
            </a:r>
            <a:r>
              <a:rPr lang="tr-TR" b="0" baseline="0" dirty="0" err="1"/>
              <a:t>amount</a:t>
            </a:r>
            <a:r>
              <a:rPr lang="tr-TR" b="0" baseline="0" dirty="0"/>
              <a:t> </a:t>
            </a:r>
            <a:r>
              <a:rPr lang="tr-TR" b="0" baseline="0" dirty="0" err="1"/>
              <a:t>to</a:t>
            </a:r>
            <a:r>
              <a:rPr lang="tr-TR" b="0" baseline="0" dirty="0"/>
              <a:t> </a:t>
            </a:r>
            <a:r>
              <a:rPr lang="tr-TR" b="1" baseline="0" dirty="0"/>
              <a:t>3.456m. </a:t>
            </a:r>
            <a:r>
              <a:rPr lang="tr-TR" b="1" baseline="0" dirty="0" err="1"/>
              <a:t>pcs</a:t>
            </a:r>
            <a:r>
              <a:rPr lang="tr-TR" b="0" baseline="0" dirty="0"/>
              <a:t>. </a:t>
            </a:r>
            <a:endParaRPr lang="tr-TR" b="0" dirty="0"/>
          </a:p>
        </p:txBody>
      </p:sp>
      <p:sp>
        <p:nvSpPr>
          <p:cNvPr id="4" name="Slide Number Placeholder 3"/>
          <p:cNvSpPr>
            <a:spLocks noGrp="1"/>
          </p:cNvSpPr>
          <p:nvPr>
            <p:ph type="sldNum" sz="quarter" idx="10"/>
          </p:nvPr>
        </p:nvSpPr>
        <p:spPr/>
        <p:txBody>
          <a:bodyPr/>
          <a:lstStyle/>
          <a:p>
            <a:fld id="{44CAB536-B589-40F5-AF8C-122717BB969F}" type="slidenum">
              <a:rPr lang="tr-TR" smtClean="0"/>
              <a:t>6</a:t>
            </a:fld>
            <a:endParaRPr lang="tr-TR"/>
          </a:p>
        </p:txBody>
      </p:sp>
    </p:spTree>
    <p:extLst>
      <p:ext uri="{BB962C8B-B14F-4D97-AF65-F5344CB8AC3E}">
        <p14:creationId xmlns:p14="http://schemas.microsoft.com/office/powerpoint/2010/main" val="2113677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7</a:t>
            </a:fld>
            <a:endParaRPr lang="tr-TR"/>
          </a:p>
        </p:txBody>
      </p:sp>
    </p:spTree>
    <p:extLst>
      <p:ext uri="{BB962C8B-B14F-4D97-AF65-F5344CB8AC3E}">
        <p14:creationId xmlns:p14="http://schemas.microsoft.com/office/powerpoint/2010/main" val="376485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The</a:t>
            </a:r>
            <a:r>
              <a:rPr lang="tr-TR" dirty="0"/>
              <a:t> </a:t>
            </a:r>
            <a:r>
              <a:rPr lang="tr-TR" dirty="0" err="1"/>
              <a:t>average</a:t>
            </a:r>
            <a:r>
              <a:rPr lang="tr-TR" dirty="0"/>
              <a:t> </a:t>
            </a:r>
            <a:r>
              <a:rPr lang="tr-TR" dirty="0" err="1"/>
              <a:t>price</a:t>
            </a:r>
            <a:r>
              <a:rPr lang="tr-TR" baseline="0" dirty="0"/>
              <a:t> </a:t>
            </a:r>
            <a:r>
              <a:rPr lang="tr-TR" baseline="0" dirty="0" err="1"/>
              <a:t>per</a:t>
            </a:r>
            <a:r>
              <a:rPr lang="tr-TR" baseline="0" dirty="0"/>
              <a:t> </a:t>
            </a:r>
            <a:r>
              <a:rPr lang="tr-TR" baseline="0" dirty="0" err="1"/>
              <a:t>unit</a:t>
            </a:r>
            <a:r>
              <a:rPr lang="tr-TR" baseline="0" dirty="0"/>
              <a:t> in </a:t>
            </a:r>
            <a:r>
              <a:rPr lang="tr-TR" baseline="0" dirty="0" err="1"/>
              <a:t>the</a:t>
            </a:r>
            <a:r>
              <a:rPr lang="tr-TR" baseline="0" dirty="0"/>
              <a:t> market </a:t>
            </a:r>
            <a:r>
              <a:rPr lang="tr-TR" baseline="0" dirty="0" err="1"/>
              <a:t>for</a:t>
            </a:r>
            <a:r>
              <a:rPr lang="tr-TR" baseline="0" dirty="0"/>
              <a:t> </a:t>
            </a:r>
            <a:r>
              <a:rPr lang="tr-TR" baseline="0" dirty="0" err="1"/>
              <a:t>Underwear</a:t>
            </a:r>
            <a:r>
              <a:rPr lang="tr-TR" baseline="0" dirty="0"/>
              <a:t> is </a:t>
            </a:r>
            <a:r>
              <a:rPr lang="tr-TR" baseline="0" dirty="0" err="1"/>
              <a:t>expected</a:t>
            </a:r>
            <a:r>
              <a:rPr lang="tr-TR" baseline="0" dirty="0"/>
              <a:t> </a:t>
            </a:r>
            <a:r>
              <a:rPr lang="tr-TR" baseline="0" dirty="0" err="1"/>
              <a:t>to</a:t>
            </a:r>
            <a:r>
              <a:rPr lang="tr-TR" baseline="0" dirty="0"/>
              <a:t> </a:t>
            </a:r>
            <a:r>
              <a:rPr lang="tr-TR" baseline="0" dirty="0" err="1"/>
              <a:t>amount</a:t>
            </a:r>
            <a:r>
              <a:rPr lang="tr-TR" baseline="0" dirty="0"/>
              <a:t> </a:t>
            </a:r>
            <a:r>
              <a:rPr lang="tr-TR" baseline="0" dirty="0" err="1"/>
              <a:t>to</a:t>
            </a:r>
            <a:r>
              <a:rPr lang="tr-TR" baseline="0" dirty="0"/>
              <a:t> US</a:t>
            </a:r>
            <a:r>
              <a:rPr lang="tr-TR" baseline="0" dirty="0">
                <a:latin typeface="Calibri" panose="020F0502020204030204" pitchFamily="34" charset="0"/>
                <a:cs typeface="Calibri" panose="020F0502020204030204" pitchFamily="34" charset="0"/>
              </a:rPr>
              <a:t>$ 7,3 </a:t>
            </a:r>
            <a:r>
              <a:rPr lang="tr-TR" baseline="0" dirty="0" err="1">
                <a:latin typeface="Calibri" panose="020F0502020204030204" pitchFamily="34" charset="0"/>
                <a:cs typeface="Calibri" panose="020F0502020204030204" pitchFamily="34" charset="0"/>
              </a:rPr>
              <a:t>by</a:t>
            </a:r>
            <a:r>
              <a:rPr lang="tr-TR" baseline="0" dirty="0">
                <a:latin typeface="Calibri" panose="020F0502020204030204" pitchFamily="34" charset="0"/>
                <a:cs typeface="Calibri" panose="020F0502020204030204" pitchFamily="34" charset="0"/>
              </a:rPr>
              <a:t> 2021.</a:t>
            </a:r>
            <a:endParaRPr lang="tr-TR" i="0" dirty="0"/>
          </a:p>
        </p:txBody>
      </p:sp>
      <p:sp>
        <p:nvSpPr>
          <p:cNvPr id="4" name="Slayt Numarası Yer Tutucusu 3"/>
          <p:cNvSpPr>
            <a:spLocks noGrp="1"/>
          </p:cNvSpPr>
          <p:nvPr>
            <p:ph type="sldNum" sz="quarter" idx="10"/>
          </p:nvPr>
        </p:nvSpPr>
        <p:spPr/>
        <p:txBody>
          <a:bodyPr/>
          <a:lstStyle/>
          <a:p>
            <a:fld id="{44CAB536-B589-40F5-AF8C-122717BB969F}" type="slidenum">
              <a:rPr lang="tr-TR" smtClean="0"/>
              <a:t>8</a:t>
            </a:fld>
            <a:endParaRPr lang="tr-TR"/>
          </a:p>
        </p:txBody>
      </p:sp>
    </p:spTree>
    <p:extLst>
      <p:ext uri="{BB962C8B-B14F-4D97-AF65-F5344CB8AC3E}">
        <p14:creationId xmlns:p14="http://schemas.microsoft.com/office/powerpoint/2010/main" val="2556763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9</a:t>
            </a:fld>
            <a:endParaRPr lang="tr-TR"/>
          </a:p>
        </p:txBody>
      </p:sp>
    </p:spTree>
    <p:extLst>
      <p:ext uri="{BB962C8B-B14F-4D97-AF65-F5344CB8AC3E}">
        <p14:creationId xmlns:p14="http://schemas.microsoft.com/office/powerpoint/2010/main" val="1095971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9/6/2017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9/6/2017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9/6/2017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9/6/2017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9/6/2017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9/6/2017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9/6/2017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9/6/2017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9/6/2017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9/6/2017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9/6/2017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twitter.com/ihkibirlik" TargetMode="External"/><Relationship Id="rId3" Type="http://schemas.openxmlformats.org/officeDocument/2006/relationships/hyperlink" Target="http://www.ihkib.org.tr/" TargetMode="External"/><Relationship Id="rId7" Type="http://schemas.openxmlformats.org/officeDocument/2006/relationships/hyperlink" Target="https://www.facebook.com/ihkibirlik" TargetMode="External"/><Relationship Id="rId2" Type="http://schemas.openxmlformats.org/officeDocument/2006/relationships/hyperlink" Target="mailto:konfeksiyonarge@itkib.org.tr"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5.jpg"/><Relationship Id="rId4" Type="http://schemas.openxmlformats.org/officeDocument/2006/relationships/image" Target="../media/image2.png"/><Relationship Id="rId9" Type="http://schemas.openxmlformats.org/officeDocument/2006/relationships/hyperlink" Target="https://www.instagram.com/ihkibirli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2099733"/>
            <a:ext cx="9935291" cy="1331364"/>
          </a:xfrm>
        </p:spPr>
        <p:txBody>
          <a:bodyPr/>
          <a:lstStyle/>
          <a:p>
            <a:pPr algn="ctr"/>
            <a:r>
              <a:rPr lang="tr-TR" b="1" dirty="0"/>
              <a:t>UNDERWEAR MARKET IN USA</a:t>
            </a:r>
            <a:br>
              <a:rPr lang="tr-TR" b="1"/>
            </a:br>
            <a:r>
              <a:rPr lang="tr-TR" sz="2400" b="1"/>
              <a:t>06.09.2017</a:t>
            </a:r>
            <a:endParaRPr lang="tr-TR" b="1" dirty="0"/>
          </a:p>
        </p:txBody>
      </p:sp>
      <p:sp>
        <p:nvSpPr>
          <p:cNvPr id="3" name="Subtitle 2"/>
          <p:cNvSpPr>
            <a:spLocks noGrp="1"/>
          </p:cNvSpPr>
          <p:nvPr>
            <p:ph type="subTitle" idx="1"/>
          </p:nvPr>
        </p:nvSpPr>
        <p:spPr>
          <a:xfrm>
            <a:off x="9258720" y="5716947"/>
            <a:ext cx="2292920" cy="432183"/>
          </a:xfrm>
        </p:spPr>
        <p:txBody>
          <a:bodyPr/>
          <a:lstStyle/>
          <a:p>
            <a:r>
              <a:rPr lang="tr-TR" dirty="0">
                <a:solidFill>
                  <a:schemeClr val="bg1"/>
                </a:solidFill>
              </a:rPr>
              <a:t>SOURCE: statısta</a:t>
            </a:r>
          </a:p>
        </p:txBody>
      </p:sp>
    </p:spTree>
    <p:extLst>
      <p:ext uri="{BB962C8B-B14F-4D97-AF65-F5344CB8AC3E}">
        <p14:creationId xmlns:p14="http://schemas.microsoft.com/office/powerpoint/2010/main" val="3561910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70829" y="2998971"/>
            <a:ext cx="9126971" cy="369332"/>
          </a:xfrm>
          <a:prstGeom prst="rect">
            <a:avLst/>
          </a:prstGeom>
          <a:noFill/>
        </p:spPr>
        <p:txBody>
          <a:bodyPr wrap="square" rtlCol="0">
            <a:spAutoFit/>
          </a:bodyPr>
          <a:lstStyle/>
          <a:p>
            <a:pPr algn="ctr"/>
            <a:r>
              <a:rPr lang="tr-TR" b="1" i="1" dirty="0"/>
              <a:t>APPAREL R&amp;D DEPARTMENT OF ITKIB GENERAL SECRETARIAT</a:t>
            </a:r>
          </a:p>
        </p:txBody>
      </p:sp>
      <p:sp>
        <p:nvSpPr>
          <p:cNvPr id="6" name="Dikdörtgen 5"/>
          <p:cNvSpPr/>
          <p:nvPr/>
        </p:nvSpPr>
        <p:spPr>
          <a:xfrm>
            <a:off x="1550406" y="3484824"/>
            <a:ext cx="8820443" cy="1477328"/>
          </a:xfrm>
          <a:prstGeom prst="rect">
            <a:avLst/>
          </a:prstGeom>
        </p:spPr>
        <p:txBody>
          <a:bodyPr wrap="square">
            <a:spAutoFit/>
          </a:bodyPr>
          <a:lstStyle/>
          <a:p>
            <a:r>
              <a:rPr lang="tr-TR" b="1" dirty="0" err="1">
                <a:cs typeface="Arial" pitchFamily="34" charset="0"/>
              </a:rPr>
              <a:t>Address</a:t>
            </a:r>
            <a:r>
              <a:rPr lang="tr-TR" b="1" dirty="0">
                <a:cs typeface="Arial" pitchFamily="34" charset="0"/>
              </a:rPr>
              <a:t>:</a:t>
            </a:r>
            <a:r>
              <a:rPr lang="tr-TR" dirty="0">
                <a:cs typeface="Arial" pitchFamily="34" charset="0"/>
              </a:rPr>
              <a:t> </a:t>
            </a:r>
            <a:r>
              <a:rPr lang="tr-TR" dirty="0" err="1">
                <a:cs typeface="Arial" pitchFamily="34" charset="0"/>
              </a:rPr>
              <a:t>Çobançeşme</a:t>
            </a:r>
            <a:r>
              <a:rPr lang="tr-TR" dirty="0">
                <a:cs typeface="Arial" pitchFamily="34" charset="0"/>
              </a:rPr>
              <a:t> Mevkii, Sanayi Cad. Dış Ticaret Kompleksi B Blok </a:t>
            </a:r>
            <a:r>
              <a:rPr lang="tr-TR" dirty="0" err="1">
                <a:cs typeface="Arial" pitchFamily="34" charset="0"/>
              </a:rPr>
              <a:t>Yenibosna</a:t>
            </a:r>
            <a:r>
              <a:rPr lang="tr-TR" dirty="0">
                <a:cs typeface="Arial" pitchFamily="34" charset="0"/>
              </a:rPr>
              <a:t> Bahçelievler / İstanbul / Türkiye </a:t>
            </a:r>
            <a:br>
              <a:rPr lang="tr-TR" dirty="0">
                <a:cs typeface="Arial" pitchFamily="34" charset="0"/>
              </a:rPr>
            </a:br>
            <a:br>
              <a:rPr lang="tr-TR" dirty="0">
                <a:cs typeface="Arial" pitchFamily="34" charset="0"/>
              </a:rPr>
            </a:br>
            <a:r>
              <a:rPr lang="tr-TR" b="1" dirty="0">
                <a:cs typeface="Arial" pitchFamily="34" charset="0"/>
              </a:rPr>
              <a:t>Phone  :</a:t>
            </a:r>
            <a:r>
              <a:rPr lang="tr-TR" dirty="0">
                <a:cs typeface="Arial" pitchFamily="34" charset="0"/>
              </a:rPr>
              <a:t> +90 212 454 02 00                       </a:t>
            </a:r>
            <a:r>
              <a:rPr lang="tr-TR" b="1" dirty="0" err="1">
                <a:cs typeface="Arial" pitchFamily="34" charset="0"/>
              </a:rPr>
              <a:t>Fax</a:t>
            </a:r>
            <a:r>
              <a:rPr lang="tr-TR" b="1" dirty="0">
                <a:cs typeface="Arial" pitchFamily="34" charset="0"/>
              </a:rPr>
              <a:t>             </a:t>
            </a:r>
            <a:r>
              <a:rPr lang="tr-TR" dirty="0">
                <a:cs typeface="Arial" pitchFamily="34" charset="0"/>
              </a:rPr>
              <a:t>  </a:t>
            </a:r>
            <a:r>
              <a:rPr lang="tr-TR" b="1" dirty="0">
                <a:cs typeface="Arial" pitchFamily="34" charset="0"/>
              </a:rPr>
              <a:t>:</a:t>
            </a:r>
            <a:r>
              <a:rPr lang="tr-TR" dirty="0">
                <a:cs typeface="Arial" pitchFamily="34" charset="0"/>
              </a:rPr>
              <a:t> +90 212 454 02 01 </a:t>
            </a:r>
            <a:br>
              <a:rPr lang="tr-TR" dirty="0">
                <a:cs typeface="Arial" pitchFamily="34" charset="0"/>
              </a:rPr>
            </a:br>
            <a:r>
              <a:rPr lang="tr-TR" b="1" dirty="0">
                <a:cs typeface="Arial" pitchFamily="34" charset="0"/>
              </a:rPr>
              <a:t>E-mail  :</a:t>
            </a:r>
            <a:r>
              <a:rPr lang="tr-TR" dirty="0">
                <a:cs typeface="Arial" pitchFamily="34" charset="0"/>
              </a:rPr>
              <a:t> </a:t>
            </a:r>
            <a:r>
              <a:rPr lang="tr-TR" dirty="0">
                <a:cs typeface="Arial" pitchFamily="34" charset="0"/>
                <a:hlinkClick r:id="rId2"/>
              </a:rPr>
              <a:t>konfeksiyonarge@itkib.org.tr</a:t>
            </a:r>
            <a:r>
              <a:rPr lang="tr-TR" dirty="0">
                <a:cs typeface="Arial" pitchFamily="34" charset="0"/>
              </a:rPr>
              <a:t>    </a:t>
            </a:r>
            <a:r>
              <a:rPr lang="tr-TR" b="1" dirty="0">
                <a:cs typeface="Arial" pitchFamily="34" charset="0"/>
              </a:rPr>
              <a:t>Web site       :  </a:t>
            </a:r>
            <a:r>
              <a:rPr lang="tr-TR" dirty="0">
                <a:cs typeface="Arial" pitchFamily="34" charset="0"/>
              </a:rPr>
              <a:t> </a:t>
            </a:r>
            <a:r>
              <a:rPr lang="tr-TR" dirty="0">
                <a:cs typeface="Arial" pitchFamily="34" charset="0"/>
                <a:hlinkClick r:id="rId3"/>
              </a:rPr>
              <a:t>www.ihkib.org.tr</a:t>
            </a:r>
            <a:r>
              <a:rPr lang="tr-TR" dirty="0">
                <a:cs typeface="Arial" pitchFamily="34" charset="0"/>
              </a:rPr>
              <a:t> </a:t>
            </a:r>
            <a:endParaRPr lang="tr-TR" dirty="0"/>
          </a:p>
        </p:txBody>
      </p:sp>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47853" y="5201784"/>
            <a:ext cx="566762" cy="495942"/>
          </a:xfrm>
          <a:prstGeom prst="rect">
            <a:avLst/>
          </a:prstGeom>
        </p:spPr>
      </p:pic>
      <p:pic>
        <p:nvPicPr>
          <p:cNvPr id="9" name="Resim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40405" y="5206739"/>
            <a:ext cx="866958" cy="490987"/>
          </a:xfrm>
          <a:prstGeom prst="rect">
            <a:avLst/>
          </a:prstGeom>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07691" y="5201784"/>
            <a:ext cx="863980" cy="495942"/>
          </a:xfrm>
          <a:prstGeom prst="rect">
            <a:avLst/>
          </a:prstGeom>
        </p:spPr>
      </p:pic>
      <p:sp>
        <p:nvSpPr>
          <p:cNvPr id="11" name="Dikdörtgen 10"/>
          <p:cNvSpPr/>
          <p:nvPr/>
        </p:nvSpPr>
        <p:spPr>
          <a:xfrm>
            <a:off x="1410387" y="5814247"/>
            <a:ext cx="2476960" cy="246221"/>
          </a:xfrm>
          <a:prstGeom prst="rect">
            <a:avLst/>
          </a:prstGeom>
        </p:spPr>
        <p:txBody>
          <a:bodyPr wrap="none">
            <a:spAutoFit/>
          </a:bodyPr>
          <a:lstStyle/>
          <a:p>
            <a:r>
              <a:rPr lang="tr-TR" sz="1000" dirty="0">
                <a:hlinkClick r:id="rId7"/>
              </a:rPr>
              <a:t>https://www.facebook.com/ihkibirlik</a:t>
            </a:r>
            <a:r>
              <a:rPr lang="tr-TR" sz="1000" dirty="0"/>
              <a:t> </a:t>
            </a:r>
          </a:p>
        </p:txBody>
      </p:sp>
      <p:sp>
        <p:nvSpPr>
          <p:cNvPr id="12" name="Dikdörtgen 11"/>
          <p:cNvSpPr/>
          <p:nvPr/>
        </p:nvSpPr>
        <p:spPr>
          <a:xfrm>
            <a:off x="4444783" y="5853743"/>
            <a:ext cx="1893467" cy="246221"/>
          </a:xfrm>
          <a:prstGeom prst="rect">
            <a:avLst/>
          </a:prstGeom>
        </p:spPr>
        <p:txBody>
          <a:bodyPr wrap="none">
            <a:spAutoFit/>
          </a:bodyPr>
          <a:lstStyle/>
          <a:p>
            <a:r>
              <a:rPr lang="tr-TR" sz="1000" dirty="0">
                <a:hlinkClick r:id="rId8"/>
              </a:rPr>
              <a:t>https://twitter.com/ihkibirlik</a:t>
            </a:r>
            <a:r>
              <a:rPr lang="tr-TR" sz="1000" dirty="0"/>
              <a:t> </a:t>
            </a:r>
          </a:p>
        </p:txBody>
      </p:sp>
      <p:sp>
        <p:nvSpPr>
          <p:cNvPr id="13" name="Dikdörtgen 12"/>
          <p:cNvSpPr/>
          <p:nvPr/>
        </p:nvSpPr>
        <p:spPr>
          <a:xfrm>
            <a:off x="6895686" y="5814247"/>
            <a:ext cx="2537874" cy="246221"/>
          </a:xfrm>
          <a:prstGeom prst="rect">
            <a:avLst/>
          </a:prstGeom>
        </p:spPr>
        <p:txBody>
          <a:bodyPr wrap="none">
            <a:spAutoFit/>
          </a:bodyPr>
          <a:lstStyle/>
          <a:p>
            <a:r>
              <a:rPr lang="tr-TR" sz="1000" dirty="0">
                <a:hlinkClick r:id="rId9"/>
              </a:rPr>
              <a:t>https://www.instagram.com/ihkibirlik/</a:t>
            </a:r>
            <a:r>
              <a:rPr lang="tr-TR" sz="1000" dirty="0"/>
              <a:t> </a:t>
            </a:r>
          </a:p>
        </p:txBody>
      </p:sp>
      <p:pic>
        <p:nvPicPr>
          <p:cNvPr id="3" name="Resim 2"/>
          <p:cNvPicPr>
            <a:picLocks noChangeAspect="1"/>
          </p:cNvPicPr>
          <p:nvPr/>
        </p:nvPicPr>
        <p:blipFill>
          <a:blip r:embed="rId10"/>
          <a:stretch>
            <a:fillRect/>
          </a:stretch>
        </p:blipFill>
        <p:spPr>
          <a:xfrm>
            <a:off x="3077727" y="239454"/>
            <a:ext cx="5765800" cy="2603500"/>
          </a:xfrm>
          <a:prstGeom prst="rect">
            <a:avLst/>
          </a:prstGeom>
        </p:spPr>
      </p:pic>
    </p:spTree>
    <p:extLst>
      <p:ext uri="{BB962C8B-B14F-4D97-AF65-F5344CB8AC3E}">
        <p14:creationId xmlns:p14="http://schemas.microsoft.com/office/powerpoint/2010/main" val="123979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4400" b="1" dirty="0" err="1"/>
              <a:t>Highlights</a:t>
            </a:r>
            <a:endParaRPr lang="tr-TR" sz="4400" dirty="0"/>
          </a:p>
        </p:txBody>
      </p:sp>
      <p:sp>
        <p:nvSpPr>
          <p:cNvPr id="3" name="Content Placeholder 2"/>
          <p:cNvSpPr>
            <a:spLocks noGrp="1"/>
          </p:cNvSpPr>
          <p:nvPr>
            <p:ph idx="1"/>
          </p:nvPr>
        </p:nvSpPr>
        <p:spPr>
          <a:xfrm>
            <a:off x="497150" y="2388093"/>
            <a:ext cx="11203619" cy="4128117"/>
          </a:xfrm>
        </p:spPr>
        <p:txBody>
          <a:bodyPr>
            <a:noAutofit/>
          </a:bodyPr>
          <a:lstStyle/>
          <a:p>
            <a:pPr marL="0" indent="0">
              <a:buNone/>
            </a:pPr>
            <a:r>
              <a:rPr lang="tr-TR" sz="2000" dirty="0" err="1"/>
              <a:t>In</a:t>
            </a:r>
            <a:r>
              <a:rPr lang="tr-TR" sz="2000" dirty="0"/>
              <a:t> </a:t>
            </a:r>
            <a:r>
              <a:rPr lang="tr-TR" sz="2000" dirty="0" err="1"/>
              <a:t>this</a:t>
            </a:r>
            <a:r>
              <a:rPr lang="tr-TR" sz="2000" dirty="0"/>
              <a:t> </a:t>
            </a:r>
            <a:r>
              <a:rPr lang="tr-TR" sz="2000" dirty="0" err="1"/>
              <a:t>presentation</a:t>
            </a:r>
            <a:r>
              <a:rPr lang="tr-TR" sz="2000" dirty="0"/>
              <a:t>, </a:t>
            </a:r>
            <a:r>
              <a:rPr lang="tr-TR" sz="2000" dirty="0" err="1"/>
              <a:t>there</a:t>
            </a:r>
            <a:r>
              <a:rPr lang="tr-TR" sz="2000" dirty="0"/>
              <a:t> </a:t>
            </a:r>
            <a:r>
              <a:rPr lang="tr-TR" sz="2000" dirty="0" err="1"/>
              <a:t>are</a:t>
            </a:r>
            <a:r>
              <a:rPr lang="tr-TR" sz="2000" dirty="0"/>
              <a:t> </a:t>
            </a:r>
            <a:r>
              <a:rPr lang="tr-TR" sz="2000" dirty="0" err="1"/>
              <a:t>certain</a:t>
            </a:r>
            <a:r>
              <a:rPr lang="tr-TR" sz="2000" dirty="0"/>
              <a:t> market </a:t>
            </a:r>
            <a:r>
              <a:rPr lang="tr-TR" sz="2000" dirty="0" err="1"/>
              <a:t>figures</a:t>
            </a:r>
            <a:r>
              <a:rPr lang="tr-TR" sz="2000" dirty="0"/>
              <a:t> </a:t>
            </a:r>
            <a:r>
              <a:rPr lang="tr-TR" sz="2000" dirty="0" err="1"/>
              <a:t>and</a:t>
            </a:r>
            <a:r>
              <a:rPr lang="tr-TR" sz="2000" dirty="0"/>
              <a:t> </a:t>
            </a:r>
            <a:r>
              <a:rPr lang="tr-TR" sz="2000" dirty="0" err="1"/>
              <a:t>statistical</a:t>
            </a:r>
            <a:r>
              <a:rPr lang="tr-TR" sz="2000" dirty="0"/>
              <a:t> </a:t>
            </a:r>
            <a:r>
              <a:rPr lang="tr-TR" sz="2000" dirty="0" err="1"/>
              <a:t>info</a:t>
            </a:r>
            <a:r>
              <a:rPr lang="tr-TR" sz="2000" dirty="0"/>
              <a:t> of </a:t>
            </a:r>
            <a:r>
              <a:rPr lang="tr-TR" sz="2000" dirty="0" err="1"/>
              <a:t>Underwear</a:t>
            </a:r>
            <a:r>
              <a:rPr lang="tr-TR" sz="2000" dirty="0"/>
              <a:t> </a:t>
            </a:r>
            <a:r>
              <a:rPr lang="tr-TR" sz="2000" dirty="0" err="1"/>
              <a:t>Segment</a:t>
            </a:r>
            <a:r>
              <a:rPr lang="tr-TR" sz="2000" dirty="0"/>
              <a:t> in USA on </a:t>
            </a:r>
            <a:r>
              <a:rPr lang="tr-TR" sz="2000" dirty="0" err="1"/>
              <a:t>the</a:t>
            </a:r>
            <a:r>
              <a:rPr lang="tr-TR" sz="2000" dirty="0"/>
              <a:t> </a:t>
            </a:r>
            <a:r>
              <a:rPr lang="tr-TR" sz="2000" dirty="0" err="1"/>
              <a:t>basis</a:t>
            </a:r>
            <a:r>
              <a:rPr lang="tr-TR" sz="2000" dirty="0"/>
              <a:t> of Statista.com. </a:t>
            </a:r>
            <a:r>
              <a:rPr lang="tr-TR" sz="2000" dirty="0" err="1"/>
              <a:t>There</a:t>
            </a:r>
            <a:r>
              <a:rPr lang="tr-TR" sz="2000" dirty="0"/>
              <a:t> </a:t>
            </a:r>
            <a:r>
              <a:rPr lang="tr-TR" sz="2000" dirty="0" err="1"/>
              <a:t>are</a:t>
            </a:r>
            <a:r>
              <a:rPr lang="tr-TR" sz="2000" dirty="0"/>
              <a:t> </a:t>
            </a:r>
            <a:r>
              <a:rPr lang="tr-TR" sz="2000" dirty="0" err="1"/>
              <a:t>also</a:t>
            </a:r>
            <a:r>
              <a:rPr lang="tr-TR" sz="2000" dirty="0"/>
              <a:t> </a:t>
            </a:r>
            <a:r>
              <a:rPr lang="tr-TR" sz="2000" dirty="0" err="1"/>
              <a:t>future</a:t>
            </a:r>
            <a:r>
              <a:rPr lang="tr-TR" sz="2000" dirty="0"/>
              <a:t> </a:t>
            </a:r>
            <a:r>
              <a:rPr lang="tr-TR" sz="2000" dirty="0" err="1"/>
              <a:t>prospects</a:t>
            </a:r>
            <a:r>
              <a:rPr lang="tr-TR" sz="2000" dirty="0"/>
              <a:t> of </a:t>
            </a:r>
            <a:r>
              <a:rPr lang="tr-TR" sz="2000" dirty="0" err="1"/>
              <a:t>Underwear</a:t>
            </a:r>
            <a:r>
              <a:rPr lang="tr-TR" sz="2000" dirty="0"/>
              <a:t> </a:t>
            </a:r>
            <a:r>
              <a:rPr lang="tr-TR" sz="2000" dirty="0" err="1"/>
              <a:t>Segment</a:t>
            </a:r>
            <a:r>
              <a:rPr lang="tr-TR" sz="2000" dirty="0"/>
              <a:t> in USA </a:t>
            </a:r>
            <a:r>
              <a:rPr lang="tr-TR" sz="2000" dirty="0" err="1"/>
              <a:t>for</a:t>
            </a:r>
            <a:r>
              <a:rPr lang="tr-TR" sz="2000" dirty="0"/>
              <a:t> </a:t>
            </a:r>
            <a:r>
              <a:rPr lang="tr-TR" sz="2000" dirty="0" err="1"/>
              <a:t>next</a:t>
            </a:r>
            <a:r>
              <a:rPr lang="tr-TR" sz="2000" dirty="0"/>
              <a:t> </a:t>
            </a:r>
            <a:r>
              <a:rPr lang="tr-TR" sz="2000" dirty="0" err="1"/>
              <a:t>five</a:t>
            </a:r>
            <a:r>
              <a:rPr lang="tr-TR" sz="2000" dirty="0"/>
              <a:t> </a:t>
            </a:r>
            <a:r>
              <a:rPr lang="tr-TR" sz="2000" dirty="0" err="1"/>
              <a:t>years</a:t>
            </a:r>
            <a:r>
              <a:rPr lang="tr-TR" sz="2000" dirty="0"/>
              <a:t>.</a:t>
            </a:r>
          </a:p>
          <a:p>
            <a:r>
              <a:rPr lang="en-US" sz="2000" dirty="0"/>
              <a:t>Revenue in the "Underwear" segment amounts to US$51,9</a:t>
            </a:r>
            <a:r>
              <a:rPr lang="tr-TR" sz="2000" dirty="0"/>
              <a:t> </a:t>
            </a:r>
            <a:r>
              <a:rPr lang="tr-TR" sz="2000" dirty="0" err="1"/>
              <a:t>billion</a:t>
            </a:r>
            <a:r>
              <a:rPr lang="en-US" sz="2000" dirty="0"/>
              <a:t> in 2017. The market is expected to grow annually by 4.0%</a:t>
            </a:r>
            <a:r>
              <a:rPr lang="tr-TR" sz="2000" dirty="0"/>
              <a:t>.</a:t>
            </a:r>
          </a:p>
          <a:p>
            <a:r>
              <a:rPr lang="en-US" sz="2000" dirty="0"/>
              <a:t>From an international perspective it is shown that most revenue is generated in the United States</a:t>
            </a:r>
            <a:r>
              <a:rPr lang="tr-TR" sz="2000" dirty="0"/>
              <a:t>.</a:t>
            </a:r>
          </a:p>
          <a:p>
            <a:r>
              <a:rPr lang="en-US" sz="2000" dirty="0"/>
              <a:t>In relation to total population figures, per person revenues of US$1</a:t>
            </a:r>
            <a:r>
              <a:rPr lang="tr-TR" sz="2000" dirty="0"/>
              <a:t>59</a:t>
            </a:r>
            <a:r>
              <a:rPr lang="en-US" sz="2000" dirty="0"/>
              <a:t> are generated in 2017</a:t>
            </a:r>
            <a:r>
              <a:rPr lang="tr-TR" sz="2000" dirty="0"/>
              <a:t>.</a:t>
            </a:r>
          </a:p>
          <a:p>
            <a:r>
              <a:rPr lang="tr-TR" sz="2000" dirty="0" err="1"/>
              <a:t>Women’s</a:t>
            </a:r>
            <a:r>
              <a:rPr lang="tr-TR" sz="2000" dirty="0"/>
              <a:t> </a:t>
            </a:r>
            <a:r>
              <a:rPr lang="tr-TR" sz="2000" dirty="0" err="1"/>
              <a:t>Underwear</a:t>
            </a:r>
            <a:r>
              <a:rPr lang="tr-TR" sz="2000" dirty="0"/>
              <a:t>, </a:t>
            </a:r>
            <a:r>
              <a:rPr lang="tr-TR" sz="2000" dirty="0" err="1"/>
              <a:t>Men’s</a:t>
            </a:r>
            <a:r>
              <a:rPr lang="tr-TR" sz="2000" dirty="0"/>
              <a:t> </a:t>
            </a:r>
            <a:r>
              <a:rPr lang="tr-TR" sz="2000" dirty="0" err="1"/>
              <a:t>Underwear</a:t>
            </a:r>
            <a:r>
              <a:rPr lang="tr-TR" sz="2000" dirty="0"/>
              <a:t>, </a:t>
            </a:r>
            <a:r>
              <a:rPr lang="tr-TR" sz="2000" dirty="0" err="1"/>
              <a:t>Bathrobes</a:t>
            </a:r>
            <a:r>
              <a:rPr lang="tr-TR" sz="2000" dirty="0"/>
              <a:t> </a:t>
            </a:r>
            <a:r>
              <a:rPr lang="tr-TR" sz="2000" dirty="0" err="1"/>
              <a:t>and</a:t>
            </a:r>
            <a:r>
              <a:rPr lang="tr-TR" sz="2000" dirty="0"/>
              <a:t> T-</a:t>
            </a:r>
            <a:r>
              <a:rPr lang="tr-TR" sz="2000" dirty="0" err="1"/>
              <a:t>shirts</a:t>
            </a:r>
            <a:r>
              <a:rPr lang="tr-TR" sz="2000" dirty="0"/>
              <a:t> </a:t>
            </a:r>
            <a:r>
              <a:rPr lang="tr-TR" sz="2000" dirty="0" err="1"/>
              <a:t>are</a:t>
            </a:r>
            <a:r>
              <a:rPr lang="tr-TR" sz="2000" dirty="0"/>
              <a:t> in </a:t>
            </a:r>
            <a:r>
              <a:rPr lang="tr-TR" sz="2000" dirty="0" err="1"/>
              <a:t>the</a:t>
            </a:r>
            <a:r>
              <a:rPr lang="tr-TR" sz="2000" dirty="0"/>
              <a:t> </a:t>
            </a:r>
            <a:r>
              <a:rPr lang="tr-TR" sz="2000" dirty="0" err="1"/>
              <a:t>scope</a:t>
            </a:r>
            <a:r>
              <a:rPr lang="tr-TR" sz="2000" dirty="0"/>
              <a:t> of </a:t>
            </a:r>
            <a:r>
              <a:rPr lang="tr-TR" sz="2000" dirty="0" err="1"/>
              <a:t>this</a:t>
            </a:r>
            <a:r>
              <a:rPr lang="tr-TR" sz="2000" dirty="0"/>
              <a:t> </a:t>
            </a:r>
            <a:r>
              <a:rPr lang="tr-TR" sz="2000" dirty="0" err="1"/>
              <a:t>presentation</a:t>
            </a:r>
            <a:r>
              <a:rPr lang="tr-TR" sz="2000" dirty="0"/>
              <a:t>. </a:t>
            </a:r>
            <a:r>
              <a:rPr lang="tr-TR" sz="2000" dirty="0" err="1"/>
              <a:t>Swimwear</a:t>
            </a:r>
            <a:r>
              <a:rPr lang="tr-TR" sz="2000" dirty="0"/>
              <a:t> is </a:t>
            </a:r>
            <a:r>
              <a:rPr lang="tr-TR" sz="2000" dirty="0" err="1"/>
              <a:t>out</a:t>
            </a:r>
            <a:r>
              <a:rPr lang="tr-TR" sz="2000" dirty="0"/>
              <a:t> of </a:t>
            </a:r>
            <a:r>
              <a:rPr lang="tr-TR" sz="2000" dirty="0" err="1"/>
              <a:t>scope</a:t>
            </a:r>
            <a:r>
              <a:rPr lang="tr-TR" sz="2000" dirty="0"/>
              <a:t>.</a:t>
            </a:r>
          </a:p>
        </p:txBody>
      </p:sp>
    </p:spTree>
    <p:extLst>
      <p:ext uri="{BB962C8B-B14F-4D97-AF65-F5344CB8AC3E}">
        <p14:creationId xmlns:p14="http://schemas.microsoft.com/office/powerpoint/2010/main" val="188204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b="1" dirty="0" err="1"/>
              <a:t>Key</a:t>
            </a:r>
            <a:r>
              <a:rPr lang="tr-TR" b="1" dirty="0"/>
              <a:t> Market </a:t>
            </a:r>
            <a:r>
              <a:rPr lang="tr-TR" b="1" dirty="0" err="1"/>
              <a:t>Indicators</a:t>
            </a:r>
            <a:r>
              <a:rPr lang="tr-TR" b="1" dirty="0"/>
              <a:t> in USA / 2010-2021</a:t>
            </a:r>
          </a:p>
        </p:txBody>
      </p:sp>
      <p:graphicFrame>
        <p:nvGraphicFramePr>
          <p:cNvPr id="3" name="Tablo 2"/>
          <p:cNvGraphicFramePr>
            <a:graphicFrameLocks noGrp="1"/>
          </p:cNvGraphicFramePr>
          <p:nvPr>
            <p:extLst>
              <p:ext uri="{D42A27DB-BD31-4B8C-83A1-F6EECF244321}">
                <p14:modId xmlns:p14="http://schemas.microsoft.com/office/powerpoint/2010/main" val="2210687825"/>
              </p:ext>
            </p:extLst>
          </p:nvPr>
        </p:nvGraphicFramePr>
        <p:xfrm>
          <a:off x="503342" y="2325943"/>
          <a:ext cx="11144157" cy="4426592"/>
        </p:xfrm>
        <a:graphic>
          <a:graphicData uri="http://schemas.openxmlformats.org/drawingml/2006/table">
            <a:tbl>
              <a:tblPr/>
              <a:tblGrid>
                <a:gridCol w="2007180">
                  <a:extLst>
                    <a:ext uri="{9D8B030D-6E8A-4147-A177-3AD203B41FA5}">
                      <a16:colId xmlns:a16="http://schemas.microsoft.com/office/drawing/2014/main" val="267950869"/>
                    </a:ext>
                  </a:extLst>
                </a:gridCol>
                <a:gridCol w="763467">
                  <a:extLst>
                    <a:ext uri="{9D8B030D-6E8A-4147-A177-3AD203B41FA5}">
                      <a16:colId xmlns:a16="http://schemas.microsoft.com/office/drawing/2014/main" val="3041146740"/>
                    </a:ext>
                  </a:extLst>
                </a:gridCol>
                <a:gridCol w="763467">
                  <a:extLst>
                    <a:ext uri="{9D8B030D-6E8A-4147-A177-3AD203B41FA5}">
                      <a16:colId xmlns:a16="http://schemas.microsoft.com/office/drawing/2014/main" val="255752147"/>
                    </a:ext>
                  </a:extLst>
                </a:gridCol>
                <a:gridCol w="763467">
                  <a:extLst>
                    <a:ext uri="{9D8B030D-6E8A-4147-A177-3AD203B41FA5}">
                      <a16:colId xmlns:a16="http://schemas.microsoft.com/office/drawing/2014/main" val="1932944529"/>
                    </a:ext>
                  </a:extLst>
                </a:gridCol>
                <a:gridCol w="763467">
                  <a:extLst>
                    <a:ext uri="{9D8B030D-6E8A-4147-A177-3AD203B41FA5}">
                      <a16:colId xmlns:a16="http://schemas.microsoft.com/office/drawing/2014/main" val="4156180250"/>
                    </a:ext>
                  </a:extLst>
                </a:gridCol>
                <a:gridCol w="763467">
                  <a:extLst>
                    <a:ext uri="{9D8B030D-6E8A-4147-A177-3AD203B41FA5}">
                      <a16:colId xmlns:a16="http://schemas.microsoft.com/office/drawing/2014/main" val="1756299496"/>
                    </a:ext>
                  </a:extLst>
                </a:gridCol>
                <a:gridCol w="738840">
                  <a:extLst>
                    <a:ext uri="{9D8B030D-6E8A-4147-A177-3AD203B41FA5}">
                      <a16:colId xmlns:a16="http://schemas.microsoft.com/office/drawing/2014/main" val="2133253887"/>
                    </a:ext>
                  </a:extLst>
                </a:gridCol>
                <a:gridCol w="763467">
                  <a:extLst>
                    <a:ext uri="{9D8B030D-6E8A-4147-A177-3AD203B41FA5}">
                      <a16:colId xmlns:a16="http://schemas.microsoft.com/office/drawing/2014/main" val="2516181485"/>
                    </a:ext>
                  </a:extLst>
                </a:gridCol>
                <a:gridCol w="763467">
                  <a:extLst>
                    <a:ext uri="{9D8B030D-6E8A-4147-A177-3AD203B41FA5}">
                      <a16:colId xmlns:a16="http://schemas.microsoft.com/office/drawing/2014/main" val="2310747317"/>
                    </a:ext>
                  </a:extLst>
                </a:gridCol>
                <a:gridCol w="763467">
                  <a:extLst>
                    <a:ext uri="{9D8B030D-6E8A-4147-A177-3AD203B41FA5}">
                      <a16:colId xmlns:a16="http://schemas.microsoft.com/office/drawing/2014/main" val="1813430814"/>
                    </a:ext>
                  </a:extLst>
                </a:gridCol>
                <a:gridCol w="763467">
                  <a:extLst>
                    <a:ext uri="{9D8B030D-6E8A-4147-A177-3AD203B41FA5}">
                      <a16:colId xmlns:a16="http://schemas.microsoft.com/office/drawing/2014/main" val="1282020550"/>
                    </a:ext>
                  </a:extLst>
                </a:gridCol>
                <a:gridCol w="763467">
                  <a:extLst>
                    <a:ext uri="{9D8B030D-6E8A-4147-A177-3AD203B41FA5}">
                      <a16:colId xmlns:a16="http://schemas.microsoft.com/office/drawing/2014/main" val="1954291837"/>
                    </a:ext>
                  </a:extLst>
                </a:gridCol>
                <a:gridCol w="763467">
                  <a:extLst>
                    <a:ext uri="{9D8B030D-6E8A-4147-A177-3AD203B41FA5}">
                      <a16:colId xmlns:a16="http://schemas.microsoft.com/office/drawing/2014/main" val="2163887936"/>
                    </a:ext>
                  </a:extLst>
                </a:gridCol>
              </a:tblGrid>
              <a:tr h="318581">
                <a:tc>
                  <a:txBody>
                    <a:bodyPr/>
                    <a:lstStyle/>
                    <a:p>
                      <a:pPr algn="ctr" rtl="0" fontAlgn="ctr"/>
                      <a:r>
                        <a:rPr lang="tr-TR" sz="1000" b="0" i="0" u="none" strike="noStrike">
                          <a:solidFill>
                            <a:srgbClr val="00246C"/>
                          </a:solidFill>
                          <a:effectLst/>
                          <a:latin typeface="Century Gothic" panose="020B0502020202020204" pitchFamily="34" charset="0"/>
                        </a:rPr>
                        <a:t> </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2020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2021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766974536"/>
                  </a:ext>
                </a:extLst>
              </a:tr>
              <a:tr h="318581">
                <a:tc>
                  <a:txBody>
                    <a:bodyPr/>
                    <a:lstStyle/>
                    <a:p>
                      <a:pPr algn="ctr" rtl="0" fontAlgn="ctr"/>
                      <a:r>
                        <a:rPr lang="tr-TR" sz="1800" b="1" i="0" u="none" strike="noStrike" dirty="0" err="1">
                          <a:solidFill>
                            <a:srgbClr val="00246C"/>
                          </a:solidFill>
                          <a:effectLst/>
                          <a:latin typeface="Century Gothic" panose="020B0502020202020204" pitchFamily="34" charset="0"/>
                        </a:rPr>
                        <a:t>Population</a:t>
                      </a:r>
                      <a:endParaRPr lang="tr-TR" sz="18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309.3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311.7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314.1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316.4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318.9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321.4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326.1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328.5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330.8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333.2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335.5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56508245"/>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baseline="0" dirty="0">
                          <a:solidFill>
                            <a:srgbClr val="00246C"/>
                          </a:solidFill>
                          <a:effectLst/>
                          <a:latin typeface="Century Gothic" panose="020B0502020202020204" pitchFamily="34" charset="0"/>
                        </a:rPr>
                        <a:t> </a:t>
                      </a:r>
                      <a:r>
                        <a:rPr lang="tr-TR" sz="1050" b="0" i="0" u="none" strike="noStrike" baseline="0" dirty="0" err="1">
                          <a:solidFill>
                            <a:srgbClr val="00246C"/>
                          </a:solidFill>
                          <a:effectLst/>
                          <a:latin typeface="Century Gothic" panose="020B0502020202020204" pitchFamily="34" charset="0"/>
                        </a:rPr>
                        <a:t>Millions</a:t>
                      </a:r>
                      <a:endParaRPr lang="tr-TR" sz="1050" b="0"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511224088"/>
                  </a:ext>
                </a:extLst>
              </a:tr>
              <a:tr h="318581">
                <a:tc>
                  <a:txBody>
                    <a:bodyPr/>
                    <a:lstStyle/>
                    <a:p>
                      <a:pPr algn="ctr" rtl="0" fontAlgn="ctr"/>
                      <a:r>
                        <a:rPr lang="tr-TR" sz="1800" b="1" i="0" u="none" strike="noStrike" dirty="0" err="1">
                          <a:solidFill>
                            <a:srgbClr val="00246C"/>
                          </a:solidFill>
                          <a:effectLst/>
                          <a:latin typeface="Century Gothic" panose="020B0502020202020204" pitchFamily="34" charset="0"/>
                        </a:rPr>
                        <a:t>Households</a:t>
                      </a:r>
                      <a:endParaRPr lang="tr-TR" sz="18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119.5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119.3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120.3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121.3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124.3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125.4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126.6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127.8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128.9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130.1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131.3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132.5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468910077"/>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baseline="0" dirty="0">
                          <a:solidFill>
                            <a:srgbClr val="00246C"/>
                          </a:solidFill>
                          <a:effectLst/>
                          <a:latin typeface="Century Gothic" panose="020B0502020202020204" pitchFamily="34" charset="0"/>
                        </a:rPr>
                        <a:t> </a:t>
                      </a:r>
                      <a:r>
                        <a:rPr lang="tr-TR" sz="1050" b="0" i="0" u="none" strike="noStrike" baseline="0" dirty="0" err="1">
                          <a:solidFill>
                            <a:srgbClr val="00246C"/>
                          </a:solidFill>
                          <a:effectLst/>
                          <a:latin typeface="Century Gothic" panose="020B0502020202020204" pitchFamily="34" charset="0"/>
                        </a:rPr>
                        <a:t>Millions</a:t>
                      </a:r>
                      <a:endParaRPr lang="tr-TR" sz="1050" b="0"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772448363"/>
                  </a:ext>
                </a:extLst>
              </a:tr>
              <a:tr h="318581">
                <a:tc>
                  <a:txBody>
                    <a:bodyPr/>
                    <a:lstStyle/>
                    <a:p>
                      <a:pPr algn="ctr" rtl="0" fontAlgn="ctr"/>
                      <a:r>
                        <a:rPr lang="tr-TR" sz="1800" b="1" i="0" u="none" strike="noStrike" dirty="0">
                          <a:solidFill>
                            <a:srgbClr val="00246C"/>
                          </a:solidFill>
                          <a:effectLst/>
                          <a:latin typeface="Century Gothic" panose="020B0502020202020204" pitchFamily="34" charset="0"/>
                        </a:rPr>
                        <a:t>GDP / </a:t>
                      </a:r>
                      <a:r>
                        <a:rPr lang="tr-TR" sz="1800" b="1" i="0" u="none" strike="noStrike" dirty="0" err="1">
                          <a:solidFill>
                            <a:srgbClr val="00246C"/>
                          </a:solidFill>
                          <a:effectLst/>
                          <a:latin typeface="Century Gothic" panose="020B0502020202020204" pitchFamily="34" charset="0"/>
                        </a:rPr>
                        <a:t>Capita</a:t>
                      </a:r>
                      <a:endParaRPr lang="tr-TR" sz="18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48.310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49.725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51.386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52.705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54.502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56.084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57.294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59.407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61.668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63.835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65.874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67.938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3054895091"/>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baseline="0" dirty="0">
                          <a:solidFill>
                            <a:srgbClr val="00246C"/>
                          </a:solidFill>
                          <a:effectLst/>
                          <a:latin typeface="Century Gothic" panose="020B0502020202020204" pitchFamily="34" charset="0"/>
                        </a:rPr>
                        <a:t> US</a:t>
                      </a:r>
                      <a:r>
                        <a:rPr lang="tr-TR" sz="1050" b="0" i="0" u="none" strike="noStrike" dirty="0">
                          <a:solidFill>
                            <a:srgbClr val="00246C"/>
                          </a:solidFill>
                          <a:effectLst/>
                          <a:latin typeface="Century Gothic" panose="020B0502020202020204" pitchFamily="34" charset="0"/>
                        </a:rPr>
                        <a:t>$</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2418852636"/>
                  </a:ext>
                </a:extLst>
              </a:tr>
              <a:tr h="706646">
                <a:tc>
                  <a:txBody>
                    <a:bodyPr/>
                    <a:lstStyle/>
                    <a:p>
                      <a:pPr algn="ctr" rtl="0" fontAlgn="ctr"/>
                      <a:r>
                        <a:rPr lang="tr-TR" sz="1600" b="1" i="0" u="none" strike="noStrike" dirty="0">
                          <a:solidFill>
                            <a:srgbClr val="00246C"/>
                          </a:solidFill>
                          <a:effectLst/>
                          <a:latin typeface="Century Gothic" panose="020B0502020202020204" pitchFamily="34" charset="0"/>
                        </a:rPr>
                        <a:t>Consumer</a:t>
                      </a:r>
                      <a:r>
                        <a:rPr lang="tr-TR" sz="1600" b="1" i="0" u="none" strike="noStrike" baseline="0" dirty="0">
                          <a:solidFill>
                            <a:srgbClr val="00246C"/>
                          </a:solidFill>
                          <a:effectLst/>
                          <a:latin typeface="Century Gothic" panose="020B0502020202020204" pitchFamily="34" charset="0"/>
                        </a:rPr>
                        <a:t> </a:t>
                      </a:r>
                      <a:r>
                        <a:rPr lang="tr-TR" sz="1600" b="1" i="0" u="none" strike="noStrike" baseline="0" dirty="0" err="1">
                          <a:solidFill>
                            <a:srgbClr val="00246C"/>
                          </a:solidFill>
                          <a:effectLst/>
                          <a:latin typeface="Century Gothic" panose="020B0502020202020204" pitchFamily="34" charset="0"/>
                        </a:rPr>
                        <a:t>Spending</a:t>
                      </a:r>
                      <a:r>
                        <a:rPr lang="tr-TR" sz="1600" b="1" i="0" u="none" strike="noStrike" baseline="0" dirty="0">
                          <a:solidFill>
                            <a:srgbClr val="00246C"/>
                          </a:solidFill>
                          <a:effectLst/>
                          <a:latin typeface="Century Gothic" panose="020B0502020202020204" pitchFamily="34" charset="0"/>
                        </a:rPr>
                        <a:t> Per </a:t>
                      </a:r>
                      <a:r>
                        <a:rPr lang="tr-TR" sz="1600" b="1" i="0" u="none" strike="noStrike" baseline="0" dirty="0" err="1">
                          <a:solidFill>
                            <a:srgbClr val="00246C"/>
                          </a:solidFill>
                          <a:effectLst/>
                          <a:latin typeface="Century Gothic" panose="020B0502020202020204" pitchFamily="34" charset="0"/>
                        </a:rPr>
                        <a:t>Capita</a:t>
                      </a:r>
                      <a:endParaRPr lang="tr-TR" sz="16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32.980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34.291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35.182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35.905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37.200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38.217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39.046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40.467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41.988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43.447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44.819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46.211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217775975"/>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dirty="0">
                          <a:solidFill>
                            <a:srgbClr val="00246C"/>
                          </a:solidFill>
                          <a:effectLst/>
                          <a:latin typeface="Century Gothic" panose="020B0502020202020204" pitchFamily="34" charset="0"/>
                        </a:rPr>
                        <a:t> US$</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424978981"/>
                  </a:ext>
                </a:extLst>
              </a:tr>
              <a:tr h="936431">
                <a:tc>
                  <a:txBody>
                    <a:bodyPr/>
                    <a:lstStyle/>
                    <a:p>
                      <a:pPr algn="ctr" rtl="0" fontAlgn="ctr"/>
                      <a:r>
                        <a:rPr lang="tr-TR" sz="1800" b="1" i="0" u="none" strike="noStrike" dirty="0" err="1">
                          <a:solidFill>
                            <a:srgbClr val="00246C"/>
                          </a:solidFill>
                          <a:effectLst/>
                          <a:latin typeface="Century Gothic" panose="020B0502020202020204" pitchFamily="34" charset="0"/>
                        </a:rPr>
                        <a:t>Fashion</a:t>
                      </a:r>
                      <a:r>
                        <a:rPr lang="tr-TR" sz="1800" b="1" i="0" u="none" strike="noStrike" dirty="0">
                          <a:solidFill>
                            <a:srgbClr val="00246C"/>
                          </a:solidFill>
                          <a:effectLst/>
                          <a:latin typeface="Century Gothic" panose="020B0502020202020204" pitchFamily="34" charset="0"/>
                        </a:rPr>
                        <a:t> </a:t>
                      </a:r>
                      <a:r>
                        <a:rPr lang="tr-TR" sz="1800" b="1" i="0" u="none" strike="noStrike" dirty="0" err="1">
                          <a:solidFill>
                            <a:srgbClr val="00246C"/>
                          </a:solidFill>
                          <a:effectLst/>
                          <a:latin typeface="Century Gothic" panose="020B0502020202020204" pitchFamily="34" charset="0"/>
                        </a:rPr>
                        <a:t>Retail</a:t>
                      </a:r>
                      <a:r>
                        <a:rPr lang="tr-TR" sz="1800" b="1" i="0" u="none" strike="noStrike" dirty="0">
                          <a:solidFill>
                            <a:srgbClr val="00246C"/>
                          </a:solidFill>
                          <a:effectLst/>
                          <a:latin typeface="Century Gothic" panose="020B0502020202020204" pitchFamily="34" charset="0"/>
                        </a:rPr>
                        <a:t> </a:t>
                      </a:r>
                      <a:r>
                        <a:rPr lang="tr-TR" sz="1800" b="1" i="0" u="none" strike="noStrike" dirty="0" err="1">
                          <a:solidFill>
                            <a:srgbClr val="00246C"/>
                          </a:solidFill>
                          <a:effectLst/>
                          <a:latin typeface="Century Gothic" panose="020B0502020202020204" pitchFamily="34" charset="0"/>
                        </a:rPr>
                        <a:t>Sales</a:t>
                      </a:r>
                      <a:endParaRPr lang="tr-TR" sz="18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141.138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148.785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156.638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160.841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163.921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167.271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169.112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171.065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172.493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173.569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174.414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175.124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3917401371"/>
                  </a:ext>
                </a:extLst>
              </a:tr>
              <a:tr h="231695">
                <a:tc>
                  <a:txBody>
                    <a:bodyPr/>
                    <a:lstStyle/>
                    <a:p>
                      <a:pPr algn="ctr" rtl="0" fontAlgn="ctr"/>
                      <a:r>
                        <a:rPr lang="tr-TR" sz="1050" b="0" i="0" u="none" strike="noStrike" dirty="0" err="1">
                          <a:solidFill>
                            <a:srgbClr val="00246C"/>
                          </a:solidFill>
                          <a:effectLst/>
                          <a:latin typeface="Century Gothic" panose="020B0502020202020204" pitchFamily="34" charset="0"/>
                        </a:rPr>
                        <a:t>In</a:t>
                      </a:r>
                      <a:r>
                        <a:rPr lang="tr-TR" sz="1050" b="0" i="0" u="none" strike="noStrike" dirty="0">
                          <a:solidFill>
                            <a:srgbClr val="00246C"/>
                          </a:solidFill>
                          <a:effectLst/>
                          <a:latin typeface="Century Gothic" panose="020B0502020202020204" pitchFamily="34" charset="0"/>
                        </a:rPr>
                        <a:t> </a:t>
                      </a:r>
                      <a:r>
                        <a:rPr lang="tr-TR" sz="1050" b="0" i="0" u="none" strike="noStrike" dirty="0" err="1">
                          <a:solidFill>
                            <a:srgbClr val="00246C"/>
                          </a:solidFill>
                          <a:effectLst/>
                          <a:latin typeface="Century Gothic" panose="020B0502020202020204" pitchFamily="34" charset="0"/>
                        </a:rPr>
                        <a:t>Million</a:t>
                      </a:r>
                      <a:r>
                        <a:rPr lang="tr-TR" sz="1050" b="0" i="0" u="none" strike="noStrike" dirty="0">
                          <a:solidFill>
                            <a:srgbClr val="00246C"/>
                          </a:solidFill>
                          <a:effectLst/>
                          <a:latin typeface="Century Gothic" panose="020B0502020202020204" pitchFamily="34" charset="0"/>
                        </a:rPr>
                        <a:t> US$</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2121790097"/>
                  </a:ext>
                </a:extLst>
              </a:tr>
              <a:tr h="318581">
                <a:tc>
                  <a:txBody>
                    <a:bodyPr/>
                    <a:lstStyle/>
                    <a:p>
                      <a:pPr algn="ctr" rtl="0" fontAlgn="ctr"/>
                      <a:r>
                        <a:rPr lang="tr-TR" sz="1600" b="1" i="0" u="none" strike="noStrike" dirty="0" err="1">
                          <a:solidFill>
                            <a:srgbClr val="00246C"/>
                          </a:solidFill>
                          <a:effectLst/>
                          <a:latin typeface="Century Gothic" panose="020B0502020202020204" pitchFamily="34" charset="0"/>
                        </a:rPr>
                        <a:t>Inflation</a:t>
                      </a:r>
                      <a:r>
                        <a:rPr lang="tr-TR" sz="1600" b="1" i="0" u="none" strike="noStrike" dirty="0">
                          <a:solidFill>
                            <a:srgbClr val="00246C"/>
                          </a:solidFill>
                          <a:effectLst/>
                          <a:latin typeface="Century Gothic" panose="020B0502020202020204" pitchFamily="34" charset="0"/>
                        </a:rPr>
                        <a:t> in </a:t>
                      </a:r>
                      <a:r>
                        <a:rPr lang="tr-TR" sz="1600" b="1" i="0" u="none" strike="noStrike" dirty="0" err="1">
                          <a:solidFill>
                            <a:srgbClr val="00246C"/>
                          </a:solidFill>
                          <a:effectLst/>
                          <a:latin typeface="Century Gothic" panose="020B0502020202020204" pitchFamily="34" charset="0"/>
                        </a:rPr>
                        <a:t>Percent</a:t>
                      </a:r>
                      <a:endParaRPr lang="tr-TR" sz="1600" b="1" i="0" u="none" strike="noStrike" dirty="0">
                        <a:solidFill>
                          <a:srgbClr val="00246C"/>
                        </a:solidFill>
                        <a:effectLst/>
                        <a:latin typeface="Century Gothic" panose="020B0502020202020204" pitchFamily="34" charset="0"/>
                      </a:endParaRP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3,1%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0,1%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dirty="0">
                          <a:solidFill>
                            <a:srgbClr val="00246C"/>
                          </a:solidFill>
                          <a:effectLst/>
                          <a:latin typeface="Century Gothic" panose="020B0502020202020204" pitchFamily="34" charset="0"/>
                        </a:rPr>
                        <a:t>2,3%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460463967"/>
                  </a:ext>
                </a:extLst>
              </a:tr>
            </a:tbl>
          </a:graphicData>
        </a:graphic>
      </p:graphicFrame>
    </p:spTree>
    <p:extLst>
      <p:ext uri="{BB962C8B-B14F-4D97-AF65-F5344CB8AC3E}">
        <p14:creationId xmlns:p14="http://schemas.microsoft.com/office/powerpoint/2010/main" val="4007534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950" y="568170"/>
            <a:ext cx="9940955" cy="1411549"/>
          </a:xfrm>
        </p:spPr>
        <p:txBody>
          <a:bodyPr/>
          <a:lstStyle/>
          <a:p>
            <a:pPr algn="ctr" fontAlgn="base"/>
            <a:r>
              <a:rPr lang="tr-TR" b="1" dirty="0"/>
              <a:t>REVENUE</a:t>
            </a:r>
            <a:br>
              <a:rPr lang="tr-TR" dirty="0"/>
            </a:br>
            <a:r>
              <a:rPr lang="en-US" dirty="0"/>
              <a:t>Revenue in the "Underwear" segment amounts to US$51,934m in 2017.</a:t>
            </a:r>
            <a:endParaRPr lang="tr-TR" sz="3200" dirty="0"/>
          </a:p>
        </p:txBody>
      </p:sp>
      <p:sp>
        <p:nvSpPr>
          <p:cNvPr id="5" name="TextBox 4"/>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err="1"/>
              <a:t>Million</a:t>
            </a:r>
            <a:r>
              <a:rPr lang="tr-TR" sz="1200" i="1" dirty="0"/>
              <a:t> US</a:t>
            </a:r>
            <a:r>
              <a:rPr lang="tr-TR" sz="1200" i="1" dirty="0">
                <a:latin typeface="Century Gothic" panose="020B0502020202020204" pitchFamily="34" charset="0"/>
              </a:rPr>
              <a:t>$</a:t>
            </a:r>
            <a:endParaRPr lang="tr-TR" sz="1200" i="1" dirty="0"/>
          </a:p>
        </p:txBody>
      </p:sp>
      <p:graphicFrame>
        <p:nvGraphicFramePr>
          <p:cNvPr id="6" name="Grafik 5">
            <a:extLst>
              <a:ext uri="{FF2B5EF4-FFF2-40B4-BE49-F238E27FC236}">
                <a16:creationId xmlns:a16="http://schemas.microsoft.com/office/drawing/2014/main" id="{108160B9-FACE-4EBD-9CD8-7AE617CE02EB}"/>
              </a:ext>
            </a:extLst>
          </p:cNvPr>
          <p:cNvGraphicFramePr>
            <a:graphicFrameLocks/>
          </p:cNvGraphicFramePr>
          <p:nvPr>
            <p:extLst>
              <p:ext uri="{D42A27DB-BD31-4B8C-83A1-F6EECF244321}">
                <p14:modId xmlns:p14="http://schemas.microsoft.com/office/powerpoint/2010/main" val="2639179313"/>
              </p:ext>
            </p:extLst>
          </p:nvPr>
        </p:nvGraphicFramePr>
        <p:xfrm>
          <a:off x="494949" y="2308194"/>
          <a:ext cx="11196941" cy="4101484"/>
        </p:xfrm>
        <a:graphic>
          <a:graphicData uri="http://schemas.openxmlformats.org/drawingml/2006/chart">
            <c:chart xmlns:c="http://schemas.openxmlformats.org/drawingml/2006/chart" xmlns:r="http://schemas.openxmlformats.org/officeDocument/2006/relationships" r:id="rId3"/>
          </a:graphicData>
        </a:graphic>
      </p:graphicFrame>
      <p:sp>
        <p:nvSpPr>
          <p:cNvPr id="3" name="Metin kutusu 2"/>
          <p:cNvSpPr txBox="1"/>
          <p:nvPr/>
        </p:nvSpPr>
        <p:spPr>
          <a:xfrm>
            <a:off x="1047565" y="3515558"/>
            <a:ext cx="736847" cy="307777"/>
          </a:xfrm>
          <a:prstGeom prst="rect">
            <a:avLst/>
          </a:prstGeom>
          <a:noFill/>
        </p:spPr>
        <p:txBody>
          <a:bodyPr wrap="square" rtlCol="0">
            <a:spAutoFit/>
          </a:bodyPr>
          <a:lstStyle/>
          <a:p>
            <a:r>
              <a:rPr lang="tr-TR" sz="1400" dirty="0"/>
              <a:t>37.806 </a:t>
            </a:r>
          </a:p>
        </p:txBody>
      </p:sp>
      <p:sp>
        <p:nvSpPr>
          <p:cNvPr id="8" name="Metin kutusu 7"/>
          <p:cNvSpPr txBox="1"/>
          <p:nvPr/>
        </p:nvSpPr>
        <p:spPr>
          <a:xfrm>
            <a:off x="1968604" y="3373515"/>
            <a:ext cx="736847" cy="307777"/>
          </a:xfrm>
          <a:prstGeom prst="rect">
            <a:avLst/>
          </a:prstGeom>
          <a:noFill/>
        </p:spPr>
        <p:txBody>
          <a:bodyPr wrap="square" rtlCol="0">
            <a:spAutoFit/>
          </a:bodyPr>
          <a:lstStyle/>
          <a:p>
            <a:r>
              <a:rPr lang="tr-TR" sz="1400" dirty="0"/>
              <a:t>41.880 </a:t>
            </a:r>
          </a:p>
        </p:txBody>
      </p:sp>
      <p:sp>
        <p:nvSpPr>
          <p:cNvPr id="9" name="Metin kutusu 8"/>
          <p:cNvSpPr txBox="1"/>
          <p:nvPr/>
        </p:nvSpPr>
        <p:spPr>
          <a:xfrm>
            <a:off x="2806823" y="3361669"/>
            <a:ext cx="736847" cy="307777"/>
          </a:xfrm>
          <a:prstGeom prst="rect">
            <a:avLst/>
          </a:prstGeom>
          <a:noFill/>
        </p:spPr>
        <p:txBody>
          <a:bodyPr wrap="square" rtlCol="0">
            <a:spAutoFit/>
          </a:bodyPr>
          <a:lstStyle/>
          <a:p>
            <a:r>
              <a:rPr lang="tr-TR" sz="1400" dirty="0"/>
              <a:t>42.850 </a:t>
            </a:r>
          </a:p>
        </p:txBody>
      </p:sp>
      <p:sp>
        <p:nvSpPr>
          <p:cNvPr id="10" name="Metin kutusu 9"/>
          <p:cNvSpPr txBox="1"/>
          <p:nvPr/>
        </p:nvSpPr>
        <p:spPr>
          <a:xfrm>
            <a:off x="3727862" y="3243291"/>
            <a:ext cx="736847" cy="307777"/>
          </a:xfrm>
          <a:prstGeom prst="rect">
            <a:avLst/>
          </a:prstGeom>
          <a:noFill/>
        </p:spPr>
        <p:txBody>
          <a:bodyPr wrap="square" rtlCol="0">
            <a:spAutoFit/>
          </a:bodyPr>
          <a:lstStyle/>
          <a:p>
            <a:r>
              <a:rPr lang="tr-TR" sz="1400" dirty="0"/>
              <a:t>44.373 </a:t>
            </a:r>
          </a:p>
        </p:txBody>
      </p:sp>
      <p:sp>
        <p:nvSpPr>
          <p:cNvPr id="11" name="Metin kutusu 10"/>
          <p:cNvSpPr txBox="1"/>
          <p:nvPr/>
        </p:nvSpPr>
        <p:spPr>
          <a:xfrm>
            <a:off x="4573480" y="3219626"/>
            <a:ext cx="736847" cy="307777"/>
          </a:xfrm>
          <a:prstGeom prst="rect">
            <a:avLst/>
          </a:prstGeom>
          <a:noFill/>
        </p:spPr>
        <p:txBody>
          <a:bodyPr wrap="square" rtlCol="0">
            <a:spAutoFit/>
          </a:bodyPr>
          <a:lstStyle/>
          <a:p>
            <a:r>
              <a:rPr lang="tr-TR" sz="1400" dirty="0"/>
              <a:t>44.549 </a:t>
            </a:r>
          </a:p>
        </p:txBody>
      </p:sp>
      <p:sp>
        <p:nvSpPr>
          <p:cNvPr id="12" name="Metin kutusu 11"/>
          <p:cNvSpPr txBox="1"/>
          <p:nvPr/>
        </p:nvSpPr>
        <p:spPr>
          <a:xfrm>
            <a:off x="5487120" y="3089402"/>
            <a:ext cx="736847" cy="307777"/>
          </a:xfrm>
          <a:prstGeom prst="rect">
            <a:avLst/>
          </a:prstGeom>
          <a:noFill/>
        </p:spPr>
        <p:txBody>
          <a:bodyPr wrap="square" rtlCol="0">
            <a:spAutoFit/>
          </a:bodyPr>
          <a:lstStyle/>
          <a:p>
            <a:r>
              <a:rPr lang="tr-TR" sz="1400" dirty="0"/>
              <a:t>47.155 </a:t>
            </a:r>
          </a:p>
        </p:txBody>
      </p:sp>
      <p:sp>
        <p:nvSpPr>
          <p:cNvPr id="13" name="Metin kutusu 12"/>
          <p:cNvSpPr txBox="1"/>
          <p:nvPr/>
        </p:nvSpPr>
        <p:spPr>
          <a:xfrm>
            <a:off x="6366028" y="3053892"/>
            <a:ext cx="736847" cy="307777"/>
          </a:xfrm>
          <a:prstGeom prst="rect">
            <a:avLst/>
          </a:prstGeom>
          <a:noFill/>
        </p:spPr>
        <p:txBody>
          <a:bodyPr wrap="square" rtlCol="0">
            <a:spAutoFit/>
          </a:bodyPr>
          <a:lstStyle/>
          <a:p>
            <a:r>
              <a:rPr lang="tr-TR" sz="1400" dirty="0"/>
              <a:t>49.949 </a:t>
            </a:r>
          </a:p>
        </p:txBody>
      </p:sp>
      <p:sp>
        <p:nvSpPr>
          <p:cNvPr id="14" name="Metin kutusu 13"/>
          <p:cNvSpPr txBox="1"/>
          <p:nvPr/>
        </p:nvSpPr>
        <p:spPr>
          <a:xfrm>
            <a:off x="7129692" y="2805317"/>
            <a:ext cx="975786" cy="369332"/>
          </a:xfrm>
          <a:prstGeom prst="rect">
            <a:avLst/>
          </a:prstGeom>
          <a:noFill/>
        </p:spPr>
        <p:txBody>
          <a:bodyPr wrap="square" rtlCol="0">
            <a:spAutoFit/>
          </a:bodyPr>
          <a:lstStyle/>
          <a:p>
            <a:r>
              <a:rPr lang="tr-TR" b="1" dirty="0"/>
              <a:t>51.934 </a:t>
            </a:r>
          </a:p>
        </p:txBody>
      </p:sp>
      <p:sp>
        <p:nvSpPr>
          <p:cNvPr id="15" name="Metin kutusu 14"/>
          <p:cNvSpPr txBox="1"/>
          <p:nvPr/>
        </p:nvSpPr>
        <p:spPr>
          <a:xfrm>
            <a:off x="8132296" y="2784593"/>
            <a:ext cx="736847" cy="307777"/>
          </a:xfrm>
          <a:prstGeom prst="rect">
            <a:avLst/>
          </a:prstGeom>
          <a:noFill/>
        </p:spPr>
        <p:txBody>
          <a:bodyPr wrap="square" rtlCol="0">
            <a:spAutoFit/>
          </a:bodyPr>
          <a:lstStyle/>
          <a:p>
            <a:r>
              <a:rPr lang="tr-TR" sz="1400" dirty="0"/>
              <a:t>54.064 </a:t>
            </a:r>
          </a:p>
        </p:txBody>
      </p:sp>
      <p:sp>
        <p:nvSpPr>
          <p:cNvPr id="16" name="Metin kutusu 15"/>
          <p:cNvSpPr txBox="1"/>
          <p:nvPr/>
        </p:nvSpPr>
        <p:spPr>
          <a:xfrm>
            <a:off x="9001900" y="2746115"/>
            <a:ext cx="736847" cy="307777"/>
          </a:xfrm>
          <a:prstGeom prst="rect">
            <a:avLst/>
          </a:prstGeom>
          <a:noFill/>
        </p:spPr>
        <p:txBody>
          <a:bodyPr wrap="square" rtlCol="0">
            <a:spAutoFit/>
          </a:bodyPr>
          <a:lstStyle/>
          <a:p>
            <a:r>
              <a:rPr lang="tr-TR" sz="1400" dirty="0"/>
              <a:t>56.240 </a:t>
            </a:r>
          </a:p>
        </p:txBody>
      </p:sp>
      <p:sp>
        <p:nvSpPr>
          <p:cNvPr id="17" name="Metin kutusu 16"/>
          <p:cNvSpPr txBox="1"/>
          <p:nvPr/>
        </p:nvSpPr>
        <p:spPr>
          <a:xfrm>
            <a:off x="9871504" y="2633672"/>
            <a:ext cx="736847" cy="307777"/>
          </a:xfrm>
          <a:prstGeom prst="rect">
            <a:avLst/>
          </a:prstGeom>
          <a:noFill/>
        </p:spPr>
        <p:txBody>
          <a:bodyPr wrap="square" rtlCol="0">
            <a:spAutoFit/>
          </a:bodyPr>
          <a:lstStyle/>
          <a:p>
            <a:r>
              <a:rPr lang="tr-TR" sz="1400" dirty="0"/>
              <a:t>58.465</a:t>
            </a:r>
          </a:p>
        </p:txBody>
      </p:sp>
      <p:sp>
        <p:nvSpPr>
          <p:cNvPr id="18" name="Metin kutusu 17"/>
          <p:cNvSpPr txBox="1"/>
          <p:nvPr/>
        </p:nvSpPr>
        <p:spPr>
          <a:xfrm>
            <a:off x="10741108" y="2497540"/>
            <a:ext cx="736847" cy="307777"/>
          </a:xfrm>
          <a:prstGeom prst="rect">
            <a:avLst/>
          </a:prstGeom>
          <a:noFill/>
        </p:spPr>
        <p:txBody>
          <a:bodyPr wrap="square" rtlCol="0">
            <a:spAutoFit/>
          </a:bodyPr>
          <a:lstStyle/>
          <a:p>
            <a:r>
              <a:rPr lang="tr-TR" sz="1400" dirty="0"/>
              <a:t>60.764 </a:t>
            </a:r>
          </a:p>
        </p:txBody>
      </p:sp>
    </p:spTree>
    <p:extLst>
      <p:ext uri="{BB962C8B-B14F-4D97-AF65-F5344CB8AC3E}">
        <p14:creationId xmlns:p14="http://schemas.microsoft.com/office/powerpoint/2010/main" val="33684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sz="3200" b="1" dirty="0"/>
              <a:t>AVERAGE REVENUE PER CAPITA</a:t>
            </a:r>
            <a:br>
              <a:rPr lang="tr-TR" sz="3200" b="1" dirty="0"/>
            </a:br>
            <a:r>
              <a:rPr lang="en-US" sz="3200" dirty="0"/>
              <a:t>The average revenue per person in the market for Underwear amounts to US$1</a:t>
            </a:r>
            <a:r>
              <a:rPr lang="tr-TR" sz="3200" dirty="0"/>
              <a:t>59</a:t>
            </a:r>
            <a:r>
              <a:rPr lang="en-US" sz="3200" dirty="0"/>
              <a:t> in 2017.</a:t>
            </a:r>
            <a:endParaRPr lang="tr-TR" sz="3200" dirty="0"/>
          </a:p>
        </p:txBody>
      </p:sp>
      <p:sp>
        <p:nvSpPr>
          <p:cNvPr id="5" name="TextBox 4"/>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a:latin typeface="Century Gothic" panose="020B0502020202020204" pitchFamily="34" charset="0"/>
              </a:rPr>
              <a:t>$</a:t>
            </a:r>
            <a:endParaRPr lang="tr-TR" sz="1200" i="1" dirty="0"/>
          </a:p>
        </p:txBody>
      </p:sp>
      <p:graphicFrame>
        <p:nvGraphicFramePr>
          <p:cNvPr id="7" name="Grafik 6">
            <a:extLst>
              <a:ext uri="{FF2B5EF4-FFF2-40B4-BE49-F238E27FC236}">
                <a16:creationId xmlns:a16="http://schemas.microsoft.com/office/drawing/2014/main" id="{930246CC-2F0A-4F1D-A952-330979381F3F}"/>
              </a:ext>
            </a:extLst>
          </p:cNvPr>
          <p:cNvGraphicFramePr>
            <a:graphicFrameLocks/>
          </p:cNvGraphicFramePr>
          <p:nvPr>
            <p:extLst>
              <p:ext uri="{D42A27DB-BD31-4B8C-83A1-F6EECF244321}">
                <p14:modId xmlns:p14="http://schemas.microsoft.com/office/powerpoint/2010/main" val="550510930"/>
              </p:ext>
            </p:extLst>
          </p:nvPr>
        </p:nvGraphicFramePr>
        <p:xfrm>
          <a:off x="503339" y="2272682"/>
          <a:ext cx="11188551" cy="42159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906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sz="3200" b="1" dirty="0"/>
              <a:t>VOLUME</a:t>
            </a:r>
            <a:br>
              <a:rPr lang="tr-TR" sz="3200" dirty="0"/>
            </a:br>
            <a:r>
              <a:rPr lang="en-US" sz="3200" dirty="0"/>
              <a:t>In the market for Underwear, volume is expected to amount to 8,361m. pcs. by 2021.</a:t>
            </a:r>
            <a:endParaRPr lang="tr-TR" sz="3200" dirty="0"/>
          </a:p>
        </p:txBody>
      </p:sp>
      <p:sp>
        <p:nvSpPr>
          <p:cNvPr id="5" name="TextBox 4"/>
          <p:cNvSpPr txBox="1"/>
          <p:nvPr/>
        </p:nvSpPr>
        <p:spPr>
          <a:xfrm>
            <a:off x="594804" y="6488668"/>
            <a:ext cx="1642369" cy="276999"/>
          </a:xfrm>
          <a:prstGeom prst="rect">
            <a:avLst/>
          </a:prstGeom>
          <a:noFill/>
        </p:spPr>
        <p:txBody>
          <a:bodyPr wrap="square" rtlCol="0">
            <a:spAutoFit/>
          </a:bodyPr>
          <a:lstStyle/>
          <a:p>
            <a:r>
              <a:rPr lang="tr-TR" sz="1200" i="1" dirty="0" err="1"/>
              <a:t>Unit</a:t>
            </a:r>
            <a:r>
              <a:rPr lang="tr-TR" sz="1200" i="1" dirty="0"/>
              <a:t>: </a:t>
            </a:r>
            <a:r>
              <a:rPr lang="tr-TR" sz="1200" i="1" dirty="0" err="1"/>
              <a:t>Million</a:t>
            </a:r>
            <a:r>
              <a:rPr lang="tr-TR" sz="1200" i="1" dirty="0"/>
              <a:t> </a:t>
            </a:r>
            <a:r>
              <a:rPr lang="tr-TR" sz="1200" i="1" dirty="0" err="1"/>
              <a:t>Pieces</a:t>
            </a:r>
            <a:endParaRPr lang="tr-TR" sz="1200" i="1" dirty="0"/>
          </a:p>
        </p:txBody>
      </p:sp>
      <p:graphicFrame>
        <p:nvGraphicFramePr>
          <p:cNvPr id="6" name="Grafik 5">
            <a:extLst>
              <a:ext uri="{FF2B5EF4-FFF2-40B4-BE49-F238E27FC236}">
                <a16:creationId xmlns:a16="http://schemas.microsoft.com/office/drawing/2014/main" id="{1DCC908D-60EC-4BDB-AB01-604E90F4AB3B}"/>
              </a:ext>
            </a:extLst>
          </p:cNvPr>
          <p:cNvGraphicFramePr>
            <a:graphicFrameLocks/>
          </p:cNvGraphicFramePr>
          <p:nvPr>
            <p:extLst>
              <p:ext uri="{D42A27DB-BD31-4B8C-83A1-F6EECF244321}">
                <p14:modId xmlns:p14="http://schemas.microsoft.com/office/powerpoint/2010/main" val="2813027673"/>
              </p:ext>
            </p:extLst>
          </p:nvPr>
        </p:nvGraphicFramePr>
        <p:xfrm>
          <a:off x="503339" y="2263806"/>
          <a:ext cx="11197430" cy="42248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1733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509448"/>
          </a:xfrm>
        </p:spPr>
        <p:txBody>
          <a:bodyPr/>
          <a:lstStyle/>
          <a:p>
            <a:pPr algn="ctr" fontAlgn="base"/>
            <a:r>
              <a:rPr lang="tr-TR" sz="3200" b="1" dirty="0"/>
              <a:t>AVERAGE VOLUME PER CAPITA</a:t>
            </a:r>
            <a:br>
              <a:rPr lang="tr-TR" sz="3200" dirty="0"/>
            </a:br>
            <a:r>
              <a:rPr lang="en-US" sz="3200" dirty="0"/>
              <a:t>The average volume per person in the market for Underwear amounts to 23</a:t>
            </a:r>
            <a:r>
              <a:rPr lang="tr-TR" sz="3200" dirty="0"/>
              <a:t>,5 </a:t>
            </a:r>
            <a:r>
              <a:rPr lang="en-US" sz="3200" dirty="0"/>
              <a:t>pieces in 2017.</a:t>
            </a:r>
            <a:endParaRPr lang="it-IT" sz="3200" dirty="0"/>
          </a:p>
        </p:txBody>
      </p:sp>
      <p:sp>
        <p:nvSpPr>
          <p:cNvPr id="5" name="TextBox 4"/>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err="1"/>
              <a:t>Pieces</a:t>
            </a:r>
            <a:endParaRPr lang="tr-TR" sz="1200" i="1" dirty="0"/>
          </a:p>
        </p:txBody>
      </p:sp>
      <p:graphicFrame>
        <p:nvGraphicFramePr>
          <p:cNvPr id="9" name="Grafik 8">
            <a:extLst>
              <a:ext uri="{FF2B5EF4-FFF2-40B4-BE49-F238E27FC236}">
                <a16:creationId xmlns:a16="http://schemas.microsoft.com/office/drawing/2014/main" id="{A4D2DBA3-F493-4B70-8EFA-BF754B4C6225}"/>
              </a:ext>
            </a:extLst>
          </p:cNvPr>
          <p:cNvGraphicFramePr>
            <a:graphicFrameLocks/>
          </p:cNvGraphicFramePr>
          <p:nvPr>
            <p:extLst>
              <p:ext uri="{D42A27DB-BD31-4B8C-83A1-F6EECF244321}">
                <p14:modId xmlns:p14="http://schemas.microsoft.com/office/powerpoint/2010/main" val="3158722357"/>
              </p:ext>
            </p:extLst>
          </p:nvPr>
        </p:nvGraphicFramePr>
        <p:xfrm>
          <a:off x="503339" y="2272682"/>
          <a:ext cx="11161919" cy="42159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2756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sz="3200" b="1" dirty="0"/>
              <a:t>PRICE PER UNIT</a:t>
            </a:r>
            <a:br>
              <a:rPr lang="tr-TR" sz="3200" b="1" dirty="0"/>
            </a:br>
            <a:r>
              <a:rPr lang="en-US" sz="3200" dirty="0"/>
              <a:t>The average price per unit in the market for Underwear amounts to US$6.78 in 2017.</a:t>
            </a:r>
            <a:endParaRPr lang="it-IT" sz="3200" dirty="0"/>
          </a:p>
        </p:txBody>
      </p:sp>
      <p:sp>
        <p:nvSpPr>
          <p:cNvPr id="6" name="TextBox 5"/>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a:latin typeface="Calibri" panose="020F0502020204030204" pitchFamily="34" charset="0"/>
                <a:cs typeface="Calibri" panose="020F0502020204030204" pitchFamily="34" charset="0"/>
              </a:rPr>
              <a:t>$</a:t>
            </a:r>
            <a:endParaRPr lang="tr-TR" sz="1200" i="1" dirty="0"/>
          </a:p>
        </p:txBody>
      </p:sp>
      <p:graphicFrame>
        <p:nvGraphicFramePr>
          <p:cNvPr id="7" name="Grafik 6">
            <a:extLst>
              <a:ext uri="{FF2B5EF4-FFF2-40B4-BE49-F238E27FC236}">
                <a16:creationId xmlns:a16="http://schemas.microsoft.com/office/drawing/2014/main" id="{369A2568-FE0F-4430-8997-C59DBCAF827C}"/>
              </a:ext>
            </a:extLst>
          </p:cNvPr>
          <p:cNvGraphicFramePr>
            <a:graphicFrameLocks/>
          </p:cNvGraphicFramePr>
          <p:nvPr>
            <p:extLst>
              <p:ext uri="{D42A27DB-BD31-4B8C-83A1-F6EECF244321}">
                <p14:modId xmlns:p14="http://schemas.microsoft.com/office/powerpoint/2010/main" val="905931574"/>
              </p:ext>
            </p:extLst>
          </p:nvPr>
        </p:nvGraphicFramePr>
        <p:xfrm>
          <a:off x="503339" y="2263806"/>
          <a:ext cx="11188552" cy="42248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462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70518"/>
            <a:ext cx="10256397" cy="1660124"/>
          </a:xfrm>
        </p:spPr>
        <p:txBody>
          <a:bodyPr/>
          <a:lstStyle/>
          <a:p>
            <a:pPr algn="ctr" fontAlgn="base"/>
            <a:r>
              <a:rPr lang="tr-TR" sz="2800" b="1" dirty="0"/>
              <a:t>GLOBAL COMPARISON - REVENUE</a:t>
            </a:r>
            <a:br>
              <a:rPr lang="tr-TR" sz="2800" b="1" dirty="0"/>
            </a:br>
            <a:r>
              <a:rPr lang="en-US" sz="2800" dirty="0"/>
              <a:t>With a market volume of US$51,934m in 2017, most revenue is generated in the United States.</a:t>
            </a:r>
            <a:r>
              <a:rPr lang="tr-TR" sz="2800" dirty="0"/>
              <a:t> </a:t>
            </a:r>
            <a:r>
              <a:rPr lang="tr-TR" sz="2800" dirty="0" err="1"/>
              <a:t>China</a:t>
            </a:r>
            <a:r>
              <a:rPr lang="tr-TR" sz="2800" dirty="0"/>
              <a:t> </a:t>
            </a:r>
            <a:r>
              <a:rPr lang="tr-TR" sz="2800" dirty="0" err="1"/>
              <a:t>and</a:t>
            </a:r>
            <a:r>
              <a:rPr lang="tr-TR" sz="2800" dirty="0"/>
              <a:t> United </a:t>
            </a:r>
            <a:r>
              <a:rPr lang="tr-TR" sz="2800" dirty="0" err="1"/>
              <a:t>Kingdom</a:t>
            </a:r>
            <a:r>
              <a:rPr lang="tr-TR" sz="2800" dirty="0"/>
              <a:t> </a:t>
            </a:r>
            <a:r>
              <a:rPr lang="tr-TR" sz="2800" dirty="0" err="1"/>
              <a:t>follows</a:t>
            </a:r>
            <a:r>
              <a:rPr lang="tr-TR" sz="2800" dirty="0"/>
              <a:t> </a:t>
            </a:r>
            <a:r>
              <a:rPr lang="tr-TR" sz="2800" dirty="0" err="1"/>
              <a:t>the</a:t>
            </a:r>
            <a:r>
              <a:rPr lang="tr-TR" sz="2800" dirty="0"/>
              <a:t> United </a:t>
            </a:r>
            <a:r>
              <a:rPr lang="tr-TR" sz="2800" dirty="0" err="1"/>
              <a:t>States</a:t>
            </a:r>
            <a:r>
              <a:rPr lang="tr-TR" sz="2800" dirty="0"/>
              <a:t>.</a:t>
            </a:r>
            <a:endParaRPr lang="it-IT" sz="2800" dirty="0"/>
          </a:p>
        </p:txBody>
      </p:sp>
      <p:sp>
        <p:nvSpPr>
          <p:cNvPr id="7" name="TextBox 6"/>
          <p:cNvSpPr txBox="1"/>
          <p:nvPr/>
        </p:nvSpPr>
        <p:spPr>
          <a:xfrm>
            <a:off x="594804" y="6488668"/>
            <a:ext cx="1491449" cy="276999"/>
          </a:xfrm>
          <a:prstGeom prst="rect">
            <a:avLst/>
          </a:prstGeom>
          <a:noFill/>
        </p:spPr>
        <p:txBody>
          <a:bodyPr wrap="square" rtlCol="0">
            <a:spAutoFit/>
          </a:bodyPr>
          <a:lstStyle/>
          <a:p>
            <a:r>
              <a:rPr lang="tr-TR" sz="1200" i="1" dirty="0" err="1"/>
              <a:t>Unit</a:t>
            </a:r>
            <a:r>
              <a:rPr lang="tr-TR" sz="1200" i="1" dirty="0"/>
              <a:t>: </a:t>
            </a:r>
            <a:r>
              <a:rPr lang="tr-TR" sz="1200" i="1" dirty="0" err="1"/>
              <a:t>Million</a:t>
            </a:r>
            <a:r>
              <a:rPr lang="tr-TR" sz="1200" i="1" dirty="0"/>
              <a:t> US</a:t>
            </a:r>
            <a:r>
              <a:rPr lang="tr-TR" sz="1200" i="1" dirty="0">
                <a:latin typeface="Century Gothic" panose="020B0502020202020204" pitchFamily="34" charset="0"/>
              </a:rPr>
              <a:t>$</a:t>
            </a:r>
            <a:endParaRPr lang="tr-TR" sz="1200" i="1" dirty="0"/>
          </a:p>
        </p:txBody>
      </p:sp>
      <p:graphicFrame>
        <p:nvGraphicFramePr>
          <p:cNvPr id="3" name="Tablo 2"/>
          <p:cNvGraphicFramePr>
            <a:graphicFrameLocks noGrp="1"/>
          </p:cNvGraphicFramePr>
          <p:nvPr>
            <p:extLst>
              <p:ext uri="{D42A27DB-BD31-4B8C-83A1-F6EECF244321}">
                <p14:modId xmlns:p14="http://schemas.microsoft.com/office/powerpoint/2010/main" val="3074809836"/>
              </p:ext>
            </p:extLst>
          </p:nvPr>
        </p:nvGraphicFramePr>
        <p:xfrm>
          <a:off x="503339" y="2308194"/>
          <a:ext cx="11161919" cy="4083728"/>
        </p:xfrm>
        <a:graphic>
          <a:graphicData uri="http://schemas.openxmlformats.org/drawingml/2006/table">
            <a:tbl>
              <a:tblPr>
                <a:tableStyleId>{5C22544A-7EE6-4342-B048-85BDC9FD1C3A}</a:tableStyleId>
              </a:tblPr>
              <a:tblGrid>
                <a:gridCol w="2769499">
                  <a:extLst>
                    <a:ext uri="{9D8B030D-6E8A-4147-A177-3AD203B41FA5}">
                      <a16:colId xmlns:a16="http://schemas.microsoft.com/office/drawing/2014/main" val="2273430507"/>
                    </a:ext>
                  </a:extLst>
                </a:gridCol>
                <a:gridCol w="2643612">
                  <a:extLst>
                    <a:ext uri="{9D8B030D-6E8A-4147-A177-3AD203B41FA5}">
                      <a16:colId xmlns:a16="http://schemas.microsoft.com/office/drawing/2014/main" val="3643831785"/>
                    </a:ext>
                  </a:extLst>
                </a:gridCol>
                <a:gridCol w="2769499">
                  <a:extLst>
                    <a:ext uri="{9D8B030D-6E8A-4147-A177-3AD203B41FA5}">
                      <a16:colId xmlns:a16="http://schemas.microsoft.com/office/drawing/2014/main" val="905473239"/>
                    </a:ext>
                  </a:extLst>
                </a:gridCol>
                <a:gridCol w="2979309">
                  <a:extLst>
                    <a:ext uri="{9D8B030D-6E8A-4147-A177-3AD203B41FA5}">
                      <a16:colId xmlns:a16="http://schemas.microsoft.com/office/drawing/2014/main" val="2103944860"/>
                    </a:ext>
                  </a:extLst>
                </a:gridCol>
              </a:tblGrid>
              <a:tr h="510466">
                <a:tc gridSpan="4">
                  <a:txBody>
                    <a:bodyPr/>
                    <a:lstStyle/>
                    <a:p>
                      <a:pPr algn="ctr" fontAlgn="b"/>
                      <a:r>
                        <a:rPr lang="tr-TR" sz="2000" u="none" strike="noStrike" dirty="0">
                          <a:effectLst/>
                        </a:rPr>
                        <a:t>Top </a:t>
                      </a:r>
                      <a:r>
                        <a:rPr lang="tr-TR" sz="2000" u="none" strike="noStrike" dirty="0" err="1">
                          <a:effectLst/>
                        </a:rPr>
                        <a:t>Five</a:t>
                      </a:r>
                      <a:r>
                        <a:rPr lang="tr-TR" sz="2000" u="none" strike="noStrike" dirty="0">
                          <a:effectLst/>
                        </a:rPr>
                        <a:t> </a:t>
                      </a:r>
                      <a:r>
                        <a:rPr lang="tr-TR" sz="2000" u="none" strike="noStrike" dirty="0" err="1">
                          <a:effectLst/>
                        </a:rPr>
                        <a:t>Countries</a:t>
                      </a:r>
                      <a:r>
                        <a:rPr lang="tr-TR" sz="2000" u="none" strike="noStrike" dirty="0">
                          <a:effectLst/>
                        </a:rPr>
                        <a:t> </a:t>
                      </a:r>
                      <a:r>
                        <a:rPr lang="tr-TR" sz="2000" u="none" strike="noStrike" dirty="0" err="1">
                          <a:effectLst/>
                        </a:rPr>
                        <a:t>In</a:t>
                      </a:r>
                      <a:r>
                        <a:rPr lang="tr-TR" sz="2000" u="none" strike="noStrike" dirty="0">
                          <a:effectLst/>
                        </a:rPr>
                        <a:t> </a:t>
                      </a:r>
                      <a:r>
                        <a:rPr lang="tr-TR" sz="2000" u="none" strike="noStrike" dirty="0" err="1">
                          <a:effectLst/>
                        </a:rPr>
                        <a:t>Underwear</a:t>
                      </a:r>
                      <a:r>
                        <a:rPr lang="tr-TR" sz="2000" u="none" strike="noStrike" dirty="0">
                          <a:effectLst/>
                        </a:rPr>
                        <a:t> </a:t>
                      </a:r>
                      <a:r>
                        <a:rPr lang="tr-TR" sz="2000" u="none" strike="noStrike" dirty="0" err="1">
                          <a:effectLst/>
                        </a:rPr>
                        <a:t>Segment</a:t>
                      </a:r>
                      <a:r>
                        <a:rPr lang="tr-TR" sz="2000" u="none" strike="noStrike" baseline="0" dirty="0">
                          <a:effectLst/>
                        </a:rPr>
                        <a:t> on </a:t>
                      </a:r>
                      <a:r>
                        <a:rPr lang="tr-TR" sz="2000" u="none" strike="noStrike" baseline="0" dirty="0" err="1">
                          <a:effectLst/>
                        </a:rPr>
                        <a:t>the</a:t>
                      </a:r>
                      <a:r>
                        <a:rPr lang="tr-TR" sz="2000" u="none" strike="noStrike" baseline="0" dirty="0">
                          <a:effectLst/>
                        </a:rPr>
                        <a:t> </a:t>
                      </a:r>
                      <a:r>
                        <a:rPr lang="tr-TR" sz="2000" u="none" strike="noStrike" baseline="0" dirty="0" err="1">
                          <a:effectLst/>
                        </a:rPr>
                        <a:t>Revenue</a:t>
                      </a:r>
                      <a:r>
                        <a:rPr lang="tr-TR" sz="2000" u="none" strike="noStrike" baseline="0" dirty="0">
                          <a:effectLst/>
                        </a:rPr>
                        <a:t> </a:t>
                      </a:r>
                      <a:r>
                        <a:rPr lang="tr-TR" sz="2000" u="none" strike="noStrike" baseline="0" dirty="0" err="1">
                          <a:effectLst/>
                        </a:rPr>
                        <a:t>Basis</a:t>
                      </a:r>
                      <a:endParaRPr lang="tr-TR" sz="2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41529401"/>
                  </a:ext>
                </a:extLst>
              </a:tr>
              <a:tr h="1020932">
                <a:tc>
                  <a:txBody>
                    <a:bodyPr/>
                    <a:lstStyle/>
                    <a:p>
                      <a:pPr algn="ctr" fontAlgn="b"/>
                      <a:r>
                        <a:rPr lang="tr-TR" sz="1600" b="1" i="0" u="none" strike="noStrike" dirty="0">
                          <a:solidFill>
                            <a:schemeClr val="dk1"/>
                          </a:solidFill>
                          <a:effectLst/>
                          <a:latin typeface="+mn-lt"/>
                        </a:rPr>
                        <a:t>Top</a:t>
                      </a:r>
                      <a:r>
                        <a:rPr lang="tr-TR" sz="1600" b="1" i="0" u="none" strike="noStrike" baseline="0" dirty="0">
                          <a:solidFill>
                            <a:schemeClr val="dk1"/>
                          </a:solidFill>
                          <a:effectLst/>
                          <a:latin typeface="+mn-lt"/>
                        </a:rPr>
                        <a:t> </a:t>
                      </a:r>
                      <a:r>
                        <a:rPr lang="tr-TR" sz="1600" b="1" i="0" u="none" strike="noStrike" baseline="0" dirty="0" err="1">
                          <a:solidFill>
                            <a:schemeClr val="dk1"/>
                          </a:solidFill>
                          <a:effectLst/>
                          <a:latin typeface="+mn-lt"/>
                        </a:rPr>
                        <a:t>Countries</a:t>
                      </a:r>
                      <a:endParaRPr lang="tr-T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600" b="1" u="none" strike="noStrike" dirty="0">
                          <a:effectLst/>
                        </a:rPr>
                        <a:t>2016 </a:t>
                      </a:r>
                      <a:r>
                        <a:rPr lang="tr-TR" sz="1600" b="1" u="none" strike="noStrike" dirty="0" err="1">
                          <a:effectLst/>
                        </a:rPr>
                        <a:t>Revenue</a:t>
                      </a:r>
                      <a:endParaRPr lang="tr-T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600" b="1" u="none" strike="noStrike" dirty="0">
                          <a:effectLst/>
                        </a:rPr>
                        <a:t>2017 </a:t>
                      </a:r>
                      <a:r>
                        <a:rPr lang="tr-TR" sz="1600" b="1" u="none" strike="noStrike" dirty="0" err="1">
                          <a:effectLst/>
                        </a:rPr>
                        <a:t>Revenue</a:t>
                      </a:r>
                      <a:endParaRPr lang="tr-T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600" b="1" u="none" strike="noStrike" dirty="0">
                          <a:effectLst/>
                        </a:rPr>
                        <a:t>2016/2017</a:t>
                      </a:r>
                      <a:br>
                        <a:rPr lang="tr-TR" sz="1600" b="1" u="none" strike="noStrike" dirty="0">
                          <a:effectLst/>
                        </a:rPr>
                      </a:br>
                      <a:r>
                        <a:rPr lang="tr-TR" sz="1600" b="1" u="none" strike="noStrike" dirty="0">
                          <a:effectLst/>
                        </a:rPr>
                        <a:t>% </a:t>
                      </a:r>
                      <a:r>
                        <a:rPr lang="tr-TR" sz="1600" b="1" u="none" strike="noStrike" dirty="0" err="1">
                          <a:effectLst/>
                        </a:rPr>
                        <a:t>Change</a:t>
                      </a:r>
                      <a:endParaRPr lang="tr-TR"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3207587"/>
                  </a:ext>
                </a:extLst>
              </a:tr>
              <a:tr h="510466">
                <a:tc>
                  <a:txBody>
                    <a:bodyPr/>
                    <a:lstStyle/>
                    <a:p>
                      <a:pPr algn="ctr" fontAlgn="b"/>
                      <a:r>
                        <a:rPr lang="tr-TR" sz="1400" b="0" i="0" u="none" strike="noStrike" dirty="0">
                          <a:solidFill>
                            <a:schemeClr val="dk1"/>
                          </a:solidFill>
                          <a:effectLst/>
                          <a:latin typeface="+mn-lt"/>
                        </a:rPr>
                        <a:t>USA</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49.949</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51.934</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4,0%</a:t>
                      </a:r>
                      <a:endParaRPr lang="tr-TR"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6320833"/>
                  </a:ext>
                </a:extLst>
              </a:tr>
              <a:tr h="510466">
                <a:tc>
                  <a:txBody>
                    <a:bodyPr/>
                    <a:lstStyle/>
                    <a:p>
                      <a:pPr algn="ctr" fontAlgn="b"/>
                      <a:r>
                        <a:rPr lang="tr-TR" sz="1400" b="0" i="0" u="none" strike="noStrike" dirty="0">
                          <a:solidFill>
                            <a:schemeClr val="dk1"/>
                          </a:solidFill>
                          <a:effectLst/>
                          <a:latin typeface="+mn-lt"/>
                        </a:rPr>
                        <a:t>CHINA</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34.110</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36.676</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7,5%</a:t>
                      </a:r>
                      <a:endParaRPr lang="tr-TR"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1951158"/>
                  </a:ext>
                </a:extLst>
              </a:tr>
              <a:tr h="510466">
                <a:tc>
                  <a:txBody>
                    <a:bodyPr/>
                    <a:lstStyle/>
                    <a:p>
                      <a:pPr algn="ctr" fontAlgn="b"/>
                      <a:r>
                        <a:rPr lang="tr-TR" sz="1400" u="none" strike="noStrike" dirty="0">
                          <a:effectLst/>
                        </a:rPr>
                        <a:t>UNITED KINGDOM</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13.085</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13.502</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3,2%</a:t>
                      </a:r>
                      <a:endParaRPr lang="tr-TR"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4590713"/>
                  </a:ext>
                </a:extLst>
              </a:tr>
              <a:tr h="510466">
                <a:tc>
                  <a:txBody>
                    <a:bodyPr/>
                    <a:lstStyle/>
                    <a:p>
                      <a:pPr algn="ctr" fontAlgn="b"/>
                      <a:r>
                        <a:rPr lang="tr-TR" sz="1400" u="none" strike="noStrike" dirty="0">
                          <a:effectLst/>
                        </a:rPr>
                        <a:t>INDIA</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11.984</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10.629</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-11,3%</a:t>
                      </a:r>
                      <a:endParaRPr lang="tr-TR"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9156759"/>
                  </a:ext>
                </a:extLst>
              </a:tr>
              <a:tr h="510466">
                <a:tc>
                  <a:txBody>
                    <a:bodyPr/>
                    <a:lstStyle/>
                    <a:p>
                      <a:pPr algn="ctr" fontAlgn="b"/>
                      <a:r>
                        <a:rPr lang="tr-TR" sz="1400" u="none" strike="noStrike" dirty="0">
                          <a:effectLst/>
                        </a:rPr>
                        <a:t>GERMANY</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12.455</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12.830</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3,0%</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8600799"/>
                  </a:ext>
                </a:extLst>
              </a:tr>
            </a:tbl>
          </a:graphicData>
        </a:graphic>
      </p:graphicFrame>
    </p:spTree>
    <p:extLst>
      <p:ext uri="{BB962C8B-B14F-4D97-AF65-F5344CB8AC3E}">
        <p14:creationId xmlns:p14="http://schemas.microsoft.com/office/powerpoint/2010/main" val="2054347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31">
      <a:dk1>
        <a:srgbClr val="00246C"/>
      </a:dk1>
      <a:lt1>
        <a:sysClr val="window" lastClr="FFFFFF"/>
      </a:lt1>
      <a:dk2>
        <a:srgbClr val="00246C"/>
      </a:dk2>
      <a:lt2>
        <a:srgbClr val="FFFFFF"/>
      </a:lt2>
      <a:accent1>
        <a:srgbClr val="00246C"/>
      </a:accent1>
      <a:accent2>
        <a:srgbClr val="0B0D55"/>
      </a:accent2>
      <a:accent3>
        <a:srgbClr val="27CED7"/>
      </a:accent3>
      <a:accent4>
        <a:srgbClr val="42BA97"/>
      </a:accent4>
      <a:accent5>
        <a:srgbClr val="3E8853"/>
      </a:accent5>
      <a:accent6>
        <a:srgbClr val="62A39F"/>
      </a:accent6>
      <a:hlink>
        <a:srgbClr val="6EAC1C"/>
      </a:hlink>
      <a:folHlink>
        <a:srgbClr val="B26B02"/>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1909</TotalTime>
  <Words>654</Words>
  <Application>Microsoft Office PowerPoint</Application>
  <PresentationFormat>Geniş ekran</PresentationFormat>
  <Paragraphs>172</Paragraphs>
  <Slides>10</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Century Gothic</vt:lpstr>
      <vt:lpstr>Wingdings 3</vt:lpstr>
      <vt:lpstr>Ion Boardroom</vt:lpstr>
      <vt:lpstr>UNDERWEAR MARKET IN USA 06.09.2017</vt:lpstr>
      <vt:lpstr>Highlights</vt:lpstr>
      <vt:lpstr>Key Market Indicators in USA / 2010-2021</vt:lpstr>
      <vt:lpstr>REVENUE Revenue in the "Underwear" segment amounts to US$51,934m in 2017.</vt:lpstr>
      <vt:lpstr>AVERAGE REVENUE PER CAPITA The average revenue per person in the market for Underwear amounts to US$159 in 2017.</vt:lpstr>
      <vt:lpstr>VOLUME In the market for Underwear, volume is expected to amount to 8,361m. pcs. by 2021.</vt:lpstr>
      <vt:lpstr>AVERAGE VOLUME PER CAPITA The average volume per person in the market for Underwear amounts to 23,5 pieces in 2017.</vt:lpstr>
      <vt:lpstr>PRICE PER UNIT The average price per unit in the market for Underwear amounts to US$6.78 in 2017.</vt:lpstr>
      <vt:lpstr>GLOBAL COMPARISON - REVENUE With a market volume of US$51,934m in 2017, most revenue is generated in the United States. China and United Kingdom follows the United States.</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ÇORAP RAKAMLARI</dc:title>
  <dc:creator>Burc Demir</dc:creator>
  <cp:lastModifiedBy>Burc Demir</cp:lastModifiedBy>
  <cp:revision>67</cp:revision>
  <dcterms:created xsi:type="dcterms:W3CDTF">2016-12-14T13:44:17Z</dcterms:created>
  <dcterms:modified xsi:type="dcterms:W3CDTF">2017-09-06T09:15:12Z</dcterms:modified>
</cp:coreProperties>
</file>