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handoutMasterIdLst>
    <p:handoutMasterId r:id="rId16"/>
  </p:handoutMasterIdLst>
  <p:sldIdLst>
    <p:sldId id="256" r:id="rId2"/>
    <p:sldId id="257" r:id="rId3"/>
    <p:sldId id="264" r:id="rId4"/>
    <p:sldId id="258" r:id="rId5"/>
    <p:sldId id="259" r:id="rId6"/>
    <p:sldId id="260" r:id="rId7"/>
    <p:sldId id="261" r:id="rId8"/>
    <p:sldId id="262" r:id="rId9"/>
    <p:sldId id="263" r:id="rId10"/>
    <p:sldId id="266" r:id="rId11"/>
    <p:sldId id="267" r:id="rId12"/>
    <p:sldId id="268"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rc Demir" initials="BD" lastIdx="1" clrIdx="0">
    <p:extLst>
      <p:ext uri="{19B8F6BF-5375-455C-9EA6-DF929625EA0E}">
        <p15:presenceInfo xmlns:p15="http://schemas.microsoft.com/office/powerpoint/2012/main" userId="S-1-5-21-1474707256-260285828-1061666661-27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autoAdjust="0"/>
  </p:normalViewPr>
  <p:slideViewPr>
    <p:cSldViewPr snapToGrid="0">
      <p:cViewPr varScale="1">
        <p:scale>
          <a:sx n="108" d="100"/>
          <a:sy n="108" d="100"/>
        </p:scale>
        <p:origin x="654"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urcd\Desktop\STATISTA%20ABD%20+%20&#304;&#199;%20G&#304;Y&#304;M\HAZIRG&#304;Y&#304;M\REVENUE\20170905_revenue_clothes_united-states_Statista.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burcd\Desktop\STATISTA%20ABD%20+%20&#304;&#199;%20G&#304;Y&#304;M\HAZIRG&#304;Y&#304;M\AVERAGE%20REVENUE%20PER%20CAPITA\20170905_average-revenue-per-capita_clothes_united-states_Statista.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burcd\Desktop\STATISTA%20ABD%20+%20&#304;&#199;%20G&#304;Y&#304;M\HAZIRG&#304;Y&#304;M\VOLUME\20170905_volume_clothes_united-states_Statista.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burcd\Desktop\STATISTA%20ABD%20+%20&#304;&#199;%20G&#304;Y&#304;M\HAZIRG&#304;Y&#304;M\AVERAGE%20VOLUME%20PER%20CAPITA\20170905_average-volume-per-capita_clothes_united-states_Statista.xls"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burcd\Desktop\STATISTA%20ABD%20+%20&#304;&#199;%20G&#304;Y&#304;M\HAZIRG&#304;Y&#304;M\PRICE%20PER%20UNIT\20170905_price-per-unit_clothes_united-states_Statista.xls"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'[20170905_revenue_clothes_united-states_Statista.xls]Kurtarılan_Sayfa1'!$A$5</c:f>
              <c:strCache>
                <c:ptCount val="1"/>
                <c:pt idx="0">
                  <c:v>Women's and Girl's Apparel</c:v>
                </c:pt>
              </c:strCache>
            </c:strRef>
          </c:tx>
          <c:spPr>
            <a:solidFill>
              <a:schemeClr val="accent1"/>
            </a:solidFill>
            <a:ln>
              <a:noFill/>
            </a:ln>
            <a:effectLst/>
          </c:spPr>
          <c:invertIfNegative val="0"/>
          <c:dLbls>
            <c:delete val="1"/>
          </c:dLbls>
          <c:cat>
            <c:numRef>
              <c:f>'[20170905_revenue_clothes_united-states_Statista.xls]Kurtarılan_Sayfa1'!$B$4:$M$4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'[20170905_revenue_clothes_united-states_Statista.xls]Kurtarılan_Sayfa1'!$B$5:$M$5</c:f>
              <c:numCache>
                <c:formatCode>#,##0</c:formatCode>
                <c:ptCount val="12"/>
                <c:pt idx="0">
                  <c:v>101646.677</c:v>
                </c:pt>
                <c:pt idx="1">
                  <c:v>104396.70699999999</c:v>
                </c:pt>
                <c:pt idx="2">
                  <c:v>108534.671</c:v>
                </c:pt>
                <c:pt idx="3">
                  <c:v>107731.601</c:v>
                </c:pt>
                <c:pt idx="4">
                  <c:v>109072.379</c:v>
                </c:pt>
                <c:pt idx="5">
                  <c:v>109337.935</c:v>
                </c:pt>
                <c:pt idx="6">
                  <c:v>113780.70600000001</c:v>
                </c:pt>
                <c:pt idx="7">
                  <c:v>116867.36599999999</c:v>
                </c:pt>
                <c:pt idx="8">
                  <c:v>120165.44899999999</c:v>
                </c:pt>
                <c:pt idx="9">
                  <c:v>123432.558</c:v>
                </c:pt>
                <c:pt idx="10">
                  <c:v>126652.11900000001</c:v>
                </c:pt>
                <c:pt idx="11">
                  <c:v>129860.626</c:v>
                </c:pt>
              </c:numCache>
            </c:numRef>
          </c:val>
          <c:extLst>
            <c:ext xmlns:c16="http://schemas.microsoft.com/office/drawing/2014/chart" uri="{C3380CC4-5D6E-409C-BE32-E72D297353CC}">
              <c16:uniqueId val="{00000000-813C-4CF0-A088-61D0A48B6064}"/>
            </c:ext>
          </c:extLst>
        </c:ser>
        <c:ser>
          <c:idx val="1"/>
          <c:order val="1"/>
          <c:tx>
            <c:strRef>
              <c:f>'[20170905_revenue_clothes_united-states_Statista.xls]Kurtarılan_Sayfa1'!$A$6</c:f>
              <c:strCache>
                <c:ptCount val="1"/>
                <c:pt idx="0">
                  <c:v>Men's and Boy's Apparel</c:v>
                </c:pt>
              </c:strCache>
            </c:strRef>
          </c:tx>
          <c:spPr>
            <a:solidFill>
              <a:schemeClr val="accent2"/>
            </a:solidFill>
            <a:ln>
              <a:noFill/>
            </a:ln>
            <a:effectLst/>
          </c:spPr>
          <c:invertIfNegative val="0"/>
          <c:dLbls>
            <c:delete val="1"/>
          </c:dLbls>
          <c:cat>
            <c:numRef>
              <c:f>'[20170905_revenue_clothes_united-states_Statista.xls]Kurtarılan_Sayfa1'!$B$4:$M$4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'[20170905_revenue_clothes_united-states_Statista.xls]Kurtarılan_Sayfa1'!$B$6:$M$6</c:f>
              <c:numCache>
                <c:formatCode>#,##0</c:formatCode>
                <c:ptCount val="12"/>
                <c:pt idx="0">
                  <c:v>69257.808999999994</c:v>
                </c:pt>
                <c:pt idx="1">
                  <c:v>73391.513999999996</c:v>
                </c:pt>
                <c:pt idx="2">
                  <c:v>76254.870999999999</c:v>
                </c:pt>
                <c:pt idx="3">
                  <c:v>79042.202000000005</c:v>
                </c:pt>
                <c:pt idx="4">
                  <c:v>81256.778000000006</c:v>
                </c:pt>
                <c:pt idx="5">
                  <c:v>82458.828999999998</c:v>
                </c:pt>
                <c:pt idx="6">
                  <c:v>84452.701000000001</c:v>
                </c:pt>
                <c:pt idx="7">
                  <c:v>87191.369000000006</c:v>
                </c:pt>
                <c:pt idx="8">
                  <c:v>90016.217000000004</c:v>
                </c:pt>
                <c:pt idx="9">
                  <c:v>92793.758000000002</c:v>
                </c:pt>
                <c:pt idx="10">
                  <c:v>95473.576000000001</c:v>
                </c:pt>
                <c:pt idx="11">
                  <c:v>98110.524999999994</c:v>
                </c:pt>
              </c:numCache>
            </c:numRef>
          </c:val>
          <c:extLst>
            <c:ext xmlns:c16="http://schemas.microsoft.com/office/drawing/2014/chart" uri="{C3380CC4-5D6E-409C-BE32-E72D297353CC}">
              <c16:uniqueId val="{00000001-813C-4CF0-A088-61D0A48B6064}"/>
            </c:ext>
          </c:extLst>
        </c:ser>
        <c:ser>
          <c:idx val="2"/>
          <c:order val="2"/>
          <c:tx>
            <c:strRef>
              <c:f>'[20170905_revenue_clothes_united-states_Statista.xls]Kurtarılan_Sayfa1'!$A$7</c:f>
              <c:strCache>
                <c:ptCount val="1"/>
                <c:pt idx="0">
                  <c:v>Sports and Swimwear</c:v>
                </c:pt>
              </c:strCache>
            </c:strRef>
          </c:tx>
          <c:spPr>
            <a:solidFill>
              <a:schemeClr val="accent3"/>
            </a:solidFill>
            <a:ln>
              <a:noFill/>
            </a:ln>
            <a:effectLst/>
          </c:spPr>
          <c:invertIfNegative val="0"/>
          <c:dLbls>
            <c:delete val="1"/>
          </c:dLbls>
          <c:cat>
            <c:numRef>
              <c:f>'[20170905_revenue_clothes_united-states_Statista.xls]Kurtarılan_Sayfa1'!$B$4:$M$4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'[20170905_revenue_clothes_united-states_Statista.xls]Kurtarılan_Sayfa1'!$B$7:$M$7</c:f>
              <c:numCache>
                <c:formatCode>#,##0</c:formatCode>
                <c:ptCount val="12"/>
                <c:pt idx="0">
                  <c:v>11871.743</c:v>
                </c:pt>
                <c:pt idx="1">
                  <c:v>13164.463</c:v>
                </c:pt>
                <c:pt idx="2">
                  <c:v>14588.216</c:v>
                </c:pt>
                <c:pt idx="3">
                  <c:v>15932.521000000001</c:v>
                </c:pt>
                <c:pt idx="4">
                  <c:v>17454.955999999998</c:v>
                </c:pt>
                <c:pt idx="5">
                  <c:v>20410.945</c:v>
                </c:pt>
                <c:pt idx="6">
                  <c:v>21493.510999999999</c:v>
                </c:pt>
                <c:pt idx="7">
                  <c:v>23490.431</c:v>
                </c:pt>
                <c:pt idx="8">
                  <c:v>25672.125</c:v>
                </c:pt>
                <c:pt idx="9">
                  <c:v>27944.506000000001</c:v>
                </c:pt>
                <c:pt idx="10">
                  <c:v>30285.242999999999</c:v>
                </c:pt>
                <c:pt idx="11">
                  <c:v>32686.195</c:v>
                </c:pt>
              </c:numCache>
            </c:numRef>
          </c:val>
          <c:extLst>
            <c:ext xmlns:c16="http://schemas.microsoft.com/office/drawing/2014/chart" uri="{C3380CC4-5D6E-409C-BE32-E72D297353CC}">
              <c16:uniqueId val="{00000002-813C-4CF0-A088-61D0A48B6064}"/>
            </c:ext>
          </c:extLst>
        </c:ser>
        <c:ser>
          <c:idx val="3"/>
          <c:order val="3"/>
          <c:tx>
            <c:strRef>
              <c:f>'[20170905_revenue_clothes_united-states_Statista.xls]Kurtarılan_Sayfa1'!$A$8</c:f>
              <c:strCache>
                <c:ptCount val="1"/>
                <c:pt idx="0">
                  <c:v>Underwear</c:v>
                </c:pt>
              </c:strCache>
            </c:strRef>
          </c:tx>
          <c:spPr>
            <a:solidFill>
              <a:schemeClr val="accent4"/>
            </a:solidFill>
            <a:ln>
              <a:noFill/>
            </a:ln>
            <a:effectLst/>
          </c:spPr>
          <c:invertIfNegative val="0"/>
          <c:dLbls>
            <c:delete val="1"/>
          </c:dLbls>
          <c:cat>
            <c:numRef>
              <c:f>'[20170905_revenue_clothes_united-states_Statista.xls]Kurtarılan_Sayfa1'!$B$4:$M$4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'[20170905_revenue_clothes_united-states_Statista.xls]Kurtarılan_Sayfa1'!$B$8:$M$8</c:f>
              <c:numCache>
                <c:formatCode>#,##0</c:formatCode>
                <c:ptCount val="12"/>
                <c:pt idx="0">
                  <c:v>37806.053999999996</c:v>
                </c:pt>
                <c:pt idx="1">
                  <c:v>41880.144999999997</c:v>
                </c:pt>
                <c:pt idx="2">
                  <c:v>42850.008999999998</c:v>
                </c:pt>
                <c:pt idx="3">
                  <c:v>44373.273999999998</c:v>
                </c:pt>
                <c:pt idx="4">
                  <c:v>44548.69</c:v>
                </c:pt>
                <c:pt idx="5">
                  <c:v>47155.487999999998</c:v>
                </c:pt>
                <c:pt idx="6">
                  <c:v>49948.983</c:v>
                </c:pt>
                <c:pt idx="7">
                  <c:v>51934.22</c:v>
                </c:pt>
                <c:pt idx="8">
                  <c:v>54063.834999999999</c:v>
                </c:pt>
                <c:pt idx="9">
                  <c:v>56240.4</c:v>
                </c:pt>
                <c:pt idx="10">
                  <c:v>58465.207000000002</c:v>
                </c:pt>
                <c:pt idx="11">
                  <c:v>60763.54</c:v>
                </c:pt>
              </c:numCache>
            </c:numRef>
          </c:val>
          <c:extLst>
            <c:ext xmlns:c16="http://schemas.microsoft.com/office/drawing/2014/chart" uri="{C3380CC4-5D6E-409C-BE32-E72D297353CC}">
              <c16:uniqueId val="{00000003-813C-4CF0-A088-61D0A48B6064}"/>
            </c:ext>
          </c:extLst>
        </c:ser>
        <c:ser>
          <c:idx val="4"/>
          <c:order val="4"/>
          <c:tx>
            <c:strRef>
              <c:f>'[20170905_revenue_clothes_united-states_Statista.xls]Kurtarılan_Sayfa1'!$A$9</c:f>
              <c:strCache>
                <c:ptCount val="1"/>
                <c:pt idx="0">
                  <c:v>Hosiery</c:v>
                </c:pt>
              </c:strCache>
            </c:strRef>
          </c:tx>
          <c:spPr>
            <a:solidFill>
              <a:schemeClr val="accent5"/>
            </a:solidFill>
            <a:ln>
              <a:noFill/>
            </a:ln>
            <a:effectLst/>
          </c:spPr>
          <c:invertIfNegative val="0"/>
          <c:dLbls>
            <c:delete val="1"/>
          </c:dLbls>
          <c:cat>
            <c:numRef>
              <c:f>'[20170905_revenue_clothes_united-states_Statista.xls]Kurtarılan_Sayfa1'!$B$4:$M$4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'[20170905_revenue_clothes_united-states_Statista.xls]Kurtarılan_Sayfa1'!$B$9:$M$9</c:f>
              <c:numCache>
                <c:formatCode>#,##0</c:formatCode>
                <c:ptCount val="12"/>
                <c:pt idx="0">
                  <c:v>5891.0540000000001</c:v>
                </c:pt>
                <c:pt idx="1">
                  <c:v>6887.0640000000003</c:v>
                </c:pt>
                <c:pt idx="2">
                  <c:v>7242.76</c:v>
                </c:pt>
                <c:pt idx="3">
                  <c:v>7584.9309999999996</c:v>
                </c:pt>
                <c:pt idx="4">
                  <c:v>7834.5460000000003</c:v>
                </c:pt>
                <c:pt idx="5">
                  <c:v>8202.1959999999999</c:v>
                </c:pt>
                <c:pt idx="6">
                  <c:v>7920.2879999999996</c:v>
                </c:pt>
                <c:pt idx="7">
                  <c:v>8217.848</c:v>
                </c:pt>
                <c:pt idx="8">
                  <c:v>8538.48</c:v>
                </c:pt>
                <c:pt idx="9">
                  <c:v>8869.4490000000005</c:v>
                </c:pt>
                <c:pt idx="10">
                  <c:v>9205.0229999999992</c:v>
                </c:pt>
                <c:pt idx="11">
                  <c:v>9549.1090000000004</c:v>
                </c:pt>
              </c:numCache>
            </c:numRef>
          </c:val>
          <c:extLst>
            <c:ext xmlns:c16="http://schemas.microsoft.com/office/drawing/2014/chart" uri="{C3380CC4-5D6E-409C-BE32-E72D297353CC}">
              <c16:uniqueId val="{00000004-813C-4CF0-A088-61D0A48B6064}"/>
            </c:ext>
          </c:extLst>
        </c:ser>
        <c:ser>
          <c:idx val="5"/>
          <c:order val="5"/>
          <c:tx>
            <c:strRef>
              <c:f>'[20170905_revenue_clothes_united-states_Statista.xls]Kurtarılan_Sayfa1'!$A$10</c:f>
              <c:strCache>
                <c:ptCount val="1"/>
                <c:pt idx="0">
                  <c:v>Other Clothes</c:v>
                </c:pt>
              </c:strCache>
            </c:strRef>
          </c:tx>
          <c:spPr>
            <a:solidFill>
              <a:schemeClr val="accent6"/>
            </a:solidFill>
            <a:ln>
              <a:noFill/>
            </a:ln>
            <a:effectLst/>
          </c:spPr>
          <c:invertIfNegative val="0"/>
          <c:dLbls>
            <c:delete val="1"/>
          </c:dLbls>
          <c:cat>
            <c:numRef>
              <c:f>'[20170905_revenue_clothes_united-states_Statista.xls]Kurtarılan_Sayfa1'!$B$4:$M$4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'[20170905_revenue_clothes_united-states_Statista.xls]Kurtarılan_Sayfa1'!$B$10:$M$10</c:f>
              <c:numCache>
                <c:formatCode>#,##0</c:formatCode>
                <c:ptCount val="12"/>
                <c:pt idx="0">
                  <c:v>33008.699999999997</c:v>
                </c:pt>
                <c:pt idx="1">
                  <c:v>34361.472000000002</c:v>
                </c:pt>
                <c:pt idx="2">
                  <c:v>36409.83</c:v>
                </c:pt>
                <c:pt idx="3">
                  <c:v>37618.709000000003</c:v>
                </c:pt>
                <c:pt idx="4">
                  <c:v>37718.58</c:v>
                </c:pt>
                <c:pt idx="5">
                  <c:v>37519.726999999999</c:v>
                </c:pt>
                <c:pt idx="6">
                  <c:v>39160.790999999997</c:v>
                </c:pt>
                <c:pt idx="7">
                  <c:v>40365.784</c:v>
                </c:pt>
                <c:pt idx="8">
                  <c:v>41722.243999999999</c:v>
                </c:pt>
                <c:pt idx="9">
                  <c:v>43123.35</c:v>
                </c:pt>
                <c:pt idx="10">
                  <c:v>44548.699000000001</c:v>
                </c:pt>
                <c:pt idx="11">
                  <c:v>46013.25</c:v>
                </c:pt>
              </c:numCache>
            </c:numRef>
          </c:val>
          <c:extLst>
            <c:ext xmlns:c16="http://schemas.microsoft.com/office/drawing/2014/chart" uri="{C3380CC4-5D6E-409C-BE32-E72D297353CC}">
              <c16:uniqueId val="{00000005-813C-4CF0-A088-61D0A48B6064}"/>
            </c:ext>
          </c:extLst>
        </c:ser>
        <c:dLbls>
          <c:showLegendKey val="0"/>
          <c:showVal val="1"/>
          <c:showCatName val="0"/>
          <c:showSerName val="0"/>
          <c:showPercent val="0"/>
          <c:showBubbleSize val="0"/>
        </c:dLbls>
        <c:gapWidth val="75"/>
        <c:overlap val="100"/>
        <c:axId val="433694336"/>
        <c:axId val="433687776"/>
      </c:barChart>
      <c:lineChart>
        <c:grouping val="standard"/>
        <c:varyColors val="0"/>
        <c:ser>
          <c:idx val="6"/>
          <c:order val="6"/>
          <c:tx>
            <c:strRef>
              <c:f>'[20170905_revenue_clothes_united-states_Statista.xls]Kurtarılan_Sayfa1'!$A$11</c:f>
              <c:strCache>
                <c:ptCount val="1"/>
                <c:pt idx="0">
                  <c:v>Total</c:v>
                </c:pt>
              </c:strCache>
            </c:strRef>
          </c:tx>
          <c:spPr>
            <a:ln w="28575" cap="rnd">
              <a:solidFill>
                <a:schemeClr val="accent1">
                  <a:lumMod val="60000"/>
                </a:schemeClr>
              </a:solidFill>
              <a:round/>
            </a:ln>
            <a:effectLst/>
          </c:spPr>
          <c:marker>
            <c:symbol val="none"/>
          </c:marker>
          <c:dLbls>
            <c:dLbl>
              <c:idx val="0"/>
              <c:layout>
                <c:manualLayout>
                  <c:x val="-3.1758676924231094E-2"/>
                  <c:y val="-4.77949521286041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13C-4CF0-A088-61D0A48B6064}"/>
                </c:ext>
              </c:extLst>
            </c:dLbl>
            <c:dLbl>
              <c:idx val="1"/>
              <c:layout>
                <c:manualLayout>
                  <c:x val="-2.8355961539492061E-2"/>
                  <c:y val="-5.37693211446796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13C-4CF0-A088-61D0A48B6064}"/>
                </c:ext>
              </c:extLst>
            </c:dLbl>
            <c:dLbl>
              <c:idx val="2"/>
              <c:layout>
                <c:manualLayout>
                  <c:x val="-2.8355961539492082E-2"/>
                  <c:y val="-4.77949521286041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13C-4CF0-A088-61D0A48B6064}"/>
                </c:ext>
              </c:extLst>
            </c:dLbl>
            <c:dLbl>
              <c:idx val="3"/>
              <c:layout>
                <c:manualLayout>
                  <c:x val="-2.4953246154753035E-2"/>
                  <c:y val="-3.88333986044909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13C-4CF0-A088-61D0A48B6064}"/>
                </c:ext>
              </c:extLst>
            </c:dLbl>
            <c:dLbl>
              <c:idx val="4"/>
              <c:layout>
                <c:manualLayout>
                  <c:x val="-2.3819007693173314E-2"/>
                  <c:y val="-3.58462140964531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13C-4CF0-A088-61D0A48B6064}"/>
                </c:ext>
              </c:extLst>
            </c:dLbl>
            <c:dLbl>
              <c:idx val="5"/>
              <c:layout>
                <c:manualLayout>
                  <c:x val="-2.835596153949204E-2"/>
                  <c:y val="-3.88333986044908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3C-4CF0-A088-61D0A48B6064}"/>
                </c:ext>
              </c:extLst>
            </c:dLbl>
            <c:dLbl>
              <c:idx val="6"/>
              <c:layout>
                <c:manualLayout>
                  <c:x val="-3.289291538581085E-2"/>
                  <c:y val="-3.88333986044909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13C-4CF0-A088-61D0A48B6064}"/>
                </c:ext>
              </c:extLst>
            </c:dLbl>
            <c:dLbl>
              <c:idx val="7"/>
              <c:layout>
                <c:manualLayout>
                  <c:x val="-4.196682307844822E-2"/>
                  <c:y val="-7.1692428192906277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13C-4CF0-A088-61D0A48B6064}"/>
                </c:ext>
              </c:extLst>
            </c:dLbl>
            <c:dLbl>
              <c:idx val="8"/>
              <c:layout>
                <c:manualLayout>
                  <c:x val="-2.835596153949204E-2"/>
                  <c:y val="-3.88333986044908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13C-4CF0-A088-61D0A48B6064}"/>
                </c:ext>
              </c:extLst>
            </c:dLbl>
            <c:dLbl>
              <c:idx val="9"/>
              <c:layout>
                <c:manualLayout>
                  <c:x val="-2.7221723077912357E-2"/>
                  <c:y val="-4.18205831125286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813C-4CF0-A088-61D0A48B6064}"/>
                </c:ext>
              </c:extLst>
            </c:dLbl>
            <c:dLbl>
              <c:idx val="10"/>
              <c:layout>
                <c:manualLayout>
                  <c:x val="-3.1758676924231087E-2"/>
                  <c:y val="-3.58462140964531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813C-4CF0-A088-61D0A48B6064}"/>
                </c:ext>
              </c:extLst>
            </c:dLbl>
            <c:dLbl>
              <c:idx val="11"/>
              <c:layout>
                <c:manualLayout>
                  <c:x val="-3.1758676924231254E-2"/>
                  <c:y val="-3.58462140964531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813C-4CF0-A088-61D0A48B606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'[20170905_revenue_clothes_united-states_Statista.xls]Kurtarılan_Sayfa1'!$B$4:$M$4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'[20170905_revenue_clothes_united-states_Statista.xls]Kurtarılan_Sayfa1'!$B$11:$M$11</c:f>
              <c:numCache>
                <c:formatCode>#,##0</c:formatCode>
                <c:ptCount val="12"/>
                <c:pt idx="0">
                  <c:v>259482.03700000001</c:v>
                </c:pt>
                <c:pt idx="1">
                  <c:v>274081.36499999999</c:v>
                </c:pt>
                <c:pt idx="2">
                  <c:v>285880.35700000002</c:v>
                </c:pt>
                <c:pt idx="3">
                  <c:v>292283.239</c:v>
                </c:pt>
                <c:pt idx="4">
                  <c:v>297885.929</c:v>
                </c:pt>
                <c:pt idx="5">
                  <c:v>305085.12</c:v>
                </c:pt>
                <c:pt idx="6">
                  <c:v>316756.98</c:v>
                </c:pt>
                <c:pt idx="7">
                  <c:v>328067.01799999998</c:v>
                </c:pt>
                <c:pt idx="8">
                  <c:v>340178.35200000001</c:v>
                </c:pt>
                <c:pt idx="9">
                  <c:v>352404.02100000001</c:v>
                </c:pt>
                <c:pt idx="10">
                  <c:v>364629.86700000003</c:v>
                </c:pt>
                <c:pt idx="11">
                  <c:v>376983.24400000001</c:v>
                </c:pt>
              </c:numCache>
            </c:numRef>
          </c:val>
          <c:smooth val="0"/>
          <c:extLst>
            <c:ext xmlns:c16="http://schemas.microsoft.com/office/drawing/2014/chart" uri="{C3380CC4-5D6E-409C-BE32-E72D297353CC}">
              <c16:uniqueId val="{00000006-813C-4CF0-A088-61D0A48B6064}"/>
            </c:ext>
          </c:extLst>
        </c:ser>
        <c:dLbls>
          <c:showLegendKey val="0"/>
          <c:showVal val="1"/>
          <c:showCatName val="0"/>
          <c:showSerName val="0"/>
          <c:showPercent val="0"/>
          <c:showBubbleSize val="0"/>
        </c:dLbls>
        <c:marker val="1"/>
        <c:smooth val="0"/>
        <c:axId val="433694336"/>
        <c:axId val="433687776"/>
      </c:lineChart>
      <c:catAx>
        <c:axId val="433694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433687776"/>
        <c:crosses val="autoZero"/>
        <c:auto val="1"/>
        <c:lblAlgn val="ctr"/>
        <c:lblOffset val="100"/>
        <c:noMultiLvlLbl val="0"/>
      </c:catAx>
      <c:valAx>
        <c:axId val="43368777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4336943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'[20170905_average-revenue-per-capita_clothes_united-states_Statista.xls]Kurtarılan_Sayfa1'!$A$5</c:f>
              <c:strCache>
                <c:ptCount val="1"/>
                <c:pt idx="0">
                  <c:v>Women's and Girl's Apparel</c:v>
                </c:pt>
              </c:strCache>
            </c:strRef>
          </c:tx>
          <c:spPr>
            <a:solidFill>
              <a:schemeClr val="accent1"/>
            </a:solidFill>
            <a:ln>
              <a:noFill/>
            </a:ln>
            <a:effectLst/>
          </c:spPr>
          <c:invertIfNegative val="0"/>
          <c:dLbls>
            <c:delete val="1"/>
          </c:dLbls>
          <c:cat>
            <c:numRef>
              <c:f>'[20170905_average-revenue-per-capita_clothes_united-states_Statista.xls]Kurtarılan_Sayfa1'!$B$4:$M$4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'[20170905_average-revenue-per-capita_clothes_united-states_Statista.xls]Kurtarılan_Sayfa1'!$B$5:$M$5</c:f>
              <c:numCache>
                <c:formatCode>#,##0</c:formatCode>
                <c:ptCount val="12"/>
                <c:pt idx="0">
                  <c:v>328.58499999999998</c:v>
                </c:pt>
                <c:pt idx="1">
                  <c:v>334.90699999999998</c:v>
                </c:pt>
                <c:pt idx="2">
                  <c:v>345.53899999999999</c:v>
                </c:pt>
                <c:pt idx="3">
                  <c:v>340.46199999999999</c:v>
                </c:pt>
                <c:pt idx="4">
                  <c:v>342.01900000000001</c:v>
                </c:pt>
                <c:pt idx="5">
                  <c:v>340.173</c:v>
                </c:pt>
                <c:pt idx="6">
                  <c:v>351.43900000000002</c:v>
                </c:pt>
                <c:pt idx="7">
                  <c:v>358.37099999999998</c:v>
                </c:pt>
                <c:pt idx="8">
                  <c:v>365.84199999999998</c:v>
                </c:pt>
                <c:pt idx="9">
                  <c:v>373.10899999999998</c:v>
                </c:pt>
                <c:pt idx="10">
                  <c:v>380.13</c:v>
                </c:pt>
                <c:pt idx="11">
                  <c:v>387.03199999999998</c:v>
                </c:pt>
              </c:numCache>
            </c:numRef>
          </c:val>
          <c:extLst>
            <c:ext xmlns:c16="http://schemas.microsoft.com/office/drawing/2014/chart" uri="{C3380CC4-5D6E-409C-BE32-E72D297353CC}">
              <c16:uniqueId val="{00000000-57FA-477D-9B6A-822E0F10F950}"/>
            </c:ext>
          </c:extLst>
        </c:ser>
        <c:ser>
          <c:idx val="1"/>
          <c:order val="1"/>
          <c:tx>
            <c:strRef>
              <c:f>'[20170905_average-revenue-per-capita_clothes_united-states_Statista.xls]Kurtarılan_Sayfa1'!$A$6</c:f>
              <c:strCache>
                <c:ptCount val="1"/>
                <c:pt idx="0">
                  <c:v>Men's and Boy's Apparel</c:v>
                </c:pt>
              </c:strCache>
            </c:strRef>
          </c:tx>
          <c:spPr>
            <a:solidFill>
              <a:schemeClr val="accent2"/>
            </a:solidFill>
            <a:ln>
              <a:noFill/>
            </a:ln>
            <a:effectLst/>
          </c:spPr>
          <c:invertIfNegative val="0"/>
          <c:dLbls>
            <c:delete val="1"/>
          </c:dLbls>
          <c:cat>
            <c:numRef>
              <c:f>'[20170905_average-revenue-per-capita_clothes_united-states_Statista.xls]Kurtarılan_Sayfa1'!$B$4:$M$4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'[20170905_average-revenue-per-capita_clothes_united-states_Statista.xls]Kurtarılan_Sayfa1'!$B$6:$M$6</c:f>
              <c:numCache>
                <c:formatCode>#,##0</c:formatCode>
                <c:ptCount val="12"/>
                <c:pt idx="0">
                  <c:v>223.88399999999999</c:v>
                </c:pt>
                <c:pt idx="1">
                  <c:v>235.441</c:v>
                </c:pt>
                <c:pt idx="2">
                  <c:v>242.77099999999999</c:v>
                </c:pt>
                <c:pt idx="3">
                  <c:v>249.79599999999999</c:v>
                </c:pt>
                <c:pt idx="4">
                  <c:v>254.797</c:v>
                </c:pt>
                <c:pt idx="5">
                  <c:v>256.54599999999999</c:v>
                </c:pt>
                <c:pt idx="6">
                  <c:v>260.85199999999998</c:v>
                </c:pt>
                <c:pt idx="7">
                  <c:v>267.37</c:v>
                </c:pt>
                <c:pt idx="8">
                  <c:v>274.053</c:v>
                </c:pt>
                <c:pt idx="9">
                  <c:v>280.495</c:v>
                </c:pt>
                <c:pt idx="10">
                  <c:v>286.55200000000002</c:v>
                </c:pt>
                <c:pt idx="11">
                  <c:v>292.40499999999997</c:v>
                </c:pt>
              </c:numCache>
            </c:numRef>
          </c:val>
          <c:extLst>
            <c:ext xmlns:c16="http://schemas.microsoft.com/office/drawing/2014/chart" uri="{C3380CC4-5D6E-409C-BE32-E72D297353CC}">
              <c16:uniqueId val="{00000001-57FA-477D-9B6A-822E0F10F950}"/>
            </c:ext>
          </c:extLst>
        </c:ser>
        <c:ser>
          <c:idx val="2"/>
          <c:order val="2"/>
          <c:tx>
            <c:strRef>
              <c:f>'[20170905_average-revenue-per-capita_clothes_united-states_Statista.xls]Kurtarılan_Sayfa1'!$A$7</c:f>
              <c:strCache>
                <c:ptCount val="1"/>
                <c:pt idx="0">
                  <c:v>Sports and Swimwear</c:v>
                </c:pt>
              </c:strCache>
            </c:strRef>
          </c:tx>
          <c:spPr>
            <a:solidFill>
              <a:schemeClr val="accent3"/>
            </a:solidFill>
            <a:ln>
              <a:noFill/>
            </a:ln>
            <a:effectLst/>
          </c:spPr>
          <c:invertIfNegative val="0"/>
          <c:dLbls>
            <c:delete val="1"/>
          </c:dLbls>
          <c:cat>
            <c:numRef>
              <c:f>'[20170905_average-revenue-per-capita_clothes_united-states_Statista.xls]Kurtarılan_Sayfa1'!$B$4:$M$4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'[20170905_average-revenue-per-capita_clothes_united-states_Statista.xls]Kurtarılan_Sayfa1'!$B$7:$M$7</c:f>
              <c:numCache>
                <c:formatCode>#,##0</c:formatCode>
                <c:ptCount val="12"/>
                <c:pt idx="0">
                  <c:v>38.377000000000002</c:v>
                </c:pt>
                <c:pt idx="1">
                  <c:v>42.231999999999999</c:v>
                </c:pt>
                <c:pt idx="2">
                  <c:v>46.444000000000003</c:v>
                </c:pt>
                <c:pt idx="3">
                  <c:v>50.350999999999999</c:v>
                </c:pt>
                <c:pt idx="4">
                  <c:v>54.734000000000002</c:v>
                </c:pt>
                <c:pt idx="5">
                  <c:v>63.503</c:v>
                </c:pt>
                <c:pt idx="6">
                  <c:v>66.388000000000005</c:v>
                </c:pt>
                <c:pt idx="7">
                  <c:v>72.033000000000001</c:v>
                </c:pt>
                <c:pt idx="8">
                  <c:v>78.158000000000001</c:v>
                </c:pt>
                <c:pt idx="9">
                  <c:v>84.47</c:v>
                </c:pt>
                <c:pt idx="10">
                  <c:v>90.897000000000006</c:v>
                </c:pt>
                <c:pt idx="11">
                  <c:v>97.417000000000002</c:v>
                </c:pt>
              </c:numCache>
            </c:numRef>
          </c:val>
          <c:extLst>
            <c:ext xmlns:c16="http://schemas.microsoft.com/office/drawing/2014/chart" uri="{C3380CC4-5D6E-409C-BE32-E72D297353CC}">
              <c16:uniqueId val="{00000002-57FA-477D-9B6A-822E0F10F950}"/>
            </c:ext>
          </c:extLst>
        </c:ser>
        <c:ser>
          <c:idx val="3"/>
          <c:order val="3"/>
          <c:tx>
            <c:strRef>
              <c:f>'[20170905_average-revenue-per-capita_clothes_united-states_Statista.xls]Kurtarılan_Sayfa1'!$A$8</c:f>
              <c:strCache>
                <c:ptCount val="1"/>
                <c:pt idx="0">
                  <c:v>Underwear</c:v>
                </c:pt>
              </c:strCache>
            </c:strRef>
          </c:tx>
          <c:spPr>
            <a:solidFill>
              <a:schemeClr val="accent4"/>
            </a:solidFill>
            <a:ln>
              <a:noFill/>
            </a:ln>
            <a:effectLst/>
          </c:spPr>
          <c:invertIfNegative val="0"/>
          <c:dLbls>
            <c:delete val="1"/>
          </c:dLbls>
          <c:cat>
            <c:numRef>
              <c:f>'[20170905_average-revenue-per-capita_clothes_united-states_Statista.xls]Kurtarılan_Sayfa1'!$B$4:$M$4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'[20170905_average-revenue-per-capita_clothes_united-states_Statista.xls]Kurtarılan_Sayfa1'!$B$8:$M$8</c:f>
              <c:numCache>
                <c:formatCode>#,##0</c:formatCode>
                <c:ptCount val="12"/>
                <c:pt idx="0">
                  <c:v>122.21299999999999</c:v>
                </c:pt>
                <c:pt idx="1">
                  <c:v>134.352</c:v>
                </c:pt>
                <c:pt idx="2">
                  <c:v>136.41999999999999</c:v>
                </c:pt>
                <c:pt idx="3">
                  <c:v>140.232</c:v>
                </c:pt>
                <c:pt idx="4">
                  <c:v>139.69200000000001</c:v>
                </c:pt>
                <c:pt idx="5">
                  <c:v>146.71</c:v>
                </c:pt>
                <c:pt idx="6">
                  <c:v>154.279</c:v>
                </c:pt>
                <c:pt idx="7">
                  <c:v>159.255</c:v>
                </c:pt>
                <c:pt idx="8">
                  <c:v>164.596</c:v>
                </c:pt>
                <c:pt idx="9">
                  <c:v>170.00200000000001</c:v>
                </c:pt>
                <c:pt idx="10">
                  <c:v>175.476</c:v>
                </c:pt>
                <c:pt idx="11">
                  <c:v>181.09800000000001</c:v>
                </c:pt>
              </c:numCache>
            </c:numRef>
          </c:val>
          <c:extLst>
            <c:ext xmlns:c16="http://schemas.microsoft.com/office/drawing/2014/chart" uri="{C3380CC4-5D6E-409C-BE32-E72D297353CC}">
              <c16:uniqueId val="{00000003-57FA-477D-9B6A-822E0F10F950}"/>
            </c:ext>
          </c:extLst>
        </c:ser>
        <c:ser>
          <c:idx val="4"/>
          <c:order val="4"/>
          <c:tx>
            <c:strRef>
              <c:f>'[20170905_average-revenue-per-capita_clothes_united-states_Statista.xls]Kurtarılan_Sayfa1'!$A$9</c:f>
              <c:strCache>
                <c:ptCount val="1"/>
                <c:pt idx="0">
                  <c:v>Hosiery</c:v>
                </c:pt>
              </c:strCache>
            </c:strRef>
          </c:tx>
          <c:spPr>
            <a:solidFill>
              <a:schemeClr val="accent5"/>
            </a:solidFill>
            <a:ln>
              <a:noFill/>
            </a:ln>
            <a:effectLst/>
          </c:spPr>
          <c:invertIfNegative val="0"/>
          <c:dLbls>
            <c:delete val="1"/>
          </c:dLbls>
          <c:cat>
            <c:numRef>
              <c:f>'[20170905_average-revenue-per-capita_clothes_united-states_Statista.xls]Kurtarılan_Sayfa1'!$B$4:$M$4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'[20170905_average-revenue-per-capita_clothes_united-states_Statista.xls]Kurtarılan_Sayfa1'!$B$9:$M$9</c:f>
              <c:numCache>
                <c:formatCode>#,##0</c:formatCode>
                <c:ptCount val="12"/>
                <c:pt idx="0">
                  <c:v>19.044</c:v>
                </c:pt>
                <c:pt idx="1">
                  <c:v>22.094000000000001</c:v>
                </c:pt>
                <c:pt idx="2">
                  <c:v>23.059000000000001</c:v>
                </c:pt>
                <c:pt idx="3">
                  <c:v>23.971</c:v>
                </c:pt>
                <c:pt idx="4">
                  <c:v>24.567</c:v>
                </c:pt>
                <c:pt idx="5">
                  <c:v>25.518999999999998</c:v>
                </c:pt>
                <c:pt idx="6">
                  <c:v>24.463999999999999</c:v>
                </c:pt>
                <c:pt idx="7">
                  <c:v>25.2</c:v>
                </c:pt>
                <c:pt idx="8">
                  <c:v>25.995000000000001</c:v>
                </c:pt>
                <c:pt idx="9">
                  <c:v>26.81</c:v>
                </c:pt>
                <c:pt idx="10">
                  <c:v>27.628</c:v>
                </c:pt>
                <c:pt idx="11">
                  <c:v>28.46</c:v>
                </c:pt>
              </c:numCache>
            </c:numRef>
          </c:val>
          <c:extLst>
            <c:ext xmlns:c16="http://schemas.microsoft.com/office/drawing/2014/chart" uri="{C3380CC4-5D6E-409C-BE32-E72D297353CC}">
              <c16:uniqueId val="{00000004-57FA-477D-9B6A-822E0F10F950}"/>
            </c:ext>
          </c:extLst>
        </c:ser>
        <c:ser>
          <c:idx val="5"/>
          <c:order val="5"/>
          <c:tx>
            <c:strRef>
              <c:f>'[20170905_average-revenue-per-capita_clothes_united-states_Statista.xls]Kurtarılan_Sayfa1'!$A$10</c:f>
              <c:strCache>
                <c:ptCount val="1"/>
                <c:pt idx="0">
                  <c:v>Other Clothes</c:v>
                </c:pt>
              </c:strCache>
            </c:strRef>
          </c:tx>
          <c:spPr>
            <a:solidFill>
              <a:schemeClr val="accent6"/>
            </a:solidFill>
            <a:ln>
              <a:noFill/>
            </a:ln>
            <a:effectLst/>
          </c:spPr>
          <c:invertIfNegative val="0"/>
          <c:dLbls>
            <c:delete val="1"/>
          </c:dLbls>
          <c:cat>
            <c:numRef>
              <c:f>'[20170905_average-revenue-per-capita_clothes_united-states_Statista.xls]Kurtarılan_Sayfa1'!$B$4:$M$4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'[20170905_average-revenue-per-capita_clothes_united-states_Statista.xls]Kurtarılan_Sayfa1'!$B$10:$M$10</c:f>
              <c:numCache>
                <c:formatCode>#,##0</c:formatCode>
                <c:ptCount val="12"/>
                <c:pt idx="0">
                  <c:v>106.70399999999999</c:v>
                </c:pt>
                <c:pt idx="1">
                  <c:v>110.232</c:v>
                </c:pt>
                <c:pt idx="2">
                  <c:v>115.917</c:v>
                </c:pt>
                <c:pt idx="3">
                  <c:v>118.886</c:v>
                </c:pt>
                <c:pt idx="4">
                  <c:v>118.274</c:v>
                </c:pt>
                <c:pt idx="5">
                  <c:v>116.732</c:v>
                </c:pt>
                <c:pt idx="6">
                  <c:v>120.95699999999999</c:v>
                </c:pt>
                <c:pt idx="7">
                  <c:v>123.78100000000001</c:v>
                </c:pt>
                <c:pt idx="8">
                  <c:v>127.023</c:v>
                </c:pt>
                <c:pt idx="9">
                  <c:v>130.352</c:v>
                </c:pt>
                <c:pt idx="10">
                  <c:v>133.70699999999999</c:v>
                </c:pt>
                <c:pt idx="11">
                  <c:v>137.136</c:v>
                </c:pt>
              </c:numCache>
            </c:numRef>
          </c:val>
          <c:extLst>
            <c:ext xmlns:c16="http://schemas.microsoft.com/office/drawing/2014/chart" uri="{C3380CC4-5D6E-409C-BE32-E72D297353CC}">
              <c16:uniqueId val="{00000005-57FA-477D-9B6A-822E0F10F950}"/>
            </c:ext>
          </c:extLst>
        </c:ser>
        <c:dLbls>
          <c:showLegendKey val="0"/>
          <c:showVal val="1"/>
          <c:showCatName val="0"/>
          <c:showSerName val="0"/>
          <c:showPercent val="0"/>
          <c:showBubbleSize val="0"/>
        </c:dLbls>
        <c:gapWidth val="75"/>
        <c:overlap val="100"/>
        <c:axId val="430613176"/>
        <c:axId val="430617768"/>
      </c:barChart>
      <c:lineChart>
        <c:grouping val="standard"/>
        <c:varyColors val="0"/>
        <c:ser>
          <c:idx val="6"/>
          <c:order val="6"/>
          <c:tx>
            <c:strRef>
              <c:f>'[20170905_average-revenue-per-capita_clothes_united-states_Statista.xls]Kurtarılan_Sayfa1'!$A$11</c:f>
              <c:strCache>
                <c:ptCount val="1"/>
                <c:pt idx="0">
                  <c:v>Total</c:v>
                </c:pt>
              </c:strCache>
            </c:strRef>
          </c:tx>
          <c:spPr>
            <a:ln w="28575" cap="rnd">
              <a:solidFill>
                <a:schemeClr val="accent1">
                  <a:lumMod val="60000"/>
                </a:schemeClr>
              </a:solidFill>
              <a:round/>
            </a:ln>
            <a:effectLst/>
          </c:spPr>
          <c:marker>
            <c:symbol val="none"/>
          </c:marker>
          <c:dLbls>
            <c:dLbl>
              <c:idx val="0"/>
              <c:layout>
                <c:manualLayout>
                  <c:x val="-1.2495890980730655E-2"/>
                  <c:y val="-4.66168701222339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7FA-477D-9B6A-822E0F10F950}"/>
                </c:ext>
              </c:extLst>
            </c:dLbl>
            <c:dLbl>
              <c:idx val="1"/>
              <c:layout>
                <c:manualLayout>
                  <c:x val="-1.7039851337359985E-2"/>
                  <c:y val="-4.37033157395943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7FA-477D-9B6A-822E0F10F950}"/>
                </c:ext>
              </c:extLst>
            </c:dLbl>
            <c:dLbl>
              <c:idx val="2"/>
              <c:layout>
                <c:manualLayout>
                  <c:x val="-2.2719801783146691E-2"/>
                  <c:y val="-3.20490982090358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7FA-477D-9B6A-822E0F10F950}"/>
                </c:ext>
              </c:extLst>
            </c:dLbl>
            <c:dLbl>
              <c:idx val="3"/>
              <c:layout>
                <c:manualLayout>
                  <c:x val="-2.0447821604831985E-2"/>
                  <c:y val="-3.49626525916754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7FA-477D-9B6A-822E0F10F950}"/>
                </c:ext>
              </c:extLst>
            </c:dLbl>
            <c:dLbl>
              <c:idx val="4"/>
              <c:layout>
                <c:manualLayout>
                  <c:x val="-1.4767871159045404E-2"/>
                  <c:y val="-3.20490982090358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7FA-477D-9B6A-822E0F10F950}"/>
                </c:ext>
              </c:extLst>
            </c:dLbl>
            <c:dLbl>
              <c:idx val="5"/>
              <c:layout>
                <c:manualLayout>
                  <c:x val="-1.476787115904532E-2"/>
                  <c:y val="-3.20490982090358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7FA-477D-9B6A-822E0F10F950}"/>
                </c:ext>
              </c:extLst>
            </c:dLbl>
            <c:dLbl>
              <c:idx val="6"/>
              <c:layout>
                <c:manualLayout>
                  <c:x val="-1.2495890980730655E-2"/>
                  <c:y val="-3.78762069743150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7FA-477D-9B6A-822E0F10F950}"/>
                </c:ext>
              </c:extLst>
            </c:dLbl>
            <c:dLbl>
              <c:idx val="7"/>
              <c:layout>
                <c:manualLayout>
                  <c:x val="-3.0671732407247975E-2"/>
                  <c:y val="-7.5752413948630137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7FA-477D-9B6A-822E0F10F950}"/>
                </c:ext>
              </c:extLst>
            </c:dLbl>
            <c:dLbl>
              <c:idx val="8"/>
              <c:layout>
                <c:manualLayout>
                  <c:x val="-2.2719801783146649E-2"/>
                  <c:y val="-3.20490982090358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57FA-477D-9B6A-822E0F10F950}"/>
                </c:ext>
              </c:extLst>
            </c:dLbl>
            <c:dLbl>
              <c:idx val="9"/>
              <c:layout>
                <c:manualLayout>
                  <c:x val="-2.1583811693989315E-2"/>
                  <c:y val="-2.91355438263962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57FA-477D-9B6A-822E0F10F950}"/>
                </c:ext>
              </c:extLst>
            </c:dLbl>
            <c:dLbl>
              <c:idx val="10"/>
              <c:layout>
                <c:manualLayout>
                  <c:x val="-2.1583811693989315E-2"/>
                  <c:y val="-2.91355438263962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57FA-477D-9B6A-822E0F10F950}"/>
                </c:ext>
              </c:extLst>
            </c:dLbl>
            <c:dLbl>
              <c:idx val="11"/>
              <c:layout>
                <c:manualLayout>
                  <c:x val="-2.0447821604831985E-2"/>
                  <c:y val="-3.20490982090358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57FA-477D-9B6A-822E0F10F950}"/>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'[20170905_average-revenue-per-capita_clothes_united-states_Statista.xls]Kurtarılan_Sayfa1'!$B$4:$M$4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'[20170905_average-revenue-per-capita_clothes_united-states_Statista.xls]Kurtarılan_Sayfa1'!$B$11:$M$11</c:f>
              <c:numCache>
                <c:formatCode>#,##0</c:formatCode>
                <c:ptCount val="12"/>
                <c:pt idx="0">
                  <c:v>838.80600000000004</c:v>
                </c:pt>
                <c:pt idx="1">
                  <c:v>879.25800000000004</c:v>
                </c:pt>
                <c:pt idx="2">
                  <c:v>910.15</c:v>
                </c:pt>
                <c:pt idx="3">
                  <c:v>923.69799999999998</c:v>
                </c:pt>
                <c:pt idx="4">
                  <c:v>934.08299999999997</c:v>
                </c:pt>
                <c:pt idx="5">
                  <c:v>949.18299999999999</c:v>
                </c:pt>
                <c:pt idx="6">
                  <c:v>978.37900000000002</c:v>
                </c:pt>
                <c:pt idx="7">
                  <c:v>1006.01</c:v>
                </c:pt>
                <c:pt idx="8">
                  <c:v>1035.6669999999999</c:v>
                </c:pt>
                <c:pt idx="9">
                  <c:v>1065.2380000000001</c:v>
                </c:pt>
                <c:pt idx="10">
                  <c:v>1094.3900000000001</c:v>
                </c:pt>
                <c:pt idx="11">
                  <c:v>1123.549</c:v>
                </c:pt>
              </c:numCache>
            </c:numRef>
          </c:val>
          <c:smooth val="0"/>
          <c:extLst>
            <c:ext xmlns:c16="http://schemas.microsoft.com/office/drawing/2014/chart" uri="{C3380CC4-5D6E-409C-BE32-E72D297353CC}">
              <c16:uniqueId val="{00000006-57FA-477D-9B6A-822E0F10F950}"/>
            </c:ext>
          </c:extLst>
        </c:ser>
        <c:dLbls>
          <c:showLegendKey val="0"/>
          <c:showVal val="1"/>
          <c:showCatName val="0"/>
          <c:showSerName val="0"/>
          <c:showPercent val="0"/>
          <c:showBubbleSize val="0"/>
        </c:dLbls>
        <c:marker val="1"/>
        <c:smooth val="0"/>
        <c:axId val="430613176"/>
        <c:axId val="430617768"/>
      </c:lineChart>
      <c:catAx>
        <c:axId val="430613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430617768"/>
        <c:crosses val="autoZero"/>
        <c:auto val="1"/>
        <c:lblAlgn val="ctr"/>
        <c:lblOffset val="100"/>
        <c:noMultiLvlLbl val="0"/>
      </c:catAx>
      <c:valAx>
        <c:axId val="43061776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430613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'[20170905_volume_clothes_united-states_Statista.xls]Kurtarılan_Sayfa1'!$A$5</c:f>
              <c:strCache>
                <c:ptCount val="1"/>
                <c:pt idx="0">
                  <c:v>Women's and Girl's Apparel</c:v>
                </c:pt>
              </c:strCache>
            </c:strRef>
          </c:tx>
          <c:spPr>
            <a:solidFill>
              <a:schemeClr val="accent1"/>
            </a:solidFill>
            <a:ln>
              <a:noFill/>
            </a:ln>
            <a:effectLst/>
          </c:spPr>
          <c:invertIfNegative val="0"/>
          <c:dLbls>
            <c:delete val="1"/>
          </c:dLbls>
          <c:cat>
            <c:numRef>
              <c:f>'[20170905_volume_clothes_united-states_Statista.xls]Kurtarılan_Sayfa1'!$B$4:$M$4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'[20170905_volume_clothes_united-states_Statista.xls]Kurtarılan_Sayfa1'!$B$5:$M$5</c:f>
              <c:numCache>
                <c:formatCode>#,##0</c:formatCode>
                <c:ptCount val="12"/>
                <c:pt idx="0">
                  <c:v>5594.7860000000001</c:v>
                </c:pt>
                <c:pt idx="1">
                  <c:v>5623.57</c:v>
                </c:pt>
                <c:pt idx="2">
                  <c:v>5686.5969999999998</c:v>
                </c:pt>
                <c:pt idx="3">
                  <c:v>5759.3180000000002</c:v>
                </c:pt>
                <c:pt idx="4">
                  <c:v>5888.4790000000003</c:v>
                </c:pt>
                <c:pt idx="5">
                  <c:v>6026.9440000000004</c:v>
                </c:pt>
                <c:pt idx="6">
                  <c:v>6105.143</c:v>
                </c:pt>
                <c:pt idx="7">
                  <c:v>6190.5529999999999</c:v>
                </c:pt>
                <c:pt idx="8">
                  <c:v>6274.7809999999999</c:v>
                </c:pt>
                <c:pt idx="9">
                  <c:v>6358.5389999999998</c:v>
                </c:pt>
                <c:pt idx="10">
                  <c:v>6441.6450000000004</c:v>
                </c:pt>
                <c:pt idx="11">
                  <c:v>6523.2839999999997</c:v>
                </c:pt>
              </c:numCache>
            </c:numRef>
          </c:val>
          <c:extLst>
            <c:ext xmlns:c16="http://schemas.microsoft.com/office/drawing/2014/chart" uri="{C3380CC4-5D6E-409C-BE32-E72D297353CC}">
              <c16:uniqueId val="{00000000-B75A-4F8E-9E15-9C183C2E16E9}"/>
            </c:ext>
          </c:extLst>
        </c:ser>
        <c:ser>
          <c:idx val="1"/>
          <c:order val="1"/>
          <c:tx>
            <c:strRef>
              <c:f>'[20170905_volume_clothes_united-states_Statista.xls]Kurtarılan_Sayfa1'!$A$6</c:f>
              <c:strCache>
                <c:ptCount val="1"/>
                <c:pt idx="0">
                  <c:v>Men's and Boy's Apparel</c:v>
                </c:pt>
              </c:strCache>
            </c:strRef>
          </c:tx>
          <c:spPr>
            <a:solidFill>
              <a:schemeClr val="accent2"/>
            </a:solidFill>
            <a:ln>
              <a:noFill/>
            </a:ln>
            <a:effectLst/>
          </c:spPr>
          <c:invertIfNegative val="0"/>
          <c:dLbls>
            <c:delete val="1"/>
          </c:dLbls>
          <c:cat>
            <c:numRef>
              <c:f>'[20170905_volume_clothes_united-states_Statista.xls]Kurtarılan_Sayfa1'!$B$4:$M$4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'[20170905_volume_clothes_united-states_Statista.xls]Kurtarılan_Sayfa1'!$B$6:$M$6</c:f>
              <c:numCache>
                <c:formatCode>#,##0</c:formatCode>
                <c:ptCount val="12"/>
                <c:pt idx="0">
                  <c:v>3700.8510000000001</c:v>
                </c:pt>
                <c:pt idx="1">
                  <c:v>3747.6570000000002</c:v>
                </c:pt>
                <c:pt idx="2">
                  <c:v>3795.125</c:v>
                </c:pt>
                <c:pt idx="3">
                  <c:v>4009.4810000000002</c:v>
                </c:pt>
                <c:pt idx="4">
                  <c:v>4117.9660000000003</c:v>
                </c:pt>
                <c:pt idx="5">
                  <c:v>4254.2330000000002</c:v>
                </c:pt>
                <c:pt idx="6">
                  <c:v>4164.857</c:v>
                </c:pt>
                <c:pt idx="7">
                  <c:v>4228.7510000000002</c:v>
                </c:pt>
                <c:pt idx="8">
                  <c:v>4287.2110000000002</c:v>
                </c:pt>
                <c:pt idx="9">
                  <c:v>4341.6059999999998</c:v>
                </c:pt>
                <c:pt idx="10">
                  <c:v>4391.3760000000002</c:v>
                </c:pt>
                <c:pt idx="11">
                  <c:v>4437.299</c:v>
                </c:pt>
              </c:numCache>
            </c:numRef>
          </c:val>
          <c:extLst>
            <c:ext xmlns:c16="http://schemas.microsoft.com/office/drawing/2014/chart" uri="{C3380CC4-5D6E-409C-BE32-E72D297353CC}">
              <c16:uniqueId val="{00000001-B75A-4F8E-9E15-9C183C2E16E9}"/>
            </c:ext>
          </c:extLst>
        </c:ser>
        <c:ser>
          <c:idx val="2"/>
          <c:order val="2"/>
          <c:tx>
            <c:strRef>
              <c:f>'[20170905_volume_clothes_united-states_Statista.xls]Kurtarılan_Sayfa1'!$A$7</c:f>
              <c:strCache>
                <c:ptCount val="1"/>
                <c:pt idx="0">
                  <c:v>Sports and Swimwear</c:v>
                </c:pt>
              </c:strCache>
            </c:strRef>
          </c:tx>
          <c:spPr>
            <a:solidFill>
              <a:schemeClr val="accent3"/>
            </a:solidFill>
            <a:ln>
              <a:noFill/>
            </a:ln>
            <a:effectLst/>
          </c:spPr>
          <c:invertIfNegative val="0"/>
          <c:dLbls>
            <c:delete val="1"/>
          </c:dLbls>
          <c:cat>
            <c:numRef>
              <c:f>'[20170905_volume_clothes_united-states_Statista.xls]Kurtarılan_Sayfa1'!$B$4:$M$4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'[20170905_volume_clothes_united-states_Statista.xls]Kurtarılan_Sayfa1'!$B$7:$M$7</c:f>
              <c:numCache>
                <c:formatCode>#,##0</c:formatCode>
                <c:ptCount val="12"/>
                <c:pt idx="0">
                  <c:v>557.726</c:v>
                </c:pt>
                <c:pt idx="1">
                  <c:v>590.48299999999995</c:v>
                </c:pt>
                <c:pt idx="2">
                  <c:v>612.83299999999997</c:v>
                </c:pt>
                <c:pt idx="3">
                  <c:v>656.15300000000002</c:v>
                </c:pt>
                <c:pt idx="4">
                  <c:v>690.37199999999996</c:v>
                </c:pt>
                <c:pt idx="5">
                  <c:v>770.20799999999997</c:v>
                </c:pt>
                <c:pt idx="6">
                  <c:v>772.47199999999998</c:v>
                </c:pt>
                <c:pt idx="7">
                  <c:v>814.83600000000001</c:v>
                </c:pt>
                <c:pt idx="8">
                  <c:v>858.12900000000002</c:v>
                </c:pt>
                <c:pt idx="9">
                  <c:v>901.42899999999997</c:v>
                </c:pt>
                <c:pt idx="10">
                  <c:v>944.21699999999998</c:v>
                </c:pt>
                <c:pt idx="11">
                  <c:v>985.85199999999998</c:v>
                </c:pt>
              </c:numCache>
            </c:numRef>
          </c:val>
          <c:extLst>
            <c:ext xmlns:c16="http://schemas.microsoft.com/office/drawing/2014/chart" uri="{C3380CC4-5D6E-409C-BE32-E72D297353CC}">
              <c16:uniqueId val="{00000002-B75A-4F8E-9E15-9C183C2E16E9}"/>
            </c:ext>
          </c:extLst>
        </c:ser>
        <c:ser>
          <c:idx val="3"/>
          <c:order val="3"/>
          <c:tx>
            <c:strRef>
              <c:f>'[20170905_volume_clothes_united-states_Statista.xls]Kurtarılan_Sayfa1'!$A$8</c:f>
              <c:strCache>
                <c:ptCount val="1"/>
                <c:pt idx="0">
                  <c:v>Underwear</c:v>
                </c:pt>
              </c:strCache>
            </c:strRef>
          </c:tx>
          <c:spPr>
            <a:solidFill>
              <a:schemeClr val="accent4"/>
            </a:solidFill>
            <a:ln>
              <a:noFill/>
            </a:ln>
            <a:effectLst/>
          </c:spPr>
          <c:invertIfNegative val="0"/>
          <c:dLbls>
            <c:delete val="1"/>
          </c:dLbls>
          <c:cat>
            <c:numRef>
              <c:f>'[20170905_volume_clothes_united-states_Statista.xls]Kurtarılan_Sayfa1'!$B$4:$M$4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'[20170905_volume_clothes_united-states_Statista.xls]Kurtarılan_Sayfa1'!$B$8:$M$8</c:f>
              <c:numCache>
                <c:formatCode>#,##0</c:formatCode>
                <c:ptCount val="12"/>
                <c:pt idx="0">
                  <c:v>6401.8419999999996</c:v>
                </c:pt>
                <c:pt idx="1">
                  <c:v>6696.0770000000002</c:v>
                </c:pt>
                <c:pt idx="2">
                  <c:v>6690.5050000000001</c:v>
                </c:pt>
                <c:pt idx="3">
                  <c:v>6987.23</c:v>
                </c:pt>
                <c:pt idx="4">
                  <c:v>7068.71</c:v>
                </c:pt>
                <c:pt idx="5">
                  <c:v>7521.3450000000003</c:v>
                </c:pt>
                <c:pt idx="6">
                  <c:v>7495.692</c:v>
                </c:pt>
                <c:pt idx="7">
                  <c:v>7661.3270000000002</c:v>
                </c:pt>
                <c:pt idx="8">
                  <c:v>7829.3649999999998</c:v>
                </c:pt>
                <c:pt idx="9">
                  <c:v>8001.4340000000002</c:v>
                </c:pt>
                <c:pt idx="10">
                  <c:v>8178.5240000000003</c:v>
                </c:pt>
                <c:pt idx="11">
                  <c:v>8360.92</c:v>
                </c:pt>
              </c:numCache>
            </c:numRef>
          </c:val>
          <c:extLst>
            <c:ext xmlns:c16="http://schemas.microsoft.com/office/drawing/2014/chart" uri="{C3380CC4-5D6E-409C-BE32-E72D297353CC}">
              <c16:uniqueId val="{00000003-B75A-4F8E-9E15-9C183C2E16E9}"/>
            </c:ext>
          </c:extLst>
        </c:ser>
        <c:ser>
          <c:idx val="4"/>
          <c:order val="4"/>
          <c:tx>
            <c:strRef>
              <c:f>'[20170905_volume_clothes_united-states_Statista.xls]Kurtarılan_Sayfa1'!$A$9</c:f>
              <c:strCache>
                <c:ptCount val="1"/>
                <c:pt idx="0">
                  <c:v>Hosiery</c:v>
                </c:pt>
              </c:strCache>
            </c:strRef>
          </c:tx>
          <c:spPr>
            <a:solidFill>
              <a:schemeClr val="accent5"/>
            </a:solidFill>
            <a:ln>
              <a:noFill/>
            </a:ln>
            <a:effectLst/>
          </c:spPr>
          <c:invertIfNegative val="0"/>
          <c:dLbls>
            <c:delete val="1"/>
          </c:dLbls>
          <c:cat>
            <c:numRef>
              <c:f>'[20170905_volume_clothes_united-states_Statista.xls]Kurtarılan_Sayfa1'!$B$4:$M$4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'[20170905_volume_clothes_united-states_Statista.xls]Kurtarılan_Sayfa1'!$B$9:$M$9</c:f>
              <c:numCache>
                <c:formatCode>#,##0</c:formatCode>
                <c:ptCount val="12"/>
                <c:pt idx="0">
                  <c:v>4015.1210000000001</c:v>
                </c:pt>
                <c:pt idx="1">
                  <c:v>4305.8069999999998</c:v>
                </c:pt>
                <c:pt idx="2">
                  <c:v>4277.3980000000001</c:v>
                </c:pt>
                <c:pt idx="3">
                  <c:v>4417.6379999999999</c:v>
                </c:pt>
                <c:pt idx="4">
                  <c:v>4441.5510000000004</c:v>
                </c:pt>
                <c:pt idx="5">
                  <c:v>4626.1719999999996</c:v>
                </c:pt>
                <c:pt idx="6">
                  <c:v>4339.2359999999999</c:v>
                </c:pt>
                <c:pt idx="7">
                  <c:v>4371.67</c:v>
                </c:pt>
                <c:pt idx="8">
                  <c:v>4404.0379999999996</c:v>
                </c:pt>
                <c:pt idx="9">
                  <c:v>4437.3019999999997</c:v>
                </c:pt>
                <c:pt idx="10">
                  <c:v>4470.2190000000001</c:v>
                </c:pt>
                <c:pt idx="11">
                  <c:v>4502.759</c:v>
                </c:pt>
              </c:numCache>
            </c:numRef>
          </c:val>
          <c:extLst>
            <c:ext xmlns:c16="http://schemas.microsoft.com/office/drawing/2014/chart" uri="{C3380CC4-5D6E-409C-BE32-E72D297353CC}">
              <c16:uniqueId val="{00000004-B75A-4F8E-9E15-9C183C2E16E9}"/>
            </c:ext>
          </c:extLst>
        </c:ser>
        <c:ser>
          <c:idx val="5"/>
          <c:order val="5"/>
          <c:tx>
            <c:strRef>
              <c:f>'[20170905_volume_clothes_united-states_Statista.xls]Kurtarılan_Sayfa1'!$A$10</c:f>
              <c:strCache>
                <c:ptCount val="1"/>
                <c:pt idx="0">
                  <c:v>Other Clothes</c:v>
                </c:pt>
              </c:strCache>
            </c:strRef>
          </c:tx>
          <c:spPr>
            <a:solidFill>
              <a:schemeClr val="accent6"/>
            </a:solidFill>
            <a:ln>
              <a:noFill/>
            </a:ln>
            <a:effectLst/>
          </c:spPr>
          <c:invertIfNegative val="0"/>
          <c:dLbls>
            <c:delete val="1"/>
          </c:dLbls>
          <c:cat>
            <c:numRef>
              <c:f>'[20170905_volume_clothes_united-states_Statista.xls]Kurtarılan_Sayfa1'!$B$4:$M$4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'[20170905_volume_clothes_united-states_Statista.xls]Kurtarılan_Sayfa1'!$B$10:$M$10</c:f>
              <c:numCache>
                <c:formatCode>#,##0</c:formatCode>
                <c:ptCount val="12"/>
                <c:pt idx="0">
                  <c:v>6964.183</c:v>
                </c:pt>
                <c:pt idx="1">
                  <c:v>7133.41</c:v>
                </c:pt>
                <c:pt idx="2">
                  <c:v>7239.2749999999996</c:v>
                </c:pt>
                <c:pt idx="3">
                  <c:v>7633.11</c:v>
                </c:pt>
                <c:pt idx="4">
                  <c:v>7794.2539999999999</c:v>
                </c:pt>
                <c:pt idx="5">
                  <c:v>8080.1390000000001</c:v>
                </c:pt>
                <c:pt idx="6">
                  <c:v>8031.0730000000003</c:v>
                </c:pt>
                <c:pt idx="7">
                  <c:v>8227.06</c:v>
                </c:pt>
                <c:pt idx="8">
                  <c:v>8437.66</c:v>
                </c:pt>
                <c:pt idx="9">
                  <c:v>8659.9590000000007</c:v>
                </c:pt>
                <c:pt idx="10">
                  <c:v>8892.9959999999992</c:v>
                </c:pt>
                <c:pt idx="11">
                  <c:v>9135.7469999999994</c:v>
                </c:pt>
              </c:numCache>
            </c:numRef>
          </c:val>
          <c:extLst>
            <c:ext xmlns:c16="http://schemas.microsoft.com/office/drawing/2014/chart" uri="{C3380CC4-5D6E-409C-BE32-E72D297353CC}">
              <c16:uniqueId val="{00000005-B75A-4F8E-9E15-9C183C2E16E9}"/>
            </c:ext>
          </c:extLst>
        </c:ser>
        <c:dLbls>
          <c:showLegendKey val="0"/>
          <c:showVal val="1"/>
          <c:showCatName val="0"/>
          <c:showSerName val="0"/>
          <c:showPercent val="0"/>
          <c:showBubbleSize val="0"/>
        </c:dLbls>
        <c:gapWidth val="75"/>
        <c:overlap val="100"/>
        <c:axId val="437870920"/>
        <c:axId val="438288016"/>
      </c:barChart>
      <c:lineChart>
        <c:grouping val="standard"/>
        <c:varyColors val="0"/>
        <c:ser>
          <c:idx val="6"/>
          <c:order val="6"/>
          <c:tx>
            <c:strRef>
              <c:f>'[20170905_volume_clothes_united-states_Statista.xls]Kurtarılan_Sayfa1'!$A$11</c:f>
              <c:strCache>
                <c:ptCount val="1"/>
                <c:pt idx="0">
                  <c:v>Total</c:v>
                </c:pt>
              </c:strCache>
            </c:strRef>
          </c:tx>
          <c:spPr>
            <a:ln w="28575" cap="rnd">
              <a:solidFill>
                <a:schemeClr val="accent1">
                  <a:lumMod val="60000"/>
                </a:schemeClr>
              </a:solidFill>
              <a:round/>
            </a:ln>
            <a:effectLst/>
          </c:spPr>
          <c:marker>
            <c:symbol val="none"/>
          </c:marker>
          <c:dLbls>
            <c:dLbl>
              <c:idx val="0"/>
              <c:layout>
                <c:manualLayout>
                  <c:x val="-2.271980178314666E-2"/>
                  <c:y val="-5.26584816435896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75A-4F8E-9E15-9C183C2E16E9}"/>
                </c:ext>
              </c:extLst>
            </c:dLbl>
            <c:dLbl>
              <c:idx val="1"/>
              <c:layout>
                <c:manualLayout>
                  <c:x val="-2.2719801783146649E-2"/>
                  <c:y val="-4.68075392387463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75A-4F8E-9E15-9C183C2E16E9}"/>
                </c:ext>
              </c:extLst>
            </c:dLbl>
            <c:dLbl>
              <c:idx val="2"/>
              <c:layout>
                <c:manualLayout>
                  <c:x val="-2.0447821604832026E-2"/>
                  <c:y val="-5.2658481643589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75A-4F8E-9E15-9C183C2E16E9}"/>
                </c:ext>
              </c:extLst>
            </c:dLbl>
            <c:dLbl>
              <c:idx val="3"/>
              <c:layout>
                <c:manualLayout>
                  <c:x val="-2.6127772050618645E-2"/>
                  <c:y val="-3.80311256314813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75A-4F8E-9E15-9C183C2E16E9}"/>
                </c:ext>
              </c:extLst>
            </c:dLbl>
            <c:dLbl>
              <c:idx val="4"/>
              <c:layout>
                <c:manualLayout>
                  <c:x val="-2.7263762139775976E-2"/>
                  <c:y val="-4.38820680363246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75A-4F8E-9E15-9C183C2E16E9}"/>
                </c:ext>
              </c:extLst>
            </c:dLbl>
            <c:dLbl>
              <c:idx val="5"/>
              <c:layout>
                <c:manualLayout>
                  <c:x val="-2.0447821604832068E-2"/>
                  <c:y val="-4.38820680363246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75A-4F8E-9E15-9C183C2E16E9}"/>
                </c:ext>
              </c:extLst>
            </c:dLbl>
            <c:dLbl>
              <c:idx val="6"/>
              <c:layout>
                <c:manualLayout>
                  <c:x val="-2.2719801783146733E-2"/>
                  <c:y val="-3.80311256314814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75A-4F8E-9E15-9C183C2E16E9}"/>
                </c:ext>
              </c:extLst>
            </c:dLbl>
            <c:dLbl>
              <c:idx val="7"/>
              <c:layout>
                <c:manualLayout>
                  <c:x val="-3.294371258556264E-2"/>
                  <c:y val="-5.8509424048432901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75A-4F8E-9E15-9C183C2E16E9}"/>
                </c:ext>
              </c:extLst>
            </c:dLbl>
            <c:dLbl>
              <c:idx val="8"/>
              <c:layout>
                <c:manualLayout>
                  <c:x val="-2.4991781961461311E-2"/>
                  <c:y val="-3.80311256314813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75A-4F8E-9E15-9C183C2E16E9}"/>
                </c:ext>
              </c:extLst>
            </c:dLbl>
            <c:dLbl>
              <c:idx val="9"/>
              <c:layout>
                <c:manualLayout>
                  <c:x val="-2.8399752228933477E-2"/>
                  <c:y val="-3.21801832266380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B75A-4F8E-9E15-9C183C2E16E9}"/>
                </c:ext>
              </c:extLst>
            </c:dLbl>
            <c:dLbl>
              <c:idx val="10"/>
              <c:layout>
                <c:manualLayout>
                  <c:x val="-2.385579187230398E-2"/>
                  <c:y val="-3.80311256314813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75A-4F8E-9E15-9C183C2E16E9}"/>
                </c:ext>
              </c:extLst>
            </c:dLbl>
            <c:dLbl>
              <c:idx val="11"/>
              <c:layout>
                <c:manualLayout>
                  <c:x val="-1.817584142651732E-2"/>
                  <c:y val="-5.558395284601126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B75A-4F8E-9E15-9C183C2E16E9}"/>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'[20170905_volume_clothes_united-states_Statista.xls]Kurtarılan_Sayfa1'!$B$4:$M$4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'[20170905_volume_clothes_united-states_Statista.xls]Kurtarılan_Sayfa1'!$B$11:$M$11</c:f>
              <c:numCache>
                <c:formatCode>#,##0</c:formatCode>
                <c:ptCount val="12"/>
                <c:pt idx="0">
                  <c:v>27234.508999999998</c:v>
                </c:pt>
                <c:pt idx="1">
                  <c:v>28097.003000000001</c:v>
                </c:pt>
                <c:pt idx="2">
                  <c:v>28301.731</c:v>
                </c:pt>
                <c:pt idx="3">
                  <c:v>29462.929</c:v>
                </c:pt>
                <c:pt idx="4">
                  <c:v>30001.331999999999</c:v>
                </c:pt>
                <c:pt idx="5">
                  <c:v>31279.041000000001</c:v>
                </c:pt>
                <c:pt idx="6">
                  <c:v>30908.473999999998</c:v>
                </c:pt>
                <c:pt idx="7">
                  <c:v>31494.197</c:v>
                </c:pt>
                <c:pt idx="8">
                  <c:v>32091.183000000001</c:v>
                </c:pt>
                <c:pt idx="9">
                  <c:v>32700.271000000001</c:v>
                </c:pt>
                <c:pt idx="10">
                  <c:v>33318.978000000003</c:v>
                </c:pt>
                <c:pt idx="11">
                  <c:v>33945.86</c:v>
                </c:pt>
              </c:numCache>
            </c:numRef>
          </c:val>
          <c:smooth val="0"/>
          <c:extLst>
            <c:ext xmlns:c16="http://schemas.microsoft.com/office/drawing/2014/chart" uri="{C3380CC4-5D6E-409C-BE32-E72D297353CC}">
              <c16:uniqueId val="{00000006-B75A-4F8E-9E15-9C183C2E16E9}"/>
            </c:ext>
          </c:extLst>
        </c:ser>
        <c:dLbls>
          <c:showLegendKey val="0"/>
          <c:showVal val="1"/>
          <c:showCatName val="0"/>
          <c:showSerName val="0"/>
          <c:showPercent val="0"/>
          <c:showBubbleSize val="0"/>
        </c:dLbls>
        <c:marker val="1"/>
        <c:smooth val="0"/>
        <c:axId val="437870920"/>
        <c:axId val="438288016"/>
      </c:lineChart>
      <c:catAx>
        <c:axId val="437870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438288016"/>
        <c:crosses val="autoZero"/>
        <c:auto val="1"/>
        <c:lblAlgn val="ctr"/>
        <c:lblOffset val="100"/>
        <c:noMultiLvlLbl val="0"/>
      </c:catAx>
      <c:valAx>
        <c:axId val="43828801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437870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'[20170905_average-volume-per-capita_clothes_united-states_Statista.xls]Kurtarılan_Sayfa1'!$A$5</c:f>
              <c:strCache>
                <c:ptCount val="1"/>
                <c:pt idx="0">
                  <c:v>Women's and Girl's Apparel</c:v>
                </c:pt>
              </c:strCache>
            </c:strRef>
          </c:tx>
          <c:spPr>
            <a:ln w="28575" cap="rnd">
              <a:solidFill>
                <a:schemeClr val="accent1"/>
              </a:solidFill>
              <a:round/>
            </a:ln>
            <a:effectLst/>
          </c:spPr>
          <c:marker>
            <c:symbol val="none"/>
          </c:marker>
          <c:dLbls>
            <c:dLbl>
              <c:idx val="0"/>
              <c:layout>
                <c:manualLayout>
                  <c:x val="-1.9604245470693706E-2"/>
                  <c:y val="3.83447783167826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F041-424B-94AE-BF893FE3380D}"/>
                </c:ext>
              </c:extLst>
            </c:dLbl>
            <c:dLbl>
              <c:idx val="1"/>
              <c:layout>
                <c:manualLayout>
                  <c:x val="-1.9604245470693726E-2"/>
                  <c:y val="3.53951799847224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F041-424B-94AE-BF893FE3380D}"/>
                </c:ext>
              </c:extLst>
            </c:dLbl>
            <c:dLbl>
              <c:idx val="2"/>
              <c:layout>
                <c:manualLayout>
                  <c:x val="-1.9604245470693747E-2"/>
                  <c:y val="3.24455816526622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F041-424B-94AE-BF893FE3380D}"/>
                </c:ext>
              </c:extLst>
            </c:dLbl>
            <c:dLbl>
              <c:idx val="3"/>
              <c:layout>
                <c:manualLayout>
                  <c:x val="-1.9604245470693706E-2"/>
                  <c:y val="2.94959833206020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F041-424B-94AE-BF893FE3380D}"/>
                </c:ext>
              </c:extLst>
            </c:dLbl>
            <c:dLbl>
              <c:idx val="4"/>
              <c:layout>
                <c:manualLayout>
                  <c:x val="-2.0742042654134967E-2"/>
                  <c:y val="3.24455816526622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F041-424B-94AE-BF893FE3380D}"/>
                </c:ext>
              </c:extLst>
            </c:dLbl>
            <c:dLbl>
              <c:idx val="5"/>
              <c:layout>
                <c:manualLayout>
                  <c:x val="-2.0742042654135009E-2"/>
                  <c:y val="3.53951799847224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F041-424B-94AE-BF893FE3380D}"/>
                </c:ext>
              </c:extLst>
            </c:dLbl>
            <c:dLbl>
              <c:idx val="6"/>
              <c:layout>
                <c:manualLayout>
                  <c:x val="-1.9604245470693789E-2"/>
                  <c:y val="3.24455816526622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F041-424B-94AE-BF893FE3380D}"/>
                </c:ext>
              </c:extLst>
            </c:dLbl>
            <c:dLbl>
              <c:idx val="7"/>
              <c:layout>
                <c:manualLayout>
                  <c:x val="-1.9604245470693706E-2"/>
                  <c:y val="3.24455816526622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F041-424B-94AE-BF893FE3380D}"/>
                </c:ext>
              </c:extLst>
            </c:dLbl>
            <c:dLbl>
              <c:idx val="8"/>
              <c:layout>
                <c:manualLayout>
                  <c:x val="-1.9604245470693622E-2"/>
                  <c:y val="3.53951799847224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F041-424B-94AE-BF893FE3380D}"/>
                </c:ext>
              </c:extLst>
            </c:dLbl>
            <c:dLbl>
              <c:idx val="9"/>
              <c:layout>
                <c:manualLayout>
                  <c:x val="-1.9604245470693706E-2"/>
                  <c:y val="3.24455816526622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F041-424B-94AE-BF893FE3380D}"/>
                </c:ext>
              </c:extLst>
            </c:dLbl>
            <c:dLbl>
              <c:idx val="10"/>
              <c:layout>
                <c:manualLayout>
                  <c:x val="-1.9604245470693706E-2"/>
                  <c:y val="3.24455816526622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F041-424B-94AE-BF893FE3380D}"/>
                </c:ext>
              </c:extLst>
            </c:dLbl>
            <c:dLbl>
              <c:idx val="11"/>
              <c:layout>
                <c:manualLayout>
                  <c:x val="-1.9604245470693706E-2"/>
                  <c:y val="3.83447783167826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F041-424B-94AE-BF893FE3380D}"/>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tr-T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'[20170905_average-volume-per-capita_clothes_united-states_Statista.xls]Kurtarılan_Sayfa1'!$B$4:$M$4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'[20170905_average-volume-per-capita_clothes_united-states_Statista.xls]Kurtarılan_Sayfa1'!$B$5:$M$5</c:f>
              <c:numCache>
                <c:formatCode>0.0</c:formatCode>
                <c:ptCount val="12"/>
                <c:pt idx="0">
                  <c:v>18.085999999999999</c:v>
                </c:pt>
                <c:pt idx="1">
                  <c:v>18.041</c:v>
                </c:pt>
                <c:pt idx="2">
                  <c:v>18.103999999999999</c:v>
                </c:pt>
                <c:pt idx="3">
                  <c:v>18.201000000000001</c:v>
                </c:pt>
                <c:pt idx="4">
                  <c:v>18.465</c:v>
                </c:pt>
                <c:pt idx="5">
                  <c:v>18.751000000000001</c:v>
                </c:pt>
                <c:pt idx="6">
                  <c:v>18.856999999999999</c:v>
                </c:pt>
                <c:pt idx="7">
                  <c:v>18.983000000000001</c:v>
                </c:pt>
                <c:pt idx="8">
                  <c:v>19.103000000000002</c:v>
                </c:pt>
                <c:pt idx="9">
                  <c:v>19.22</c:v>
                </c:pt>
                <c:pt idx="10">
                  <c:v>19.334</c:v>
                </c:pt>
                <c:pt idx="11">
                  <c:v>19.442</c:v>
                </c:pt>
              </c:numCache>
            </c:numRef>
          </c:val>
          <c:smooth val="0"/>
          <c:extLst>
            <c:ext xmlns:c16="http://schemas.microsoft.com/office/drawing/2014/chart" uri="{C3380CC4-5D6E-409C-BE32-E72D297353CC}">
              <c16:uniqueId val="{00000000-F041-424B-94AE-BF893FE3380D}"/>
            </c:ext>
          </c:extLst>
        </c:ser>
        <c:ser>
          <c:idx val="1"/>
          <c:order val="1"/>
          <c:tx>
            <c:strRef>
              <c:f>'[20170905_average-volume-per-capita_clothes_united-states_Statista.xls]Kurtarılan_Sayfa1'!$A$6</c:f>
              <c:strCache>
                <c:ptCount val="1"/>
                <c:pt idx="0">
                  <c:v>Men's and Boy's Apparel</c:v>
                </c:pt>
              </c:strCache>
            </c:strRef>
          </c:tx>
          <c:spPr>
            <a:ln w="28575" cap="rnd">
              <a:solidFill>
                <a:schemeClr val="accent2"/>
              </a:solidFill>
              <a:round/>
            </a:ln>
            <a:effectLst/>
          </c:spPr>
          <c:marker>
            <c:symbol val="none"/>
          </c:marker>
          <c:dLbls>
            <c:dLbl>
              <c:idx val="0"/>
              <c:layout>
                <c:manualLayout>
                  <c:x val="-1.8466448287252399E-2"/>
                  <c:y val="3.24455816526622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7-F041-424B-94AE-BF893FE3380D}"/>
                </c:ext>
              </c:extLst>
            </c:dLbl>
            <c:dLbl>
              <c:idx val="1"/>
              <c:layout>
                <c:manualLayout>
                  <c:x val="-1.846644828725242E-2"/>
                  <c:y val="3.24455816526621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6-F041-424B-94AE-BF893FE3380D}"/>
                </c:ext>
              </c:extLst>
            </c:dLbl>
            <c:dLbl>
              <c:idx val="2"/>
              <c:layout>
                <c:manualLayout>
                  <c:x val="-1.9604245470693747E-2"/>
                  <c:y val="4.1294376648842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5-F041-424B-94AE-BF893FE3380D}"/>
                </c:ext>
              </c:extLst>
            </c:dLbl>
            <c:dLbl>
              <c:idx val="3"/>
              <c:layout>
                <c:manualLayout>
                  <c:x val="-1.9604245470693706E-2"/>
                  <c:y val="3.83447783167826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F041-424B-94AE-BF893FE3380D}"/>
                </c:ext>
              </c:extLst>
            </c:dLbl>
            <c:dLbl>
              <c:idx val="4"/>
              <c:layout>
                <c:manualLayout>
                  <c:x val="-2.0742042654134967E-2"/>
                  <c:y val="3.24455816526622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3-F041-424B-94AE-BF893FE3380D}"/>
                </c:ext>
              </c:extLst>
            </c:dLbl>
            <c:dLbl>
              <c:idx val="5"/>
              <c:layout>
                <c:manualLayout>
                  <c:x val="-2.0742042654135009E-2"/>
                  <c:y val="4.71935733129632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F041-424B-94AE-BF893FE3380D}"/>
                </c:ext>
              </c:extLst>
            </c:dLbl>
            <c:dLbl>
              <c:idx val="6"/>
              <c:layout>
                <c:manualLayout>
                  <c:x val="-1.9604245470693789E-2"/>
                  <c:y val="2.94959833206019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1-F041-424B-94AE-BF893FE3380D}"/>
                </c:ext>
              </c:extLst>
            </c:dLbl>
            <c:dLbl>
              <c:idx val="7"/>
              <c:layout>
                <c:manualLayout>
                  <c:x val="-2.0742042654135009E-2"/>
                  <c:y val="3.53951799847224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1-F041-424B-94AE-BF893FE3380D}"/>
                </c:ext>
              </c:extLst>
            </c:dLbl>
            <c:dLbl>
              <c:idx val="8"/>
              <c:layout>
                <c:manualLayout>
                  <c:x val="-1.9604245470693622E-2"/>
                  <c:y val="3.53951799847224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0-F041-424B-94AE-BF893FE3380D}"/>
                </c:ext>
              </c:extLst>
            </c:dLbl>
            <c:dLbl>
              <c:idx val="9"/>
              <c:layout>
                <c:manualLayout>
                  <c:x val="-1.9604245470693706E-2"/>
                  <c:y val="2.94959833206019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F-F041-424B-94AE-BF893FE3380D}"/>
                </c:ext>
              </c:extLst>
            </c:dLbl>
            <c:dLbl>
              <c:idx val="10"/>
              <c:layout>
                <c:manualLayout>
                  <c:x val="-2.0742042654135009E-2"/>
                  <c:y val="3.83447783167826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E-F041-424B-94AE-BF893FE3380D}"/>
                </c:ext>
              </c:extLst>
            </c:dLbl>
            <c:dLbl>
              <c:idx val="11"/>
              <c:layout>
                <c:manualLayout>
                  <c:x val="-1.9604245470693706E-2"/>
                  <c:y val="3.24455816526622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D-F041-424B-94AE-BF893FE3380D}"/>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tr-T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'[20170905_average-volume-per-capita_clothes_united-states_Statista.xls]Kurtarılan_Sayfa1'!$B$4:$M$4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'[20170905_average-volume-per-capita_clothes_united-states_Statista.xls]Kurtarılan_Sayfa1'!$B$6:$M$6</c:f>
              <c:numCache>
                <c:formatCode>0.0</c:formatCode>
                <c:ptCount val="12"/>
                <c:pt idx="0">
                  <c:v>11.962999999999999</c:v>
                </c:pt>
                <c:pt idx="1">
                  <c:v>12.023</c:v>
                </c:pt>
                <c:pt idx="2">
                  <c:v>12.082000000000001</c:v>
                </c:pt>
                <c:pt idx="3">
                  <c:v>12.670999999999999</c:v>
                </c:pt>
                <c:pt idx="4">
                  <c:v>12.913</c:v>
                </c:pt>
                <c:pt idx="5">
                  <c:v>13.236000000000001</c:v>
                </c:pt>
                <c:pt idx="6">
                  <c:v>12.864000000000001</c:v>
                </c:pt>
                <c:pt idx="7">
                  <c:v>12.967000000000001</c:v>
                </c:pt>
                <c:pt idx="8">
                  <c:v>13.052</c:v>
                </c:pt>
                <c:pt idx="9">
                  <c:v>13.124000000000001</c:v>
                </c:pt>
                <c:pt idx="10">
                  <c:v>13.18</c:v>
                </c:pt>
                <c:pt idx="11">
                  <c:v>13.225</c:v>
                </c:pt>
              </c:numCache>
            </c:numRef>
          </c:val>
          <c:smooth val="0"/>
          <c:extLst>
            <c:ext xmlns:c16="http://schemas.microsoft.com/office/drawing/2014/chart" uri="{C3380CC4-5D6E-409C-BE32-E72D297353CC}">
              <c16:uniqueId val="{00000001-F041-424B-94AE-BF893FE3380D}"/>
            </c:ext>
          </c:extLst>
        </c:ser>
        <c:ser>
          <c:idx val="2"/>
          <c:order val="2"/>
          <c:tx>
            <c:strRef>
              <c:f>'[20170905_average-volume-per-capita_clothes_united-states_Statista.xls]Kurtarılan_Sayfa1'!$A$7</c:f>
              <c:strCache>
                <c:ptCount val="1"/>
                <c:pt idx="0">
                  <c:v>Sports and Swimwear</c:v>
                </c:pt>
              </c:strCache>
            </c:strRef>
          </c:tx>
          <c:spPr>
            <a:ln w="28575" cap="rnd">
              <a:solidFill>
                <a:schemeClr val="accent3"/>
              </a:solidFill>
              <a:round/>
            </a:ln>
            <a:effectLst/>
          </c:spPr>
          <c:marker>
            <c:symbol val="none"/>
          </c:marker>
          <c:dLbls>
            <c:dLbl>
              <c:idx val="0"/>
              <c:layout>
                <c:manualLayout>
                  <c:x val="-1.5627689109731047E-2"/>
                  <c:y val="-4.71935733129632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2-F041-424B-94AE-BF893FE3380D}"/>
                </c:ext>
              </c:extLst>
            </c:dLbl>
            <c:dLbl>
              <c:idx val="1"/>
              <c:layout>
                <c:manualLayout>
                  <c:x val="-1.904108066005496E-2"/>
                  <c:y val="-3.83447783167826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3-F041-424B-94AE-BF893FE3380D}"/>
                </c:ext>
              </c:extLst>
            </c:dLbl>
            <c:dLbl>
              <c:idx val="2"/>
              <c:layout>
                <c:manualLayout>
                  <c:x val="-2.1885573618658224E-2"/>
                  <c:y val="-4.7193573312963297E-2"/>
                </c:manualLayout>
              </c:layout>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tr-TR"/>
                </a:p>
              </c:txPr>
              <c:dLblPos val="r"/>
              <c:showLegendKey val="0"/>
              <c:showVal val="1"/>
              <c:showCatName val="0"/>
              <c:showSerName val="0"/>
              <c:showPercent val="0"/>
              <c:showBubbleSize val="0"/>
              <c:extLst>
                <c:ext xmlns:c15="http://schemas.microsoft.com/office/drawing/2012/chart" uri="{CE6537A1-D6FC-4f65-9D91-7224C49458BB}">
                  <c15:layout>
                    <c:manualLayout>
                      <c:w val="2.6704099895367456E-2"/>
                      <c:h val="5.6130856259105723E-2"/>
                    </c:manualLayout>
                  </c15:layout>
                </c:ext>
                <c:ext xmlns:c16="http://schemas.microsoft.com/office/drawing/2014/chart" uri="{C3380CC4-5D6E-409C-BE32-E72D297353CC}">
                  <c16:uniqueId val="{00000044-F041-424B-94AE-BF893FE3380D}"/>
                </c:ext>
              </c:extLst>
            </c:dLbl>
            <c:dLbl>
              <c:idx val="3"/>
              <c:layout>
                <c:manualLayout>
                  <c:x val="-1.2214297559407165E-2"/>
                  <c:y val="-5.7517051349255541E-2"/>
                </c:manualLayout>
              </c:layout>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tr-TR"/>
                </a:p>
              </c:txPr>
              <c:dLblPos val="r"/>
              <c:showLegendKey val="0"/>
              <c:showVal val="1"/>
              <c:showCatName val="0"/>
              <c:showSerName val="0"/>
              <c:showPercent val="0"/>
              <c:showBubbleSize val="0"/>
              <c:extLst>
                <c:ext xmlns:c15="http://schemas.microsoft.com/office/drawing/2012/chart" uri="{CE6537A1-D6FC-4f65-9D91-7224C49458BB}">
                  <c15:layout>
                    <c:manualLayout>
                      <c:w val="3.4668680179456596E-2"/>
                      <c:h val="5.3181257927045512E-2"/>
                    </c:manualLayout>
                  </c15:layout>
                </c:ext>
                <c:ext xmlns:c16="http://schemas.microsoft.com/office/drawing/2014/chart" uri="{C3380CC4-5D6E-409C-BE32-E72D297353CC}">
                  <c16:uniqueId val="{00000045-F041-424B-94AE-BF893FE3380D}"/>
                </c:ext>
              </c:extLst>
            </c:dLbl>
            <c:dLbl>
              <c:idx val="4"/>
              <c:layout>
                <c:manualLayout>
                  <c:x val="-1.7903283476613695E-2"/>
                  <c:y val="-4.71935733129634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6-F041-424B-94AE-BF893FE3380D}"/>
                </c:ext>
              </c:extLst>
            </c:dLbl>
            <c:dLbl>
              <c:idx val="5"/>
              <c:layout>
                <c:manualLayout>
                  <c:x val="-2.1316675026937574E-2"/>
                  <c:y val="-3.24455816526623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7-F041-424B-94AE-BF893FE3380D}"/>
                </c:ext>
              </c:extLst>
            </c:dLbl>
            <c:dLbl>
              <c:idx val="6"/>
              <c:layout>
                <c:manualLayout>
                  <c:x val="-1.904108066005496E-2"/>
                  <c:y val="-3.24455816526623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8-F041-424B-94AE-BF893FE3380D}"/>
                </c:ext>
              </c:extLst>
            </c:dLbl>
            <c:dLbl>
              <c:idx val="7"/>
              <c:layout>
                <c:manualLayout>
                  <c:x val="-2.0178877843496267E-2"/>
                  <c:y val="-4.71935733129632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9-F041-424B-94AE-BF893FE3380D}"/>
                </c:ext>
              </c:extLst>
            </c:dLbl>
            <c:dLbl>
              <c:idx val="8"/>
              <c:layout>
                <c:manualLayout>
                  <c:x val="-2.1316675026937574E-2"/>
                  <c:y val="-3.83447783167826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A-F041-424B-94AE-BF893FE3380D}"/>
                </c:ext>
              </c:extLst>
            </c:dLbl>
            <c:dLbl>
              <c:idx val="9"/>
              <c:layout>
                <c:manualLayout>
                  <c:x val="-2.0178877843496267E-2"/>
                  <c:y val="-4.71935733129632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B-F041-424B-94AE-BF893FE3380D}"/>
                </c:ext>
              </c:extLst>
            </c:dLbl>
            <c:dLbl>
              <c:idx val="10"/>
              <c:layout>
                <c:manualLayout>
                  <c:x val="-1.7903283476613654E-2"/>
                  <c:y val="-3.24455816526622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C-F041-424B-94AE-BF893FE3380D}"/>
                </c:ext>
              </c:extLst>
            </c:dLbl>
            <c:dLbl>
              <c:idx val="11"/>
              <c:layout>
                <c:manualLayout>
                  <c:x val="-1.9041080660055127E-2"/>
                  <c:y val="-4.129437664884299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D-F041-424B-94AE-BF893FE3380D}"/>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tr-T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'[20170905_average-volume-per-capita_clothes_united-states_Statista.xls]Kurtarılan_Sayfa1'!$B$4:$M$4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'[20170905_average-volume-per-capita_clothes_united-states_Statista.xls]Kurtarılan_Sayfa1'!$B$7:$M$7</c:f>
              <c:numCache>
                <c:formatCode>0.0</c:formatCode>
                <c:ptCount val="12"/>
                <c:pt idx="0">
                  <c:v>1.8029999999999999</c:v>
                </c:pt>
                <c:pt idx="1">
                  <c:v>1.8939999999999999</c:v>
                </c:pt>
                <c:pt idx="2">
                  <c:v>1.9510000000000001</c:v>
                </c:pt>
                <c:pt idx="3">
                  <c:v>2.0739999999999998</c:v>
                </c:pt>
                <c:pt idx="4">
                  <c:v>2.165</c:v>
                </c:pt>
                <c:pt idx="5">
                  <c:v>2.3959999999999999</c:v>
                </c:pt>
                <c:pt idx="6">
                  <c:v>2.3860000000000001</c:v>
                </c:pt>
                <c:pt idx="7">
                  <c:v>2.4990000000000001</c:v>
                </c:pt>
                <c:pt idx="8">
                  <c:v>2.613</c:v>
                </c:pt>
                <c:pt idx="9">
                  <c:v>2.7250000000000001</c:v>
                </c:pt>
                <c:pt idx="10">
                  <c:v>2.8340000000000001</c:v>
                </c:pt>
                <c:pt idx="11">
                  <c:v>2.9380000000000002</c:v>
                </c:pt>
              </c:numCache>
            </c:numRef>
          </c:val>
          <c:smooth val="0"/>
          <c:extLst>
            <c:ext xmlns:c16="http://schemas.microsoft.com/office/drawing/2014/chart" uri="{C3380CC4-5D6E-409C-BE32-E72D297353CC}">
              <c16:uniqueId val="{00000002-F041-424B-94AE-BF893FE3380D}"/>
            </c:ext>
          </c:extLst>
        </c:ser>
        <c:ser>
          <c:idx val="3"/>
          <c:order val="3"/>
          <c:tx>
            <c:strRef>
              <c:f>'[20170905_average-volume-per-capita_clothes_united-states_Statista.xls]Kurtarılan_Sayfa1'!$A$8</c:f>
              <c:strCache>
                <c:ptCount val="1"/>
                <c:pt idx="0">
                  <c:v>Underwear</c:v>
                </c:pt>
              </c:strCache>
            </c:strRef>
          </c:tx>
          <c:spPr>
            <a:ln w="28575" cap="rnd">
              <a:solidFill>
                <a:schemeClr val="accent4"/>
              </a:solidFill>
              <a:round/>
            </a:ln>
            <a:effectLst/>
          </c:spPr>
          <c:marker>
            <c:symbol val="none"/>
          </c:marker>
          <c:dLbls>
            <c:dLbl>
              <c:idx val="0"/>
              <c:layout>
                <c:manualLayout>
                  <c:x val="-1.1639665186604562E-2"/>
                  <c:y val="2.06471883244214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F041-424B-94AE-BF893FE3380D}"/>
                </c:ext>
              </c:extLst>
            </c:dLbl>
            <c:dLbl>
              <c:idx val="1"/>
              <c:layout>
                <c:manualLayout>
                  <c:x val="-1.9604245470693726E-2"/>
                  <c:y val="3.24455816526622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041-424B-94AE-BF893FE3380D}"/>
                </c:ext>
              </c:extLst>
            </c:dLbl>
            <c:dLbl>
              <c:idx val="2"/>
              <c:layout>
                <c:manualLayout>
                  <c:x val="-1.9604245470693747E-2"/>
                  <c:y val="3.24455816526622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F041-424B-94AE-BF893FE3380D}"/>
                </c:ext>
              </c:extLst>
            </c:dLbl>
            <c:dLbl>
              <c:idx val="3"/>
              <c:layout>
                <c:manualLayout>
                  <c:x val="-1.9604245470693706E-2"/>
                  <c:y val="4.1294376648842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F041-424B-94AE-BF893FE3380D}"/>
                </c:ext>
              </c:extLst>
            </c:dLbl>
            <c:dLbl>
              <c:idx val="4"/>
              <c:layout>
                <c:manualLayout>
                  <c:x val="-1.9604245470693706E-2"/>
                  <c:y val="3.83447783167826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F041-424B-94AE-BF893FE3380D}"/>
                </c:ext>
              </c:extLst>
            </c:dLbl>
            <c:dLbl>
              <c:idx val="5"/>
              <c:layout>
                <c:manualLayout>
                  <c:x val="-2.0742042654135009E-2"/>
                  <c:y val="3.83447783167826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F041-424B-94AE-BF893FE3380D}"/>
                </c:ext>
              </c:extLst>
            </c:dLbl>
            <c:dLbl>
              <c:idx val="6"/>
              <c:layout>
                <c:manualLayout>
                  <c:x val="-1.9604245470693789E-2"/>
                  <c:y val="3.53951799847224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F041-424B-94AE-BF893FE3380D}"/>
                </c:ext>
              </c:extLst>
            </c:dLbl>
            <c:dLbl>
              <c:idx val="7"/>
              <c:layout>
                <c:manualLayout>
                  <c:x val="-1.9604245470693706E-2"/>
                  <c:y val="3.53951799847224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F041-424B-94AE-BF893FE3380D}"/>
                </c:ext>
              </c:extLst>
            </c:dLbl>
            <c:dLbl>
              <c:idx val="8"/>
              <c:layout>
                <c:manualLayout>
                  <c:x val="-1.9604245470693622E-2"/>
                  <c:y val="3.244558165266223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F041-424B-94AE-BF893FE3380D}"/>
                </c:ext>
              </c:extLst>
            </c:dLbl>
            <c:dLbl>
              <c:idx val="9"/>
              <c:layout>
                <c:manualLayout>
                  <c:x val="-1.9604245470693706E-2"/>
                  <c:y val="3.83447783167826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F041-424B-94AE-BF893FE3380D}"/>
                </c:ext>
              </c:extLst>
            </c:dLbl>
            <c:dLbl>
              <c:idx val="10"/>
              <c:layout>
                <c:manualLayout>
                  <c:x val="-1.9604245470693706E-2"/>
                  <c:y val="3.83447783167826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F041-424B-94AE-BF893FE3380D}"/>
                </c:ext>
              </c:extLst>
            </c:dLbl>
            <c:dLbl>
              <c:idx val="11"/>
              <c:layout>
                <c:manualLayout>
                  <c:x val="-2.1879839837576482E-2"/>
                  <c:y val="3.244558165266223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F041-424B-94AE-BF893FE3380D}"/>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tr-T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'[20170905_average-volume-per-capita_clothes_united-states_Statista.xls]Kurtarılan_Sayfa1'!$B$4:$M$4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'[20170905_average-volume-per-capita_clothes_united-states_Statista.xls]Kurtarılan_Sayfa1'!$B$8:$M$8</c:f>
              <c:numCache>
                <c:formatCode>0.0</c:formatCode>
                <c:ptCount val="12"/>
                <c:pt idx="0">
                  <c:v>20.695</c:v>
                </c:pt>
                <c:pt idx="1">
                  <c:v>21.481000000000002</c:v>
                </c:pt>
                <c:pt idx="2">
                  <c:v>21.3</c:v>
                </c:pt>
                <c:pt idx="3">
                  <c:v>22.082000000000001</c:v>
                </c:pt>
                <c:pt idx="4">
                  <c:v>22.164999999999999</c:v>
                </c:pt>
                <c:pt idx="5">
                  <c:v>23.4</c:v>
                </c:pt>
                <c:pt idx="6">
                  <c:v>23.152000000000001</c:v>
                </c:pt>
                <c:pt idx="7">
                  <c:v>23.492999999999999</c:v>
                </c:pt>
                <c:pt idx="8">
                  <c:v>23.835999999999999</c:v>
                </c:pt>
                <c:pt idx="9">
                  <c:v>24.187000000000001</c:v>
                </c:pt>
                <c:pt idx="10">
                  <c:v>24.547000000000001</c:v>
                </c:pt>
                <c:pt idx="11">
                  <c:v>24.919</c:v>
                </c:pt>
              </c:numCache>
            </c:numRef>
          </c:val>
          <c:smooth val="0"/>
          <c:extLst>
            <c:ext xmlns:c16="http://schemas.microsoft.com/office/drawing/2014/chart" uri="{C3380CC4-5D6E-409C-BE32-E72D297353CC}">
              <c16:uniqueId val="{00000003-F041-424B-94AE-BF893FE3380D}"/>
            </c:ext>
          </c:extLst>
        </c:ser>
        <c:ser>
          <c:idx val="4"/>
          <c:order val="4"/>
          <c:tx>
            <c:strRef>
              <c:f>'[20170905_average-volume-per-capita_clothes_united-states_Statista.xls]Kurtarılan_Sayfa1'!$A$9</c:f>
              <c:strCache>
                <c:ptCount val="1"/>
                <c:pt idx="0">
                  <c:v>Hosiery</c:v>
                </c:pt>
              </c:strCache>
            </c:strRef>
          </c:tx>
          <c:spPr>
            <a:ln w="28575" cap="rnd">
              <a:solidFill>
                <a:schemeClr val="accent5"/>
              </a:solidFill>
              <a:round/>
            </a:ln>
            <a:effectLst/>
          </c:spPr>
          <c:marker>
            <c:symbol val="none"/>
          </c:marker>
          <c:dLbls>
            <c:dLbl>
              <c:idx val="0"/>
              <c:layout>
                <c:manualLayout>
                  <c:x val="-1.5053056736928486E-2"/>
                  <c:y val="-2.65463849885418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F041-424B-94AE-BF893FE3380D}"/>
                </c:ext>
              </c:extLst>
            </c:dLbl>
            <c:dLbl>
              <c:idx val="1"/>
              <c:layout>
                <c:manualLayout>
                  <c:x val="-1.846644828725242E-2"/>
                  <c:y val="-2.06471883244214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F041-424B-94AE-BF893FE3380D}"/>
                </c:ext>
              </c:extLst>
            </c:dLbl>
            <c:dLbl>
              <c:idx val="2"/>
              <c:layout>
                <c:manualLayout>
                  <c:x val="-1.9604245470693747E-2"/>
                  <c:y val="-2.359678665648170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C-F041-424B-94AE-BF893FE3380D}"/>
                </c:ext>
              </c:extLst>
            </c:dLbl>
            <c:dLbl>
              <c:idx val="3"/>
              <c:layout>
                <c:manualLayout>
                  <c:x val="-1.9604245470693706E-2"/>
                  <c:y val="-3.539517998472253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D-F041-424B-94AE-BF893FE3380D}"/>
                </c:ext>
              </c:extLst>
            </c:dLbl>
            <c:dLbl>
              <c:idx val="4"/>
              <c:layout>
                <c:manualLayout>
                  <c:x val="-1.9604245470693706E-2"/>
                  <c:y val="-1.7697589992361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E-F041-424B-94AE-BF893FE3380D}"/>
                </c:ext>
              </c:extLst>
            </c:dLbl>
            <c:dLbl>
              <c:idx val="5"/>
              <c:layout>
                <c:manualLayout>
                  <c:x val="-2.0742042654135009E-2"/>
                  <c:y val="-2.35967866564816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F041-424B-94AE-BF893FE3380D}"/>
                </c:ext>
              </c:extLst>
            </c:dLbl>
            <c:dLbl>
              <c:idx val="6"/>
              <c:layout>
                <c:manualLayout>
                  <c:x val="-1.9604245470693789E-2"/>
                  <c:y val="-3.24455816526623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0-F041-424B-94AE-BF893FE3380D}"/>
                </c:ext>
              </c:extLst>
            </c:dLbl>
            <c:dLbl>
              <c:idx val="7"/>
              <c:layout>
                <c:manualLayout>
                  <c:x val="-1.9604245470693706E-2"/>
                  <c:y val="-2.94959833206021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9-F041-424B-94AE-BF893FE3380D}"/>
                </c:ext>
              </c:extLst>
            </c:dLbl>
            <c:dLbl>
              <c:idx val="8"/>
              <c:layout>
                <c:manualLayout>
                  <c:x val="-1.9604245470693622E-2"/>
                  <c:y val="-2.94959833206020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8-F041-424B-94AE-BF893FE3380D}"/>
                </c:ext>
              </c:extLst>
            </c:dLbl>
            <c:dLbl>
              <c:idx val="9"/>
              <c:layout>
                <c:manualLayout>
                  <c:x val="-1.8466448287252565E-2"/>
                  <c:y val="-2.94959833206020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A-F041-424B-94AE-BF893FE3380D}"/>
                </c:ext>
              </c:extLst>
            </c:dLbl>
            <c:dLbl>
              <c:idx val="10"/>
              <c:layout>
                <c:manualLayout>
                  <c:x val="-1.9604245470693706E-2"/>
                  <c:y val="-2.94959833206020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C-F041-424B-94AE-BF893FE3380D}"/>
                </c:ext>
              </c:extLst>
            </c:dLbl>
            <c:dLbl>
              <c:idx val="11"/>
              <c:layout>
                <c:manualLayout>
                  <c:x val="-1.9604245470693706E-2"/>
                  <c:y val="-2.65463849885419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B-F041-424B-94AE-BF893FE3380D}"/>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tr-T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'[20170905_average-volume-per-capita_clothes_united-states_Statista.xls]Kurtarılan_Sayfa1'!$B$4:$M$4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'[20170905_average-volume-per-capita_clothes_united-states_Statista.xls]Kurtarılan_Sayfa1'!$B$9:$M$9</c:f>
              <c:numCache>
                <c:formatCode>0.0</c:formatCode>
                <c:ptCount val="12"/>
                <c:pt idx="0">
                  <c:v>12.978999999999999</c:v>
                </c:pt>
                <c:pt idx="1">
                  <c:v>13.813000000000001</c:v>
                </c:pt>
                <c:pt idx="2">
                  <c:v>13.618</c:v>
                </c:pt>
                <c:pt idx="3">
                  <c:v>13.961</c:v>
                </c:pt>
                <c:pt idx="4">
                  <c:v>13.927</c:v>
                </c:pt>
                <c:pt idx="5">
                  <c:v>14.393000000000001</c:v>
                </c:pt>
                <c:pt idx="6">
                  <c:v>13.403</c:v>
                </c:pt>
                <c:pt idx="7">
                  <c:v>13.406000000000001</c:v>
                </c:pt>
                <c:pt idx="8">
                  <c:v>13.407999999999999</c:v>
                </c:pt>
                <c:pt idx="9">
                  <c:v>13.413</c:v>
                </c:pt>
                <c:pt idx="10">
                  <c:v>13.417</c:v>
                </c:pt>
                <c:pt idx="11">
                  <c:v>13.42</c:v>
                </c:pt>
              </c:numCache>
            </c:numRef>
          </c:val>
          <c:smooth val="0"/>
          <c:extLst>
            <c:ext xmlns:c16="http://schemas.microsoft.com/office/drawing/2014/chart" uri="{C3380CC4-5D6E-409C-BE32-E72D297353CC}">
              <c16:uniqueId val="{00000004-F041-424B-94AE-BF893FE3380D}"/>
            </c:ext>
          </c:extLst>
        </c:ser>
        <c:ser>
          <c:idx val="5"/>
          <c:order val="5"/>
          <c:tx>
            <c:strRef>
              <c:f>'[20170905_average-volume-per-capita_clothes_united-states_Statista.xls]Kurtarılan_Sayfa1'!$A$10</c:f>
              <c:strCache>
                <c:ptCount val="1"/>
                <c:pt idx="0">
                  <c:v>Other Clothes</c:v>
                </c:pt>
              </c:strCache>
            </c:strRef>
          </c:tx>
          <c:spPr>
            <a:ln w="28575" cap="rnd">
              <a:solidFill>
                <a:schemeClr val="accent6"/>
              </a:solidFill>
              <a:round/>
            </a:ln>
            <a:effectLst/>
          </c:spPr>
          <c:marker>
            <c:symbol val="none"/>
          </c:marker>
          <c:dLbls>
            <c:dLbl>
              <c:idx val="0"/>
              <c:layout>
                <c:manualLayout>
                  <c:x val="-1.9604245470693706E-2"/>
                  <c:y val="-4.42439749809031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041-424B-94AE-BF893FE3380D}"/>
                </c:ext>
              </c:extLst>
            </c:dLbl>
            <c:dLbl>
              <c:idx val="1"/>
              <c:layout>
                <c:manualLayout>
                  <c:x val="-1.9604245470693726E-2"/>
                  <c:y val="-4.1294376648842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041-424B-94AE-BF893FE3380D}"/>
                </c:ext>
              </c:extLst>
            </c:dLbl>
            <c:dLbl>
              <c:idx val="2"/>
              <c:layout>
                <c:manualLayout>
                  <c:x val="-1.9604245470693747E-2"/>
                  <c:y val="-3.24455816526622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041-424B-94AE-BF893FE3380D}"/>
                </c:ext>
              </c:extLst>
            </c:dLbl>
            <c:dLbl>
              <c:idx val="3"/>
              <c:layout>
                <c:manualLayout>
                  <c:x val="-1.9604245470693706E-2"/>
                  <c:y val="-4.1294376648842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041-424B-94AE-BF893FE3380D}"/>
                </c:ext>
              </c:extLst>
            </c:dLbl>
            <c:dLbl>
              <c:idx val="4"/>
              <c:layout>
                <c:manualLayout>
                  <c:x val="-2.1879839837576315E-2"/>
                  <c:y val="-3.24455816526622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041-424B-94AE-BF893FE3380D}"/>
                </c:ext>
              </c:extLst>
            </c:dLbl>
            <c:dLbl>
              <c:idx val="5"/>
              <c:layout>
                <c:manualLayout>
                  <c:x val="-2.0742042654135009E-2"/>
                  <c:y val="-3.83447783167826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041-424B-94AE-BF893FE3380D}"/>
                </c:ext>
              </c:extLst>
            </c:dLbl>
            <c:dLbl>
              <c:idx val="6"/>
              <c:layout>
                <c:manualLayout>
                  <c:x val="-2.1879839837576399E-2"/>
                  <c:y val="-3.83447783167826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041-424B-94AE-BF893FE3380D}"/>
                </c:ext>
              </c:extLst>
            </c:dLbl>
            <c:dLbl>
              <c:idx val="7"/>
              <c:layout>
                <c:manualLayout>
                  <c:x val="-2.0742042654135009E-2"/>
                  <c:y val="-3.83447783167826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041-424B-94AE-BF893FE3380D}"/>
                </c:ext>
              </c:extLst>
            </c:dLbl>
            <c:dLbl>
              <c:idx val="8"/>
              <c:layout>
                <c:manualLayout>
                  <c:x val="-2.1879839837576315E-2"/>
                  <c:y val="-4.42439749809031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041-424B-94AE-BF893FE3380D}"/>
                </c:ext>
              </c:extLst>
            </c:dLbl>
            <c:dLbl>
              <c:idx val="9"/>
              <c:layout>
                <c:manualLayout>
                  <c:x val="-1.9604245470693706E-2"/>
                  <c:y val="-2.65463849885418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041-424B-94AE-BF893FE3380D}"/>
                </c:ext>
              </c:extLst>
            </c:dLbl>
            <c:dLbl>
              <c:idx val="10"/>
              <c:layout>
                <c:manualLayout>
                  <c:x val="-1.9604245470693706E-2"/>
                  <c:y val="-3.53951799847224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041-424B-94AE-BF893FE3380D}"/>
                </c:ext>
              </c:extLst>
            </c:dLbl>
            <c:dLbl>
              <c:idx val="11"/>
              <c:layout>
                <c:manualLayout>
                  <c:x val="-2.1879839837576482E-2"/>
                  <c:y val="-3.24455816526622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041-424B-94AE-BF893FE3380D}"/>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tr-T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'[20170905_average-volume-per-capita_clothes_united-states_Statista.xls]Kurtarılan_Sayfa1'!$B$4:$M$4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'[20170905_average-volume-per-capita_clothes_united-states_Statista.xls]Kurtarılan_Sayfa1'!$B$10:$M$10</c:f>
              <c:numCache>
                <c:formatCode>0.0</c:formatCode>
                <c:ptCount val="12"/>
                <c:pt idx="0">
                  <c:v>22.513000000000002</c:v>
                </c:pt>
                <c:pt idx="1">
                  <c:v>22.884</c:v>
                </c:pt>
                <c:pt idx="2">
                  <c:v>23.047000000000001</c:v>
                </c:pt>
                <c:pt idx="3">
                  <c:v>24.123000000000001</c:v>
                </c:pt>
                <c:pt idx="4">
                  <c:v>24.44</c:v>
                </c:pt>
                <c:pt idx="5">
                  <c:v>25.138999999999999</c:v>
                </c:pt>
                <c:pt idx="6">
                  <c:v>24.806000000000001</c:v>
                </c:pt>
                <c:pt idx="7">
                  <c:v>25.228000000000002</c:v>
                </c:pt>
                <c:pt idx="8">
                  <c:v>25.687999999999999</c:v>
                </c:pt>
                <c:pt idx="9">
                  <c:v>26.177</c:v>
                </c:pt>
                <c:pt idx="10">
                  <c:v>26.690999999999999</c:v>
                </c:pt>
                <c:pt idx="11">
                  <c:v>27.228000000000002</c:v>
                </c:pt>
              </c:numCache>
            </c:numRef>
          </c:val>
          <c:smooth val="0"/>
          <c:extLst>
            <c:ext xmlns:c16="http://schemas.microsoft.com/office/drawing/2014/chart" uri="{C3380CC4-5D6E-409C-BE32-E72D297353CC}">
              <c16:uniqueId val="{00000005-F041-424B-94AE-BF893FE3380D}"/>
            </c:ext>
          </c:extLst>
        </c:ser>
        <c:dLbls>
          <c:dLblPos val="ctr"/>
          <c:showLegendKey val="0"/>
          <c:showVal val="1"/>
          <c:showCatName val="0"/>
          <c:showSerName val="0"/>
          <c:showPercent val="0"/>
          <c:showBubbleSize val="0"/>
        </c:dLbls>
        <c:smooth val="0"/>
        <c:axId val="437683840"/>
        <c:axId val="437687776"/>
      </c:lineChart>
      <c:catAx>
        <c:axId val="437683840"/>
        <c:scaling>
          <c:orientation val="minMax"/>
        </c:scaling>
        <c:delete val="0"/>
        <c:axPos val="b"/>
        <c:numFmt formatCode="General" sourceLinked="1"/>
        <c:majorTickMark val="none"/>
        <c:minorTickMark val="none"/>
        <c:tickLblPos val="nextTo"/>
        <c:spPr>
          <a:noFill/>
          <a:ln w="25400" cap="flat" cmpd="sng" algn="ctr">
            <a:no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437687776"/>
        <c:crosses val="autoZero"/>
        <c:auto val="1"/>
        <c:lblAlgn val="ctr"/>
        <c:lblOffset val="100"/>
        <c:noMultiLvlLbl val="0"/>
      </c:catAx>
      <c:valAx>
        <c:axId val="437687776"/>
        <c:scaling>
          <c:orientation val="minMax"/>
        </c:scaling>
        <c:delete val="1"/>
        <c:axPos val="l"/>
        <c:numFmt formatCode="0.0" sourceLinked="1"/>
        <c:majorTickMark val="none"/>
        <c:minorTickMark val="none"/>
        <c:tickLblPos val="nextTo"/>
        <c:crossAx val="437683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515769017854367E-2"/>
          <c:y val="3.097052811733773E-2"/>
          <c:w val="0.97496846196429121"/>
          <c:h val="0.83766011785205974"/>
        </c:manualLayout>
      </c:layout>
      <c:lineChart>
        <c:grouping val="standard"/>
        <c:varyColors val="0"/>
        <c:ser>
          <c:idx val="0"/>
          <c:order val="0"/>
          <c:tx>
            <c:strRef>
              <c:f>'[20170905_price-per-unit_clothes_united-states_Statista.xls]Kurtarılan_Sayfa1'!$A$5</c:f>
              <c:strCache>
                <c:ptCount val="1"/>
                <c:pt idx="0">
                  <c:v>Women's and Girl's Apparel</c:v>
                </c:pt>
              </c:strCache>
            </c:strRef>
          </c:tx>
          <c:spPr>
            <a:ln w="28575" cap="rnd">
              <a:solidFill>
                <a:schemeClr val="accent1"/>
              </a:solidFill>
              <a:round/>
            </a:ln>
            <a:effectLst/>
          </c:spPr>
          <c:marker>
            <c:symbol val="none"/>
          </c:marker>
          <c:dLbls>
            <c:dLbl>
              <c:idx val="0"/>
              <c:layout>
                <c:manualLayout>
                  <c:x val="-1.8466448287252399E-2"/>
                  <c:y val="4.50480408979457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075E-4CF4-9688-2E2B90645280}"/>
                </c:ext>
              </c:extLst>
            </c:dLbl>
            <c:dLbl>
              <c:idx val="1"/>
              <c:layout>
                <c:manualLayout>
                  <c:x val="-2.3017637021017643E-2"/>
                  <c:y val="5.067904601018901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075E-4CF4-9688-2E2B90645280}"/>
                </c:ext>
              </c:extLst>
            </c:dLbl>
            <c:dLbl>
              <c:idx val="2"/>
              <c:layout>
                <c:manualLayout>
                  <c:x val="-1.9604245470693747E-2"/>
                  <c:y val="4.50480408979457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075E-4CF4-9688-2E2B90645280}"/>
                </c:ext>
              </c:extLst>
            </c:dLbl>
            <c:dLbl>
              <c:idx val="3"/>
              <c:layout>
                <c:manualLayout>
                  <c:x val="-1.9604245470693706E-2"/>
                  <c:y val="3.3786030673459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075E-4CF4-9688-2E2B90645280}"/>
                </c:ext>
              </c:extLst>
            </c:dLbl>
            <c:dLbl>
              <c:idx val="4"/>
              <c:layout>
                <c:manualLayout>
                  <c:x val="-1.9604245470693706E-2"/>
                  <c:y val="3.94170357857025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075E-4CF4-9688-2E2B90645280}"/>
                </c:ext>
              </c:extLst>
            </c:dLbl>
            <c:dLbl>
              <c:idx val="5"/>
              <c:layout>
                <c:manualLayout>
                  <c:x val="-2.0742042654135009E-2"/>
                  <c:y val="3.37860306734593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075E-4CF4-9688-2E2B90645280}"/>
                </c:ext>
              </c:extLst>
            </c:dLbl>
            <c:dLbl>
              <c:idx val="6"/>
              <c:layout>
                <c:manualLayout>
                  <c:x val="-1.7328651103811092E-2"/>
                  <c:y val="3.37860306734593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075E-4CF4-9688-2E2B90645280}"/>
                </c:ext>
              </c:extLst>
            </c:dLbl>
            <c:dLbl>
              <c:idx val="7"/>
              <c:layout>
                <c:manualLayout>
                  <c:x val="-1.9604245470693706E-2"/>
                  <c:y val="3.66015332295809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075E-4CF4-9688-2E2B90645280}"/>
                </c:ext>
              </c:extLst>
            </c:dLbl>
            <c:dLbl>
              <c:idx val="8"/>
              <c:layout>
                <c:manualLayout>
                  <c:x val="-1.9604245470693622E-2"/>
                  <c:y val="3.66015332295809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075E-4CF4-9688-2E2B90645280}"/>
                </c:ext>
              </c:extLst>
            </c:dLbl>
            <c:dLbl>
              <c:idx val="9"/>
              <c:layout>
                <c:manualLayout>
                  <c:x val="-2.0742042654135009E-2"/>
                  <c:y val="4.5048040897945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075E-4CF4-9688-2E2B90645280}"/>
                </c:ext>
              </c:extLst>
            </c:dLbl>
            <c:dLbl>
              <c:idx val="10"/>
              <c:layout>
                <c:manualLayout>
                  <c:x val="-1.9604245470693706E-2"/>
                  <c:y val="2.81550255612160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075E-4CF4-9688-2E2B90645280}"/>
                </c:ext>
              </c:extLst>
            </c:dLbl>
            <c:dLbl>
              <c:idx val="11"/>
              <c:layout>
                <c:manualLayout>
                  <c:x val="-2.1879839837576482E-2"/>
                  <c:y val="3.66015332295810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075E-4CF4-9688-2E2B90645280}"/>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tr-T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'[20170905_price-per-unit_clothes_united-states_Statista.xls]Kurtarılan_Sayfa1'!$B$4:$M$4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'[20170905_price-per-unit_clothes_united-states_Statista.xls]Kurtarılan_Sayfa1'!$B$5:$M$5</c:f>
              <c:numCache>
                <c:formatCode>0.0</c:formatCode>
                <c:ptCount val="12"/>
                <c:pt idx="0">
                  <c:v>18.167999999999999</c:v>
                </c:pt>
                <c:pt idx="1">
                  <c:v>18.564</c:v>
                </c:pt>
                <c:pt idx="2">
                  <c:v>19.085999999999999</c:v>
                </c:pt>
                <c:pt idx="3">
                  <c:v>18.706</c:v>
                </c:pt>
                <c:pt idx="4">
                  <c:v>18.523</c:v>
                </c:pt>
                <c:pt idx="5">
                  <c:v>18.141999999999999</c:v>
                </c:pt>
                <c:pt idx="6">
                  <c:v>18.637</c:v>
                </c:pt>
                <c:pt idx="7">
                  <c:v>18.878</c:v>
                </c:pt>
                <c:pt idx="8">
                  <c:v>19.151</c:v>
                </c:pt>
                <c:pt idx="9">
                  <c:v>19.411999999999999</c:v>
                </c:pt>
                <c:pt idx="10">
                  <c:v>19.661000000000001</c:v>
                </c:pt>
                <c:pt idx="11">
                  <c:v>19.907</c:v>
                </c:pt>
              </c:numCache>
            </c:numRef>
          </c:val>
          <c:smooth val="0"/>
          <c:extLst>
            <c:ext xmlns:c16="http://schemas.microsoft.com/office/drawing/2014/chart" uri="{C3380CC4-5D6E-409C-BE32-E72D297353CC}">
              <c16:uniqueId val="{00000000-075E-4CF4-9688-2E2B90645280}"/>
            </c:ext>
          </c:extLst>
        </c:ser>
        <c:ser>
          <c:idx val="1"/>
          <c:order val="1"/>
          <c:tx>
            <c:strRef>
              <c:f>'[20170905_price-per-unit_clothes_united-states_Statista.xls]Kurtarılan_Sayfa1'!$A$6</c:f>
              <c:strCache>
                <c:ptCount val="1"/>
                <c:pt idx="0">
                  <c:v>Men's and Boy's Apparel</c:v>
                </c:pt>
              </c:strCache>
            </c:strRef>
          </c:tx>
          <c:spPr>
            <a:ln w="28575" cap="rnd">
              <a:solidFill>
                <a:schemeClr val="accent2"/>
              </a:solidFill>
              <a:round/>
            </a:ln>
            <a:effectLst/>
          </c:spPr>
          <c:marker>
            <c:symbol val="none"/>
          </c:marker>
          <c:dLbls>
            <c:dLbl>
              <c:idx val="0"/>
              <c:layout>
                <c:manualLayout>
                  <c:x val="-1.9604245470693706E-2"/>
                  <c:y val="-3.37860306734593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075E-4CF4-9688-2E2B90645280}"/>
                </c:ext>
              </c:extLst>
            </c:dLbl>
            <c:dLbl>
              <c:idx val="1"/>
              <c:layout>
                <c:manualLayout>
                  <c:x val="-1.9604245470693726E-2"/>
                  <c:y val="-3.09705281173377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075E-4CF4-9688-2E2B90645280}"/>
                </c:ext>
              </c:extLst>
            </c:dLbl>
            <c:dLbl>
              <c:idx val="2"/>
              <c:layout>
                <c:manualLayout>
                  <c:x val="-1.7328651103811092E-2"/>
                  <c:y val="-3.66015332295809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075E-4CF4-9688-2E2B90645280}"/>
                </c:ext>
              </c:extLst>
            </c:dLbl>
            <c:dLbl>
              <c:idx val="3"/>
              <c:layout>
                <c:manualLayout>
                  <c:x val="-1.9604245470693706E-2"/>
                  <c:y val="-3.94170357857025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075E-4CF4-9688-2E2B90645280}"/>
                </c:ext>
              </c:extLst>
            </c:dLbl>
            <c:dLbl>
              <c:idx val="4"/>
              <c:layout>
                <c:manualLayout>
                  <c:x val="-1.9604245470693706E-2"/>
                  <c:y val="-3.94170357857026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075E-4CF4-9688-2E2B90645280}"/>
                </c:ext>
              </c:extLst>
            </c:dLbl>
            <c:dLbl>
              <c:idx val="5"/>
              <c:layout>
                <c:manualLayout>
                  <c:x val="-2.0742042654135009E-2"/>
                  <c:y val="-3.94170357857025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075E-4CF4-9688-2E2B90645280}"/>
                </c:ext>
              </c:extLst>
            </c:dLbl>
            <c:dLbl>
              <c:idx val="6"/>
              <c:layout>
                <c:manualLayout>
                  <c:x val="-1.9604245470693789E-2"/>
                  <c:y val="-4.504804089794579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075E-4CF4-9688-2E2B90645280}"/>
                </c:ext>
              </c:extLst>
            </c:dLbl>
            <c:dLbl>
              <c:idx val="7"/>
              <c:layout>
                <c:manualLayout>
                  <c:x val="-1.9604245470693706E-2"/>
                  <c:y val="-3.0970528117337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075E-4CF4-9688-2E2B90645280}"/>
                </c:ext>
              </c:extLst>
            </c:dLbl>
            <c:dLbl>
              <c:idx val="8"/>
              <c:layout>
                <c:manualLayout>
                  <c:x val="-2.0742042654135009E-2"/>
                  <c:y val="-3.0970528117337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075E-4CF4-9688-2E2B90645280}"/>
                </c:ext>
              </c:extLst>
            </c:dLbl>
            <c:dLbl>
              <c:idx val="9"/>
              <c:layout>
                <c:manualLayout>
                  <c:x val="-1.9604245470693706E-2"/>
                  <c:y val="-3.66015332295810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075E-4CF4-9688-2E2B90645280}"/>
                </c:ext>
              </c:extLst>
            </c:dLbl>
            <c:dLbl>
              <c:idx val="10"/>
              <c:layout>
                <c:manualLayout>
                  <c:x val="-1.9604245470693706E-2"/>
                  <c:y val="-3.378603067345939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075E-4CF4-9688-2E2B90645280}"/>
                </c:ext>
              </c:extLst>
            </c:dLbl>
            <c:dLbl>
              <c:idx val="11"/>
              <c:layout>
                <c:manualLayout>
                  <c:x val="-2.4155434204459095E-2"/>
                  <c:y val="-4.5048040897945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075E-4CF4-9688-2E2B90645280}"/>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tr-T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'[20170905_price-per-unit_clothes_united-states_Statista.xls]Kurtarılan_Sayfa1'!$B$4:$M$4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'[20170905_price-per-unit_clothes_united-states_Statista.xls]Kurtarılan_Sayfa1'!$B$6:$M$6</c:f>
              <c:numCache>
                <c:formatCode>0.0</c:formatCode>
                <c:ptCount val="12"/>
                <c:pt idx="0">
                  <c:v>18.713999999999999</c:v>
                </c:pt>
                <c:pt idx="1">
                  <c:v>19.582999999999998</c:v>
                </c:pt>
                <c:pt idx="2">
                  <c:v>20.093</c:v>
                </c:pt>
                <c:pt idx="3">
                  <c:v>19.713999999999999</c:v>
                </c:pt>
                <c:pt idx="4">
                  <c:v>19.731999999999999</c:v>
                </c:pt>
                <c:pt idx="5">
                  <c:v>19.382999999999999</c:v>
                </c:pt>
                <c:pt idx="6">
                  <c:v>20.277000000000001</c:v>
                </c:pt>
                <c:pt idx="7">
                  <c:v>20.619</c:v>
                </c:pt>
                <c:pt idx="8">
                  <c:v>20.995999999999999</c:v>
                </c:pt>
                <c:pt idx="9">
                  <c:v>21.373000000000001</c:v>
                </c:pt>
                <c:pt idx="10">
                  <c:v>21.741</c:v>
                </c:pt>
                <c:pt idx="11">
                  <c:v>22.11</c:v>
                </c:pt>
              </c:numCache>
            </c:numRef>
          </c:val>
          <c:smooth val="0"/>
          <c:extLst>
            <c:ext xmlns:c16="http://schemas.microsoft.com/office/drawing/2014/chart" uri="{C3380CC4-5D6E-409C-BE32-E72D297353CC}">
              <c16:uniqueId val="{00000001-075E-4CF4-9688-2E2B90645280}"/>
            </c:ext>
          </c:extLst>
        </c:ser>
        <c:ser>
          <c:idx val="2"/>
          <c:order val="2"/>
          <c:tx>
            <c:strRef>
              <c:f>'[20170905_price-per-unit_clothes_united-states_Statista.xls]Kurtarılan_Sayfa1'!$A$7</c:f>
              <c:strCache>
                <c:ptCount val="1"/>
                <c:pt idx="0">
                  <c:v>Sports and Swimwear</c:v>
                </c:pt>
              </c:strCache>
            </c:strRef>
          </c:tx>
          <c:spPr>
            <a:ln w="28575" cap="rnd">
              <a:solidFill>
                <a:schemeClr val="accent3"/>
              </a:solidFill>
              <a:round/>
            </a:ln>
            <a:effectLst/>
          </c:spPr>
          <c:marker>
            <c:symbol val="none"/>
          </c:marker>
          <c:dLbls>
            <c:dLbl>
              <c:idx val="0"/>
              <c:layout>
                <c:manualLayout>
                  <c:x val="-2.1879839837576322E-2"/>
                  <c:y val="-3.66015332295810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75E-4CF4-9688-2E2B90645280}"/>
                </c:ext>
              </c:extLst>
            </c:dLbl>
            <c:dLbl>
              <c:idx val="1"/>
              <c:layout>
                <c:manualLayout>
                  <c:x val="-1.9604245470693726E-2"/>
                  <c:y val="-3.66015332295810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75E-4CF4-9688-2E2B90645280}"/>
                </c:ext>
              </c:extLst>
            </c:dLbl>
            <c:dLbl>
              <c:idx val="2"/>
              <c:layout>
                <c:manualLayout>
                  <c:x val="-1.9604245470693747E-2"/>
                  <c:y val="-3.94170357857026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75E-4CF4-9688-2E2B90645280}"/>
                </c:ext>
              </c:extLst>
            </c:dLbl>
            <c:dLbl>
              <c:idx val="3"/>
              <c:layout>
                <c:manualLayout>
                  <c:x val="-2.1879839837576315E-2"/>
                  <c:y val="-3.66015332295809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75E-4CF4-9688-2E2B90645280}"/>
                </c:ext>
              </c:extLst>
            </c:dLbl>
            <c:dLbl>
              <c:idx val="4"/>
              <c:layout>
                <c:manualLayout>
                  <c:x val="-2.0742042654134967E-2"/>
                  <c:y val="-3.66015332295809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75E-4CF4-9688-2E2B90645280}"/>
                </c:ext>
              </c:extLst>
            </c:dLbl>
            <c:dLbl>
              <c:idx val="5"/>
              <c:layout>
                <c:manualLayout>
                  <c:x val="-2.0742042654135009E-2"/>
                  <c:y val="-3.09705281173377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75E-4CF4-9688-2E2B90645280}"/>
                </c:ext>
              </c:extLst>
            </c:dLbl>
            <c:dLbl>
              <c:idx val="6"/>
              <c:layout>
                <c:manualLayout>
                  <c:x val="-2.1879839837576399E-2"/>
                  <c:y val="-4.22325383418242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75E-4CF4-9688-2E2B90645280}"/>
                </c:ext>
              </c:extLst>
            </c:dLbl>
            <c:dLbl>
              <c:idx val="7"/>
              <c:layout>
                <c:manualLayout>
                  <c:x val="-2.1879839837576315E-2"/>
                  <c:y val="-3.66015332295809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75E-4CF4-9688-2E2B90645280}"/>
                </c:ext>
              </c:extLst>
            </c:dLbl>
            <c:dLbl>
              <c:idx val="8"/>
              <c:layout>
                <c:manualLayout>
                  <c:x val="-2.1879839837576315E-2"/>
                  <c:y val="-3.0970528117337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75E-4CF4-9688-2E2B90645280}"/>
                </c:ext>
              </c:extLst>
            </c:dLbl>
            <c:dLbl>
              <c:idx val="9"/>
              <c:layout>
                <c:manualLayout>
                  <c:x val="-2.1879839837576482E-2"/>
                  <c:y val="-3.37860306734593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75E-4CF4-9688-2E2B90645280}"/>
                </c:ext>
              </c:extLst>
            </c:dLbl>
            <c:dLbl>
              <c:idx val="10"/>
              <c:layout>
                <c:manualLayout>
                  <c:x val="-2.1879839837576315E-2"/>
                  <c:y val="-3.66015332295809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075E-4CF4-9688-2E2B90645280}"/>
                </c:ext>
              </c:extLst>
            </c:dLbl>
            <c:dLbl>
              <c:idx val="11"/>
              <c:layout>
                <c:manualLayout>
                  <c:x val="-2.1879839837576482E-2"/>
                  <c:y val="-3.37860306734593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075E-4CF4-9688-2E2B90645280}"/>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tr-T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'[20170905_price-per-unit_clothes_united-states_Statista.xls]Kurtarılan_Sayfa1'!$B$4:$M$4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'[20170905_price-per-unit_clothes_united-states_Statista.xls]Kurtarılan_Sayfa1'!$B$7:$M$7</c:f>
              <c:numCache>
                <c:formatCode>0.0</c:formatCode>
                <c:ptCount val="12"/>
                <c:pt idx="0">
                  <c:v>21.286000000000001</c:v>
                </c:pt>
                <c:pt idx="1">
                  <c:v>22.294</c:v>
                </c:pt>
                <c:pt idx="2">
                  <c:v>23.805</c:v>
                </c:pt>
                <c:pt idx="3">
                  <c:v>24.282</c:v>
                </c:pt>
                <c:pt idx="4">
                  <c:v>25.283000000000001</c:v>
                </c:pt>
                <c:pt idx="5">
                  <c:v>26.501000000000001</c:v>
                </c:pt>
                <c:pt idx="6">
                  <c:v>27.824000000000002</c:v>
                </c:pt>
                <c:pt idx="7">
                  <c:v>28.827999999999999</c:v>
                </c:pt>
                <c:pt idx="8">
                  <c:v>29.916</c:v>
                </c:pt>
                <c:pt idx="9">
                  <c:v>31</c:v>
                </c:pt>
                <c:pt idx="10">
                  <c:v>32.073999999999998</c:v>
                </c:pt>
                <c:pt idx="11">
                  <c:v>33.155000000000001</c:v>
                </c:pt>
              </c:numCache>
            </c:numRef>
          </c:val>
          <c:smooth val="0"/>
          <c:extLst>
            <c:ext xmlns:c16="http://schemas.microsoft.com/office/drawing/2014/chart" uri="{C3380CC4-5D6E-409C-BE32-E72D297353CC}">
              <c16:uniqueId val="{00000002-075E-4CF4-9688-2E2B90645280}"/>
            </c:ext>
          </c:extLst>
        </c:ser>
        <c:ser>
          <c:idx val="3"/>
          <c:order val="3"/>
          <c:tx>
            <c:strRef>
              <c:f>'[20170905_price-per-unit_clothes_united-states_Statista.xls]Kurtarılan_Sayfa1'!$A$8</c:f>
              <c:strCache>
                <c:ptCount val="1"/>
                <c:pt idx="0">
                  <c:v>Underwear</c:v>
                </c:pt>
              </c:strCache>
            </c:strRef>
          </c:tx>
          <c:spPr>
            <a:ln w="28575" cap="rnd">
              <a:solidFill>
                <a:schemeClr val="accent4"/>
              </a:solidFill>
              <a:round/>
            </a:ln>
            <a:effectLst/>
          </c:spPr>
          <c:marker>
            <c:symbol val="none"/>
          </c:marker>
          <c:dLbls>
            <c:dLbl>
              <c:idx val="0"/>
              <c:layout>
                <c:manualLayout>
                  <c:x val="-1.6765486293172347E-2"/>
                  <c:y val="-3.09705281173378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075E-4CF4-9688-2E2B90645280}"/>
                </c:ext>
              </c:extLst>
            </c:dLbl>
            <c:dLbl>
              <c:idx val="1"/>
              <c:layout>
                <c:manualLayout>
                  <c:x val="-1.6765486293172347E-2"/>
                  <c:y val="-3.0970528117337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075E-4CF4-9688-2E2B90645280}"/>
                </c:ext>
              </c:extLst>
            </c:dLbl>
            <c:dLbl>
              <c:idx val="2"/>
              <c:layout>
                <c:manualLayout>
                  <c:x val="-1.6765486293172347E-2"/>
                  <c:y val="-3.0970528117337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C-075E-4CF4-9688-2E2B90645280}"/>
                </c:ext>
              </c:extLst>
            </c:dLbl>
            <c:dLbl>
              <c:idx val="3"/>
              <c:layout>
                <c:manualLayout>
                  <c:x val="-1.6765486293172347E-2"/>
                  <c:y val="-4.50480408979458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D-075E-4CF4-9688-2E2B90645280}"/>
                </c:ext>
              </c:extLst>
            </c:dLbl>
            <c:dLbl>
              <c:idx val="4"/>
              <c:layout>
                <c:manualLayout>
                  <c:x val="-1.7903283476613695E-2"/>
                  <c:y val="-3.94170357857026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E-075E-4CF4-9688-2E2B90645280}"/>
                </c:ext>
              </c:extLst>
            </c:dLbl>
            <c:dLbl>
              <c:idx val="5"/>
              <c:layout>
                <c:manualLayout>
                  <c:x val="-2.1316675026937574E-2"/>
                  <c:y val="-4.504804089794579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075E-4CF4-9688-2E2B90645280}"/>
                </c:ext>
              </c:extLst>
            </c:dLbl>
            <c:dLbl>
              <c:idx val="6"/>
              <c:layout>
                <c:manualLayout>
                  <c:x val="-1.904108066005496E-2"/>
                  <c:y val="-4.22325383418242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0-075E-4CF4-9688-2E2B90645280}"/>
                </c:ext>
              </c:extLst>
            </c:dLbl>
            <c:dLbl>
              <c:idx val="7"/>
              <c:layout>
                <c:manualLayout>
                  <c:x val="-1.904108066005496E-2"/>
                  <c:y val="-3.66015332295809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1-075E-4CF4-9688-2E2B90645280}"/>
                </c:ext>
              </c:extLst>
            </c:dLbl>
            <c:dLbl>
              <c:idx val="8"/>
              <c:layout>
                <c:manualLayout>
                  <c:x val="-2.1316675026937574E-2"/>
                  <c:y val="-4.50480408979458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075E-4CF4-9688-2E2B90645280}"/>
                </c:ext>
              </c:extLst>
            </c:dLbl>
            <c:dLbl>
              <c:idx val="9"/>
              <c:layout>
                <c:manualLayout>
                  <c:x val="-1.904108066005496E-2"/>
                  <c:y val="-3.94170357857026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3-075E-4CF4-9688-2E2B90645280}"/>
                </c:ext>
              </c:extLst>
            </c:dLbl>
            <c:dLbl>
              <c:idx val="10"/>
              <c:layout>
                <c:manualLayout>
                  <c:x val="-1.904108066005496E-2"/>
                  <c:y val="-4.504804089794579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075E-4CF4-9688-2E2B90645280}"/>
                </c:ext>
              </c:extLst>
            </c:dLbl>
            <c:dLbl>
              <c:idx val="11"/>
              <c:layout>
                <c:manualLayout>
                  <c:x val="-1.9041080660055127E-2"/>
                  <c:y val="-3.94170357857025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5-075E-4CF4-9688-2E2B90645280}"/>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tr-T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'[20170905_price-per-unit_clothes_united-states_Statista.xls]Kurtarılan_Sayfa1'!$B$4:$M$4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'[20170905_price-per-unit_clothes_united-states_Statista.xls]Kurtarılan_Sayfa1'!$B$8:$M$8</c:f>
              <c:numCache>
                <c:formatCode>0.0</c:formatCode>
                <c:ptCount val="12"/>
                <c:pt idx="0">
                  <c:v>5.9050000000000002</c:v>
                </c:pt>
                <c:pt idx="1">
                  <c:v>6.2539999999999996</c:v>
                </c:pt>
                <c:pt idx="2">
                  <c:v>6.4050000000000002</c:v>
                </c:pt>
                <c:pt idx="3">
                  <c:v>6.351</c:v>
                </c:pt>
                <c:pt idx="4">
                  <c:v>6.3019999999999996</c:v>
                </c:pt>
                <c:pt idx="5">
                  <c:v>6.27</c:v>
                </c:pt>
                <c:pt idx="6">
                  <c:v>6.6639999999999997</c:v>
                </c:pt>
                <c:pt idx="7">
                  <c:v>6.7789999999999999</c:v>
                </c:pt>
                <c:pt idx="8">
                  <c:v>6.9050000000000002</c:v>
                </c:pt>
                <c:pt idx="9">
                  <c:v>7.0289999999999999</c:v>
                </c:pt>
                <c:pt idx="10">
                  <c:v>7.149</c:v>
                </c:pt>
                <c:pt idx="11">
                  <c:v>7.2679999999999998</c:v>
                </c:pt>
              </c:numCache>
            </c:numRef>
          </c:val>
          <c:smooth val="0"/>
          <c:extLst>
            <c:ext xmlns:c16="http://schemas.microsoft.com/office/drawing/2014/chart" uri="{C3380CC4-5D6E-409C-BE32-E72D297353CC}">
              <c16:uniqueId val="{00000003-075E-4CF4-9688-2E2B90645280}"/>
            </c:ext>
          </c:extLst>
        </c:ser>
        <c:ser>
          <c:idx val="4"/>
          <c:order val="4"/>
          <c:tx>
            <c:strRef>
              <c:f>'[20170905_price-per-unit_clothes_united-states_Statista.xls]Kurtarılan_Sayfa1'!$A$9</c:f>
              <c:strCache>
                <c:ptCount val="1"/>
                <c:pt idx="0">
                  <c:v>Hosiery</c:v>
                </c:pt>
              </c:strCache>
            </c:strRef>
          </c:tx>
          <c:spPr>
            <a:ln w="28575" cap="rnd">
              <a:solidFill>
                <a:schemeClr val="accent5"/>
              </a:solidFill>
              <a:round/>
            </a:ln>
            <a:effectLst/>
          </c:spPr>
          <c:marker>
            <c:symbol val="none"/>
          </c:marker>
          <c:dLbls>
            <c:dLbl>
              <c:idx val="0"/>
              <c:layout>
                <c:manualLayout>
                  <c:x val="-1.5627689109731047E-2"/>
                  <c:y val="2.252402044897279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B-075E-4CF4-9688-2E2B90645280}"/>
                </c:ext>
              </c:extLst>
            </c:dLbl>
            <c:dLbl>
              <c:idx val="1"/>
              <c:layout>
                <c:manualLayout>
                  <c:x val="-1.562768910973104E-2"/>
                  <c:y val="2.53395230050946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C-075E-4CF4-9688-2E2B90645280}"/>
                </c:ext>
              </c:extLst>
            </c:dLbl>
            <c:dLbl>
              <c:idx val="2"/>
              <c:layout>
                <c:manualLayout>
                  <c:x val="-1.6765486293172347E-2"/>
                  <c:y val="2.53395230050945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D-075E-4CF4-9688-2E2B90645280}"/>
                </c:ext>
              </c:extLst>
            </c:dLbl>
            <c:dLbl>
              <c:idx val="3"/>
              <c:layout>
                <c:manualLayout>
                  <c:x val="-1.6765486293172347E-2"/>
                  <c:y val="2.53395230050945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A-075E-4CF4-9688-2E2B90645280}"/>
                </c:ext>
              </c:extLst>
            </c:dLbl>
            <c:dLbl>
              <c:idx val="4"/>
              <c:layout>
                <c:manualLayout>
                  <c:x val="-1.7903283476613695E-2"/>
                  <c:y val="3.0970528117337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E-075E-4CF4-9688-2E2B90645280}"/>
                </c:ext>
              </c:extLst>
            </c:dLbl>
            <c:dLbl>
              <c:idx val="5"/>
              <c:layout>
                <c:manualLayout>
                  <c:x val="-1.562768910973104E-2"/>
                  <c:y val="2.53395230050945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F-075E-4CF4-9688-2E2B90645280}"/>
                </c:ext>
              </c:extLst>
            </c:dLbl>
            <c:dLbl>
              <c:idx val="6"/>
              <c:layout>
                <c:manualLayout>
                  <c:x val="-1.6765486293172347E-2"/>
                  <c:y val="3.0970528117337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0-075E-4CF4-9688-2E2B90645280}"/>
                </c:ext>
              </c:extLst>
            </c:dLbl>
            <c:dLbl>
              <c:idx val="7"/>
              <c:layout>
                <c:manualLayout>
                  <c:x val="-1.6765486293172347E-2"/>
                  <c:y val="3.0970528117337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1-075E-4CF4-9688-2E2B90645280}"/>
                </c:ext>
              </c:extLst>
            </c:dLbl>
            <c:dLbl>
              <c:idx val="8"/>
              <c:layout>
                <c:manualLayout>
                  <c:x val="-1.6765486293172347E-2"/>
                  <c:y val="2.53395230050944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2-075E-4CF4-9688-2E2B90645280}"/>
                </c:ext>
              </c:extLst>
            </c:dLbl>
            <c:dLbl>
              <c:idx val="9"/>
              <c:layout>
                <c:manualLayout>
                  <c:x val="-1.6765486293172347E-2"/>
                  <c:y val="3.0970528117337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3-075E-4CF4-9688-2E2B90645280}"/>
                </c:ext>
              </c:extLst>
            </c:dLbl>
            <c:dLbl>
              <c:idx val="10"/>
              <c:layout>
                <c:manualLayout>
                  <c:x val="-1.562768910973104E-2"/>
                  <c:y val="3.37860306734593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4-075E-4CF4-9688-2E2B90645280}"/>
                </c:ext>
              </c:extLst>
            </c:dLbl>
            <c:dLbl>
              <c:idx val="11"/>
              <c:layout>
                <c:manualLayout>
                  <c:x val="-1.6765486293172514E-2"/>
                  <c:y val="3.0970528117337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5-075E-4CF4-9688-2E2B90645280}"/>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tr-T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'[20170905_price-per-unit_clothes_united-states_Statista.xls]Kurtarılan_Sayfa1'!$B$4:$M$4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'[20170905_price-per-unit_clothes_united-states_Statista.xls]Kurtarılan_Sayfa1'!$B$9:$M$9</c:f>
              <c:numCache>
                <c:formatCode>0.0</c:formatCode>
                <c:ptCount val="12"/>
                <c:pt idx="0">
                  <c:v>1.4670000000000001</c:v>
                </c:pt>
                <c:pt idx="1">
                  <c:v>1.599</c:v>
                </c:pt>
                <c:pt idx="2">
                  <c:v>1.6930000000000001</c:v>
                </c:pt>
                <c:pt idx="3">
                  <c:v>1.7170000000000001</c:v>
                </c:pt>
                <c:pt idx="4">
                  <c:v>1.764</c:v>
                </c:pt>
                <c:pt idx="5">
                  <c:v>1.7729999999999999</c:v>
                </c:pt>
                <c:pt idx="6">
                  <c:v>1.825</c:v>
                </c:pt>
                <c:pt idx="7">
                  <c:v>1.88</c:v>
                </c:pt>
                <c:pt idx="8">
                  <c:v>1.9390000000000001</c:v>
                </c:pt>
                <c:pt idx="9">
                  <c:v>1.9990000000000001</c:v>
                </c:pt>
                <c:pt idx="10">
                  <c:v>2.0590000000000002</c:v>
                </c:pt>
                <c:pt idx="11">
                  <c:v>2.121</c:v>
                </c:pt>
              </c:numCache>
            </c:numRef>
          </c:val>
          <c:smooth val="0"/>
          <c:extLst>
            <c:ext xmlns:c16="http://schemas.microsoft.com/office/drawing/2014/chart" uri="{C3380CC4-5D6E-409C-BE32-E72D297353CC}">
              <c16:uniqueId val="{00000004-075E-4CF4-9688-2E2B90645280}"/>
            </c:ext>
          </c:extLst>
        </c:ser>
        <c:ser>
          <c:idx val="5"/>
          <c:order val="5"/>
          <c:tx>
            <c:strRef>
              <c:f>'[20170905_price-per-unit_clothes_united-states_Statista.xls]Kurtarılan_Sayfa1'!$A$10</c:f>
              <c:strCache>
                <c:ptCount val="1"/>
                <c:pt idx="0">
                  <c:v>Other Clothes</c:v>
                </c:pt>
              </c:strCache>
            </c:strRef>
          </c:tx>
          <c:spPr>
            <a:ln w="28575" cap="rnd">
              <a:solidFill>
                <a:schemeClr val="accent6"/>
              </a:solidFill>
              <a:round/>
            </a:ln>
            <a:effectLst/>
          </c:spPr>
          <c:marker>
            <c:symbol val="none"/>
          </c:marker>
          <c:dLbls>
            <c:dLbl>
              <c:idx val="0"/>
              <c:layout>
                <c:manualLayout>
                  <c:x val="-1.6765486293172347E-2"/>
                  <c:y val="2.53395230050945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6-075E-4CF4-9688-2E2B90645280}"/>
                </c:ext>
              </c:extLst>
            </c:dLbl>
            <c:dLbl>
              <c:idx val="1"/>
              <c:layout>
                <c:manualLayout>
                  <c:x val="-1.6765486293172347E-2"/>
                  <c:y val="2.53395230050945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7-075E-4CF4-9688-2E2B90645280}"/>
                </c:ext>
              </c:extLst>
            </c:dLbl>
            <c:dLbl>
              <c:idx val="2"/>
              <c:layout>
                <c:manualLayout>
                  <c:x val="-1.6765486293172347E-2"/>
                  <c:y val="2.53395230050945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8-075E-4CF4-9688-2E2B90645280}"/>
                </c:ext>
              </c:extLst>
            </c:dLbl>
            <c:dLbl>
              <c:idx val="3"/>
              <c:layout>
                <c:manualLayout>
                  <c:x val="-1.6765486293172347E-2"/>
                  <c:y val="3.0970528117337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9-075E-4CF4-9688-2E2B9064528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'[20170905_price-per-unit_clothes_united-states_Statista.xls]Kurtarılan_Sayfa1'!$B$4:$M$4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'[20170905_price-per-unit_clothes_united-states_Statista.xls]Kurtarılan_Sayfa1'!$B$10:$M$10</c:f>
              <c:numCache>
                <c:formatCode>0.0</c:formatCode>
                <c:ptCount val="12"/>
                <c:pt idx="0">
                  <c:v>4.74</c:v>
                </c:pt>
                <c:pt idx="1">
                  <c:v>4.8170000000000002</c:v>
                </c:pt>
                <c:pt idx="2">
                  <c:v>5.0289999999999999</c:v>
                </c:pt>
                <c:pt idx="3">
                  <c:v>4.9279999999999999</c:v>
                </c:pt>
                <c:pt idx="4">
                  <c:v>4.8390000000000004</c:v>
                </c:pt>
                <c:pt idx="5">
                  <c:v>4.6429999999999998</c:v>
                </c:pt>
                <c:pt idx="6">
                  <c:v>4.8760000000000003</c:v>
                </c:pt>
                <c:pt idx="7">
                  <c:v>4.9059999999999997</c:v>
                </c:pt>
                <c:pt idx="8">
                  <c:v>4.9450000000000003</c:v>
                </c:pt>
                <c:pt idx="9">
                  <c:v>4.9800000000000004</c:v>
                </c:pt>
                <c:pt idx="10">
                  <c:v>5.0090000000000003</c:v>
                </c:pt>
                <c:pt idx="11">
                  <c:v>5.0369999999999999</c:v>
                </c:pt>
              </c:numCache>
            </c:numRef>
          </c:val>
          <c:smooth val="0"/>
          <c:extLst>
            <c:ext xmlns:c16="http://schemas.microsoft.com/office/drawing/2014/chart" uri="{C3380CC4-5D6E-409C-BE32-E72D297353CC}">
              <c16:uniqueId val="{00000005-075E-4CF4-9688-2E2B90645280}"/>
            </c:ext>
          </c:extLst>
        </c:ser>
        <c:dLbls>
          <c:dLblPos val="ctr"/>
          <c:showLegendKey val="0"/>
          <c:showVal val="1"/>
          <c:showCatName val="0"/>
          <c:showSerName val="0"/>
          <c:showPercent val="0"/>
          <c:showBubbleSize val="0"/>
        </c:dLbls>
        <c:smooth val="0"/>
        <c:axId val="154196784"/>
        <c:axId val="154200064"/>
      </c:lineChart>
      <c:catAx>
        <c:axId val="154196784"/>
        <c:scaling>
          <c:orientation val="minMax"/>
        </c:scaling>
        <c:delete val="0"/>
        <c:axPos val="b"/>
        <c:numFmt formatCode="General" sourceLinked="1"/>
        <c:majorTickMark val="none"/>
        <c:minorTickMark val="none"/>
        <c:tickLblPos val="nextTo"/>
        <c:spPr>
          <a:noFill/>
          <a:ln w="25400" cap="flat" cmpd="sng" algn="ctr">
            <a:no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54200064"/>
        <c:crosses val="autoZero"/>
        <c:auto val="1"/>
        <c:lblAlgn val="ctr"/>
        <c:lblOffset val="100"/>
        <c:noMultiLvlLbl val="0"/>
      </c:catAx>
      <c:valAx>
        <c:axId val="154200064"/>
        <c:scaling>
          <c:orientation val="minMax"/>
        </c:scaling>
        <c:delete val="1"/>
        <c:axPos val="l"/>
        <c:numFmt formatCode="0.0" sourceLinked="1"/>
        <c:majorTickMark val="none"/>
        <c:minorTickMark val="none"/>
        <c:tickLblPos val="nextTo"/>
        <c:crossAx val="1541967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tr-T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2.744029327983797E-2"/>
                  <c:y val="4.64183937453955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B1C-4F33-93FC-5CCEA30C3FCF}"/>
                </c:ext>
              </c:extLst>
            </c:dLbl>
            <c:dLbl>
              <c:idx val="1"/>
              <c:layout>
                <c:manualLayout>
                  <c:x val="-1.7150183299898737E-2"/>
                  <c:y val="5.80229921817443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B1C-4F33-93FC-5CCEA30C3FCF}"/>
                </c:ext>
              </c:extLst>
            </c:dLbl>
            <c:dLbl>
              <c:idx val="2"/>
              <c:layout>
                <c:manualLayout>
                  <c:x val="-1.7150183299898727E-2"/>
                  <c:y val="-5.22206929635700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B1C-4F33-93FC-5CCEA30C3FCF}"/>
                </c:ext>
              </c:extLst>
            </c:dLbl>
            <c:dLbl>
              <c:idx val="3"/>
              <c:layout>
                <c:manualLayout>
                  <c:x val="-2.0580219959878476E-2"/>
                  <c:y val="4.64183937453955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B1C-4F33-93FC-5CCEA30C3FCF}"/>
                </c:ext>
              </c:extLst>
            </c:dLbl>
            <c:dLbl>
              <c:idx val="4"/>
              <c:layout>
                <c:manualLayout>
                  <c:x val="-1.1433455533265819E-3"/>
                  <c:y val="5.51218425726572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B1C-4F33-93FC-5CCEA30C3FCF}"/>
                </c:ext>
              </c:extLst>
            </c:dLbl>
            <c:dLbl>
              <c:idx val="5"/>
              <c:layout>
                <c:manualLayout>
                  <c:x val="-2.51536021731848E-2"/>
                  <c:y val="-5.22206929635701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B1C-4F33-93FC-5CCEA30C3FCF}"/>
                </c:ext>
              </c:extLst>
            </c:dLbl>
            <c:dLbl>
              <c:idx val="6"/>
              <c:layout>
                <c:manualLayout>
                  <c:x val="-1.7150183299898772E-2"/>
                  <c:y val="4.35172441363083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B1C-4F33-93FC-5CCEA30C3FCF}"/>
                </c:ext>
              </c:extLst>
            </c:dLbl>
            <c:dLbl>
              <c:idx val="7"/>
              <c:layout>
                <c:manualLayout>
                  <c:x val="-2.2866911066531596E-2"/>
                  <c:y val="-5.22206929635700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B1C-4F33-93FC-5CCEA30C3FCF}"/>
                </c:ext>
              </c:extLst>
            </c:dLbl>
            <c:dLbl>
              <c:idx val="8"/>
              <c:layout>
                <c:manualLayout>
                  <c:x val="-1.9436874406551934E-2"/>
                  <c:y val="4.64183937453955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B1C-4F33-93FC-5CCEA30C3FCF}"/>
                </c:ext>
              </c:extLst>
            </c:dLbl>
            <c:dLbl>
              <c:idx val="9"/>
              <c:layout>
                <c:manualLayout>
                  <c:x val="-2.4010256619858179E-2"/>
                  <c:y val="-4.35172441363083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B1C-4F33-93FC-5CCEA30C3FCF}"/>
                </c:ext>
              </c:extLst>
            </c:dLbl>
            <c:dLbl>
              <c:idx val="10"/>
              <c:layout>
                <c:manualLayout>
                  <c:x val="-3.0870329939817795E-2"/>
                  <c:y val="-4.93195433544828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B1C-4F33-93FC-5CCEA30C3FCF}"/>
                </c:ext>
              </c:extLst>
            </c:dLbl>
            <c:dLbl>
              <c:idx val="11"/>
              <c:layout>
                <c:manualLayout>
                  <c:x val="-3.2013675493144295E-2"/>
                  <c:y val="3.77149449181338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B1C-4F33-93FC-5CCEA30C3FCF}"/>
                </c:ext>
              </c:extLst>
            </c:dLbl>
            <c:dLbl>
              <c:idx val="12"/>
              <c:layout>
                <c:manualLayout>
                  <c:x val="-4.344713102641011E-2"/>
                  <c:y val="-4.64183937453955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B1C-4F33-93FC-5CCEA30C3FCF}"/>
                </c:ext>
              </c:extLst>
            </c:dLbl>
            <c:dLbl>
              <c:idx val="13"/>
              <c:layout>
                <c:manualLayout>
                  <c:x val="-1.9436874406551976E-2"/>
                  <c:y val="4.93195433544827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B1C-4F33-93FC-5CCEA30C3FCF}"/>
                </c:ext>
              </c:extLst>
            </c:dLbl>
            <c:dLbl>
              <c:idx val="14"/>
              <c:layout>
                <c:manualLayout>
                  <c:x val="-3.6587057706450703E-2"/>
                  <c:y val="-5.22206929635700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5B1C-4F33-93FC-5CCEA30C3FCF}"/>
                </c:ext>
              </c:extLst>
            </c:dLbl>
            <c:dLbl>
              <c:idx val="15"/>
              <c:layout>
                <c:manualLayout>
                  <c:x val="-3.0870329939817795E-2"/>
                  <c:y val="-4.64183937453955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5B1C-4F33-93FC-5CCEA30C3FCF}"/>
                </c:ext>
              </c:extLst>
            </c:dLbl>
            <c:dLbl>
              <c:idx val="16"/>
              <c:layout>
                <c:manualLayout>
                  <c:x val="-3.6587057706450619E-2"/>
                  <c:y val="6.67264410090061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5B1C-4F33-93FC-5CCEA30C3FCF}"/>
                </c:ext>
              </c:extLst>
            </c:dLbl>
            <c:dLbl>
              <c:idx val="17"/>
              <c:layout>
                <c:manualLayout>
                  <c:x val="-3.0870329939817712E-2"/>
                  <c:y val="7.25287402271805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5B1C-4F33-93FC-5CCEA30C3FCF}"/>
                </c:ext>
              </c:extLst>
            </c:dLbl>
            <c:dLbl>
              <c:idx val="18"/>
              <c:layout>
                <c:manualLayout>
                  <c:x val="-3.7730403259777202E-2"/>
                  <c:y val="-4.06160945272211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5B1C-4F33-93FC-5CCEA30C3FCF}"/>
                </c:ext>
              </c:extLst>
            </c:dLbl>
            <c:dLbl>
              <c:idx val="19"/>
              <c:layout>
                <c:manualLayout>
                  <c:x val="-2.6296947726511383E-2"/>
                  <c:y val="4.64183937453955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5B1C-4F33-93FC-5CCEA30C3FCF}"/>
                </c:ext>
              </c:extLst>
            </c:dLbl>
            <c:dLbl>
              <c:idx val="20"/>
              <c:layout>
                <c:manualLayout>
                  <c:x val="-4.6877167686389859E-2"/>
                  <c:y val="-4.93195433544828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5B1C-4F33-93FC-5CCEA30C3FCF}"/>
                </c:ext>
              </c:extLst>
            </c:dLbl>
            <c:dLbl>
              <c:idx val="21"/>
              <c:layout>
                <c:manualLayout>
                  <c:x val="-1.4863492193245564E-2"/>
                  <c:y val="6.3825291399918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5B1C-4F33-93FC-5CCEA30C3FCF}"/>
                </c:ext>
              </c:extLst>
            </c:dLbl>
            <c:dLbl>
              <c:idx val="22"/>
              <c:layout>
                <c:manualLayout>
                  <c:x val="-4.4590476579736693E-2"/>
                  <c:y val="-5.22206929635700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5B1C-4F33-93FC-5CCEA30C3FCF}"/>
                </c:ext>
              </c:extLst>
            </c:dLbl>
            <c:dLbl>
              <c:idx val="23"/>
              <c:layout>
                <c:manualLayout>
                  <c:x val="-5.7167277666329095E-3"/>
                  <c:y val="-3.19126456999594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5B1C-4F33-93FC-5CCEA30C3FC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Sheet1!$A$2:$A$25</c:f>
              <c:strCache>
                <c:ptCount val="24"/>
                <c:pt idx="0">
                  <c:v>92</c:v>
                </c:pt>
                <c:pt idx="1">
                  <c:v>93</c:v>
                </c:pt>
                <c:pt idx="2">
                  <c:v>94</c:v>
                </c:pt>
                <c:pt idx="3">
                  <c:v>95</c:v>
                </c:pt>
                <c:pt idx="4">
                  <c:v>96</c:v>
                </c:pt>
                <c:pt idx="5">
                  <c:v>97</c:v>
                </c:pt>
                <c:pt idx="6">
                  <c:v>98</c:v>
                </c:pt>
                <c:pt idx="7">
                  <c:v>99</c:v>
                </c:pt>
                <c:pt idx="8">
                  <c:v>00</c:v>
                </c:pt>
                <c:pt idx="9">
                  <c:v>01</c:v>
                </c:pt>
                <c:pt idx="10">
                  <c:v>02</c:v>
                </c:pt>
                <c:pt idx="11">
                  <c:v>03</c:v>
                </c:pt>
                <c:pt idx="12">
                  <c:v>04</c:v>
                </c:pt>
                <c:pt idx="13">
                  <c:v>05*</c:v>
                </c:pt>
                <c:pt idx="14">
                  <c:v>06*</c:v>
                </c:pt>
                <c:pt idx="15">
                  <c:v>07*</c:v>
                </c:pt>
                <c:pt idx="16">
                  <c:v>08*</c:v>
                </c:pt>
                <c:pt idx="17">
                  <c:v>09*</c:v>
                </c:pt>
                <c:pt idx="18">
                  <c:v>10*</c:v>
                </c:pt>
                <c:pt idx="19">
                  <c:v>11*</c:v>
                </c:pt>
                <c:pt idx="20">
                  <c:v>12*</c:v>
                </c:pt>
                <c:pt idx="21">
                  <c:v>13*</c:v>
                </c:pt>
                <c:pt idx="22">
                  <c:v>14*</c:v>
                </c:pt>
                <c:pt idx="23">
                  <c:v>15</c:v>
                </c:pt>
              </c:strCache>
            </c:strRef>
          </c:cat>
          <c:val>
            <c:numRef>
              <c:f>Sheet1!$B$2:$B$25</c:f>
              <c:numCache>
                <c:formatCode>0</c:formatCode>
                <c:ptCount val="24"/>
                <c:pt idx="0">
                  <c:v>62.7</c:v>
                </c:pt>
                <c:pt idx="1">
                  <c:v>65.7</c:v>
                </c:pt>
                <c:pt idx="2">
                  <c:v>68.5</c:v>
                </c:pt>
                <c:pt idx="3">
                  <c:v>67.599999999999994</c:v>
                </c:pt>
                <c:pt idx="4">
                  <c:v>73.099999999999994</c:v>
                </c:pt>
                <c:pt idx="5">
                  <c:v>84.4</c:v>
                </c:pt>
                <c:pt idx="6">
                  <c:v>86.8</c:v>
                </c:pt>
                <c:pt idx="7">
                  <c:v>90.4</c:v>
                </c:pt>
                <c:pt idx="8">
                  <c:v>96.5</c:v>
                </c:pt>
                <c:pt idx="9">
                  <c:v>99</c:v>
                </c:pt>
                <c:pt idx="10">
                  <c:v>118.35</c:v>
                </c:pt>
                <c:pt idx="11">
                  <c:v>117.85</c:v>
                </c:pt>
                <c:pt idx="12">
                  <c:v>124.56</c:v>
                </c:pt>
                <c:pt idx="13">
                  <c:v>132.25</c:v>
                </c:pt>
                <c:pt idx="14">
                  <c:v>138.19999999999999</c:v>
                </c:pt>
                <c:pt idx="15">
                  <c:v>148.15</c:v>
                </c:pt>
                <c:pt idx="16">
                  <c:v>145.72</c:v>
                </c:pt>
                <c:pt idx="17">
                  <c:v>131.66999999999999</c:v>
                </c:pt>
                <c:pt idx="18">
                  <c:v>142.22</c:v>
                </c:pt>
                <c:pt idx="19">
                  <c:v>148.66</c:v>
                </c:pt>
                <c:pt idx="20">
                  <c:v>153.75</c:v>
                </c:pt>
                <c:pt idx="21">
                  <c:v>160.4</c:v>
                </c:pt>
                <c:pt idx="22">
                  <c:v>166.73</c:v>
                </c:pt>
                <c:pt idx="23">
                  <c:v>169.71</c:v>
                </c:pt>
              </c:numCache>
            </c:numRef>
          </c:val>
          <c:smooth val="0"/>
          <c:extLst>
            <c:ext xmlns:c16="http://schemas.microsoft.com/office/drawing/2014/chart" uri="{C3380CC4-5D6E-409C-BE32-E72D297353CC}">
              <c16:uniqueId val="{00000000-5B1C-4F33-93FC-5CCEA30C3FCF}"/>
            </c:ext>
          </c:extLst>
        </c:ser>
        <c:dLbls>
          <c:showLegendKey val="0"/>
          <c:showVal val="1"/>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66437120"/>
        <c:crosses val="autoZero"/>
        <c:auto val="0"/>
        <c:lblAlgn val="ctr"/>
        <c:lblOffset val="100"/>
        <c:noMultiLvlLbl val="0"/>
      </c:catAx>
      <c:valAx>
        <c:axId val="6643712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low"/>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67451136"/>
        <c:crosses val="autoZero"/>
        <c:crossBetween val="between"/>
      </c:valAx>
      <c:spPr>
        <a:noFill/>
        <a:ln>
          <a:noFill/>
        </a:ln>
        <a:effectLst/>
      </c:spPr>
    </c:plotArea>
    <c:plotVisOnly val="1"/>
    <c:dispBlanksAs val="zero"/>
    <c:showDLblsOverMax val="1"/>
  </c:chart>
  <c:spPr>
    <a:noFill/>
    <a:ln>
      <a:noFill/>
    </a:ln>
    <a:effectLst/>
  </c:spPr>
  <c:txPr>
    <a:bodyPr/>
    <a:lstStyle/>
    <a:p>
      <a:pPr>
        <a:defRPr/>
      </a:pPr>
      <a:endParaRPr lang="tr-T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data</c:v>
                </c:pt>
              </c:strCache>
            </c:strRef>
          </c:tx>
          <c:spPr>
            <a:solidFill>
              <a:srgbClr val="2875DD"/>
            </a:solidFill>
            <a:ln>
              <a:solidFill>
                <a:srgbClr val="2875DD"/>
              </a:solidFill>
            </a:ln>
            <a:effectLst/>
          </c:spPr>
          <c:invertIfNegative val="0"/>
          <c:dLbls>
            <c:spPr>
              <a:noFill/>
              <a:ln>
                <a:noFill/>
              </a:ln>
              <a:effectLst/>
            </c:spPr>
            <c:txPr>
              <a:bodyPr wrap="square" lIns="38100" tIns="19050" rIns="38100" bIns="19050" anchor="ctr">
                <a:spAutoFit/>
              </a:bodyPr>
              <a:lstStyle/>
              <a:p>
                <a:pPr>
                  <a:defRPr sz="1050"/>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Sheet1!$A$2:$A$25</c:f>
              <c:strCache>
                <c:ptCount val="24"/>
                <c:pt idx="0">
                  <c:v>92</c:v>
                </c:pt>
                <c:pt idx="1">
                  <c:v>93</c:v>
                </c:pt>
                <c:pt idx="2">
                  <c:v>94</c:v>
                </c:pt>
                <c:pt idx="3">
                  <c:v>95</c:v>
                </c:pt>
                <c:pt idx="4">
                  <c:v>96</c:v>
                </c:pt>
                <c:pt idx="5">
                  <c:v>97</c:v>
                </c:pt>
                <c:pt idx="6">
                  <c:v>98</c:v>
                </c:pt>
                <c:pt idx="7">
                  <c:v>99</c:v>
                </c:pt>
                <c:pt idx="8">
                  <c:v>00</c:v>
                </c:pt>
                <c:pt idx="9">
                  <c:v>01</c:v>
                </c:pt>
                <c:pt idx="10">
                  <c:v>02</c:v>
                </c:pt>
                <c:pt idx="11">
                  <c:v>03</c:v>
                </c:pt>
                <c:pt idx="12">
                  <c:v>04</c:v>
                </c:pt>
                <c:pt idx="13">
                  <c:v>05</c:v>
                </c:pt>
                <c:pt idx="14">
                  <c:v>06</c:v>
                </c:pt>
                <c:pt idx="15">
                  <c:v>07</c:v>
                </c:pt>
                <c:pt idx="16">
                  <c:v>08</c:v>
                </c:pt>
                <c:pt idx="17">
                  <c:v>09</c:v>
                </c:pt>
                <c:pt idx="18">
                  <c:v>10</c:v>
                </c:pt>
                <c:pt idx="19">
                  <c:v>11</c:v>
                </c:pt>
                <c:pt idx="20">
                  <c:v>12</c:v>
                </c:pt>
                <c:pt idx="21">
                  <c:v>13</c:v>
                </c:pt>
                <c:pt idx="22">
                  <c:v>14</c:v>
                </c:pt>
                <c:pt idx="23">
                  <c:v>15</c:v>
                </c:pt>
              </c:strCache>
            </c:strRef>
          </c:cat>
          <c:val>
            <c:numRef>
              <c:f>Sheet1!$B$2:$B$25</c:f>
              <c:numCache>
                <c:formatCode>0</c:formatCode>
                <c:ptCount val="24"/>
                <c:pt idx="0">
                  <c:v>85.37</c:v>
                </c:pt>
                <c:pt idx="1">
                  <c:v>88.13</c:v>
                </c:pt>
                <c:pt idx="2">
                  <c:v>90.16</c:v>
                </c:pt>
                <c:pt idx="3">
                  <c:v>90.71</c:v>
                </c:pt>
                <c:pt idx="4">
                  <c:v>93.71</c:v>
                </c:pt>
                <c:pt idx="5">
                  <c:v>97.72</c:v>
                </c:pt>
                <c:pt idx="6">
                  <c:v>104.13</c:v>
                </c:pt>
                <c:pt idx="7">
                  <c:v>111.68</c:v>
                </c:pt>
                <c:pt idx="8">
                  <c:v>118.1</c:v>
                </c:pt>
                <c:pt idx="9">
                  <c:v>119.21</c:v>
                </c:pt>
                <c:pt idx="10">
                  <c:v>122.83</c:v>
                </c:pt>
                <c:pt idx="11">
                  <c:v>128.36000000000001</c:v>
                </c:pt>
                <c:pt idx="12">
                  <c:v>137.29</c:v>
                </c:pt>
                <c:pt idx="13">
                  <c:v>145.58000000000001</c:v>
                </c:pt>
                <c:pt idx="14">
                  <c:v>154.55000000000001</c:v>
                </c:pt>
                <c:pt idx="15">
                  <c:v>161.62</c:v>
                </c:pt>
                <c:pt idx="16">
                  <c:v>157.69999999999999</c:v>
                </c:pt>
                <c:pt idx="17">
                  <c:v>151.37</c:v>
                </c:pt>
                <c:pt idx="18">
                  <c:v>158.28</c:v>
                </c:pt>
                <c:pt idx="19">
                  <c:v>168.1</c:v>
                </c:pt>
                <c:pt idx="20">
                  <c:v>176.13</c:v>
                </c:pt>
                <c:pt idx="21">
                  <c:v>178.99</c:v>
                </c:pt>
                <c:pt idx="22">
                  <c:v>183.13</c:v>
                </c:pt>
                <c:pt idx="23">
                  <c:v>187.13</c:v>
                </c:pt>
              </c:numCache>
            </c:numRef>
          </c:val>
          <c:extLst>
            <c:ext xmlns:c16="http://schemas.microsoft.com/office/drawing/2014/chart" uri="{C3380CC4-5D6E-409C-BE32-E72D297353CC}">
              <c16:uniqueId val="{00000000-6C8A-4304-BDD6-3D7162485253}"/>
            </c:ext>
          </c:extLst>
        </c:ser>
        <c:dLbls>
          <c:showLegendKey val="0"/>
          <c:showVal val="1"/>
          <c:showCatName val="0"/>
          <c:showSerName val="0"/>
          <c:showPercent val="0"/>
          <c:showBubbleSize val="0"/>
        </c:dLbls>
        <c:gapWidth val="75"/>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a:effectLst/>
        </c:spPr>
        <c:txPr>
          <a:bodyPr/>
          <a:lstStyle/>
          <a:p>
            <a:pPr>
              <a:defRPr sz="800" b="0">
                <a:solidFill>
                  <a:srgbClr val="4F4F4F"/>
                </a:solidFill>
                <a:effectLst/>
                <a:latin typeface="Arial"/>
              </a:defRPr>
            </a:pPr>
            <a:endParaRPr lang="tr-TR"/>
          </a:p>
        </c:txPr>
        <c:crossAx val="66437120"/>
        <c:crosses val="autoZero"/>
        <c:auto val="0"/>
        <c:lblAlgn val="ctr"/>
        <c:lblOffset val="100"/>
        <c:noMultiLvlLbl val="0"/>
      </c:catAx>
      <c:valAx>
        <c:axId val="66437120"/>
        <c:scaling>
          <c:orientation val="minMax"/>
          <c:min val="0"/>
        </c:scaling>
        <c:delete val="0"/>
        <c:axPos val="l"/>
        <c:numFmt formatCode="0" sourceLinked="1"/>
        <c:majorTickMark val="none"/>
        <c:minorTickMark val="none"/>
        <c:tickLblPos val="low"/>
        <c:spPr>
          <a:effectLst/>
        </c:spPr>
        <c:txPr>
          <a:bodyPr/>
          <a:lstStyle/>
          <a:p>
            <a:pPr>
              <a:defRPr sz="800" b="0">
                <a:solidFill>
                  <a:srgbClr val="4F4F4F"/>
                </a:solidFill>
                <a:effectLst/>
                <a:latin typeface="Arial"/>
              </a:defRPr>
            </a:pPr>
            <a:endParaRPr lang="tr-TR"/>
          </a:p>
        </c:txPr>
        <c:crossAx val="67451136"/>
        <c:crosses val="autoZero"/>
        <c:crossBetween val="between"/>
      </c:valAx>
    </c:plotArea>
    <c:legend>
      <c:legendPos val="b"/>
      <c:overlay val="0"/>
    </c:legend>
    <c:plotVisOnly val="1"/>
    <c:dispBlanksAs val="zero"/>
    <c:showDLblsOverMax val="1"/>
  </c:chart>
  <c:txPr>
    <a:bodyPr/>
    <a:lstStyle/>
    <a:p>
      <a:pPr>
        <a:defRPr sz="1800">
          <a:effectLst/>
        </a:defRPr>
      </a:pPr>
      <a:endParaRPr lang="tr-T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tr-TR"/>
          </a:p>
        </c:rich>
      </c:tx>
      <c:overlay val="1"/>
    </c:title>
    <c:autoTitleDeleted val="0"/>
    <c:plotArea>
      <c:layout/>
      <c:barChart>
        <c:barDir val="bar"/>
        <c:grouping val="clustered"/>
        <c:varyColors val="0"/>
        <c:ser>
          <c:idx val="0"/>
          <c:order val="0"/>
          <c:tx>
            <c:strRef>
              <c:f>Sheet1!$B$1</c:f>
              <c:strCache>
                <c:ptCount val="1"/>
                <c:pt idx="0">
                  <c:v>data</c:v>
                </c:pt>
              </c:strCache>
            </c:strRef>
          </c:tx>
          <c:spPr>
            <a:solidFill>
              <a:srgbClr val="2875DD"/>
            </a:solidFill>
            <a:ln>
              <a:solidFill>
                <a:srgbClr val="2875DD"/>
              </a:solidFill>
            </a:ln>
            <a:effectLst/>
          </c:spPr>
          <c:invertIfNegative val="0"/>
          <c:dLbls>
            <c:dLbl>
              <c:idx val="0"/>
              <c:numFmt formatCode="#,##0.00" sourceLinked="0"/>
              <c:spPr/>
              <c:txPr>
                <a:bodyPr/>
                <a:lstStyle/>
                <a:p>
                  <a:pPr>
                    <a:defRPr sz="800" b="0">
                      <a:solidFill>
                        <a:srgbClr val="4F4F4F"/>
                      </a:solidFill>
                      <a:effectLst/>
                      <a:latin typeface="Arial"/>
                    </a:defRPr>
                  </a:pPr>
                  <a:endParaRPr lang="tr-TR"/>
                </a:p>
              </c:txPr>
              <c:showLegendKey val="0"/>
              <c:showVal val="1"/>
              <c:showCatName val="0"/>
              <c:showSerName val="0"/>
              <c:showPercent val="0"/>
              <c:showBubbleSize val="0"/>
              <c:extLst>
                <c:ext xmlns:c16="http://schemas.microsoft.com/office/drawing/2014/chart" uri="{C3380CC4-5D6E-409C-BE32-E72D297353CC}">
                  <c16:uniqueId val="{00000000-79D9-42CA-81EB-93B6B6D7E366}"/>
                </c:ext>
              </c:extLst>
            </c:dLbl>
            <c:dLbl>
              <c:idx val="1"/>
              <c:numFmt formatCode="#,##0.00" sourceLinked="0"/>
              <c:spPr/>
              <c:txPr>
                <a:bodyPr/>
                <a:lstStyle/>
                <a:p>
                  <a:pPr>
                    <a:defRPr sz="800" b="0">
                      <a:solidFill>
                        <a:srgbClr val="4F4F4F"/>
                      </a:solidFill>
                      <a:effectLst/>
                      <a:latin typeface="Arial"/>
                    </a:defRPr>
                  </a:pPr>
                  <a:endParaRPr lang="tr-TR"/>
                </a:p>
              </c:txPr>
              <c:showLegendKey val="0"/>
              <c:showVal val="1"/>
              <c:showCatName val="0"/>
              <c:showSerName val="0"/>
              <c:showPercent val="0"/>
              <c:showBubbleSize val="0"/>
              <c:extLst>
                <c:ext xmlns:c16="http://schemas.microsoft.com/office/drawing/2014/chart" uri="{C3380CC4-5D6E-409C-BE32-E72D297353CC}">
                  <c16:uniqueId val="{00000001-79D9-42CA-81EB-93B6B6D7E366}"/>
                </c:ext>
              </c:extLst>
            </c:dLbl>
            <c:dLbl>
              <c:idx val="2"/>
              <c:numFmt formatCode="#,##0.00" sourceLinked="0"/>
              <c:spPr/>
              <c:txPr>
                <a:bodyPr/>
                <a:lstStyle/>
                <a:p>
                  <a:pPr>
                    <a:defRPr sz="800" b="0">
                      <a:solidFill>
                        <a:srgbClr val="4F4F4F"/>
                      </a:solidFill>
                      <a:effectLst/>
                      <a:latin typeface="Arial"/>
                    </a:defRPr>
                  </a:pPr>
                  <a:endParaRPr lang="tr-TR"/>
                </a:p>
              </c:txPr>
              <c:showLegendKey val="0"/>
              <c:showVal val="1"/>
              <c:showCatName val="0"/>
              <c:showSerName val="0"/>
              <c:showPercent val="0"/>
              <c:showBubbleSize val="0"/>
              <c:extLst>
                <c:ext xmlns:c16="http://schemas.microsoft.com/office/drawing/2014/chart" uri="{C3380CC4-5D6E-409C-BE32-E72D297353CC}">
                  <c16:uniqueId val="{00000002-79D9-42CA-81EB-93B6B6D7E366}"/>
                </c:ext>
              </c:extLst>
            </c:dLbl>
            <c:dLbl>
              <c:idx val="3"/>
              <c:numFmt formatCode="#,##0.00" sourceLinked="0"/>
              <c:spPr/>
              <c:txPr>
                <a:bodyPr/>
                <a:lstStyle/>
                <a:p>
                  <a:pPr>
                    <a:defRPr sz="800" b="0">
                      <a:solidFill>
                        <a:srgbClr val="4F4F4F"/>
                      </a:solidFill>
                      <a:effectLst/>
                      <a:latin typeface="Arial"/>
                    </a:defRPr>
                  </a:pPr>
                  <a:endParaRPr lang="tr-TR"/>
                </a:p>
              </c:txPr>
              <c:showLegendKey val="0"/>
              <c:showVal val="1"/>
              <c:showCatName val="0"/>
              <c:showSerName val="0"/>
              <c:showPercent val="0"/>
              <c:showBubbleSize val="0"/>
              <c:extLst>
                <c:ext xmlns:c16="http://schemas.microsoft.com/office/drawing/2014/chart" uri="{C3380CC4-5D6E-409C-BE32-E72D297353CC}">
                  <c16:uniqueId val="{00000003-79D9-42CA-81EB-93B6B6D7E366}"/>
                </c:ext>
              </c:extLst>
            </c:dLbl>
            <c:dLbl>
              <c:idx val="4"/>
              <c:numFmt formatCode="#,##0.0" sourceLinked="0"/>
              <c:spPr/>
              <c:txPr>
                <a:bodyPr/>
                <a:lstStyle/>
                <a:p>
                  <a:pPr>
                    <a:defRPr sz="800" b="0">
                      <a:solidFill>
                        <a:srgbClr val="4F4F4F"/>
                      </a:solidFill>
                      <a:effectLst/>
                      <a:latin typeface="Arial"/>
                    </a:defRPr>
                  </a:pPr>
                  <a:endParaRPr lang="tr-TR"/>
                </a:p>
              </c:txPr>
              <c:showLegendKey val="0"/>
              <c:showVal val="1"/>
              <c:showCatName val="0"/>
              <c:showSerName val="0"/>
              <c:showPercent val="0"/>
              <c:showBubbleSize val="0"/>
              <c:extLst>
                <c:ext xmlns:c16="http://schemas.microsoft.com/office/drawing/2014/chart" uri="{C3380CC4-5D6E-409C-BE32-E72D297353CC}">
                  <c16:uniqueId val="{00000004-79D9-42CA-81EB-93B6B6D7E366}"/>
                </c:ext>
              </c:extLst>
            </c:dLbl>
            <c:dLbl>
              <c:idx val="5"/>
              <c:numFmt formatCode="#,##0.00" sourceLinked="0"/>
              <c:spPr/>
              <c:txPr>
                <a:bodyPr/>
                <a:lstStyle/>
                <a:p>
                  <a:pPr>
                    <a:defRPr sz="800" b="0">
                      <a:solidFill>
                        <a:srgbClr val="4F4F4F"/>
                      </a:solidFill>
                      <a:effectLst/>
                      <a:latin typeface="Arial"/>
                    </a:defRPr>
                  </a:pPr>
                  <a:endParaRPr lang="tr-TR"/>
                </a:p>
              </c:txPr>
              <c:showLegendKey val="0"/>
              <c:showVal val="1"/>
              <c:showCatName val="0"/>
              <c:showSerName val="0"/>
              <c:showPercent val="0"/>
              <c:showBubbleSize val="0"/>
              <c:extLst>
                <c:ext xmlns:c16="http://schemas.microsoft.com/office/drawing/2014/chart" uri="{C3380CC4-5D6E-409C-BE32-E72D297353CC}">
                  <c16:uniqueId val="{00000005-79D9-42CA-81EB-93B6B6D7E366}"/>
                </c:ext>
              </c:extLst>
            </c:dLbl>
            <c:dLbl>
              <c:idx val="6"/>
              <c:numFmt formatCode="#,##0.00" sourceLinked="0"/>
              <c:spPr/>
              <c:txPr>
                <a:bodyPr/>
                <a:lstStyle/>
                <a:p>
                  <a:pPr>
                    <a:defRPr sz="800" b="0">
                      <a:solidFill>
                        <a:srgbClr val="4F4F4F"/>
                      </a:solidFill>
                      <a:effectLst/>
                      <a:latin typeface="Arial"/>
                    </a:defRPr>
                  </a:pPr>
                  <a:endParaRPr lang="tr-TR"/>
                </a:p>
              </c:txPr>
              <c:showLegendKey val="0"/>
              <c:showVal val="1"/>
              <c:showCatName val="0"/>
              <c:showSerName val="0"/>
              <c:showPercent val="0"/>
              <c:showBubbleSize val="0"/>
              <c:extLst>
                <c:ext xmlns:c16="http://schemas.microsoft.com/office/drawing/2014/chart" uri="{C3380CC4-5D6E-409C-BE32-E72D297353CC}">
                  <c16:uniqueId val="{00000006-79D9-42CA-81EB-93B6B6D7E366}"/>
                </c:ext>
              </c:extLst>
            </c:dLbl>
            <c:dLbl>
              <c:idx val="7"/>
              <c:numFmt formatCode="#,##0.0" sourceLinked="0"/>
              <c:spPr/>
              <c:txPr>
                <a:bodyPr/>
                <a:lstStyle/>
                <a:p>
                  <a:pPr>
                    <a:defRPr sz="800" b="0">
                      <a:solidFill>
                        <a:srgbClr val="4F4F4F"/>
                      </a:solidFill>
                      <a:effectLst/>
                      <a:latin typeface="Arial"/>
                    </a:defRPr>
                  </a:pPr>
                  <a:endParaRPr lang="tr-TR"/>
                </a:p>
              </c:txPr>
              <c:showLegendKey val="0"/>
              <c:showVal val="1"/>
              <c:showCatName val="0"/>
              <c:showSerName val="0"/>
              <c:showPercent val="0"/>
              <c:showBubbleSize val="0"/>
              <c:extLst>
                <c:ext xmlns:c16="http://schemas.microsoft.com/office/drawing/2014/chart" uri="{C3380CC4-5D6E-409C-BE32-E72D297353CC}">
                  <c16:uniqueId val="{00000007-79D9-42CA-81EB-93B6B6D7E366}"/>
                </c:ext>
              </c:extLst>
            </c:dLbl>
            <c:dLbl>
              <c:idx val="8"/>
              <c:numFmt formatCode="#,##0.00" sourceLinked="0"/>
              <c:spPr/>
              <c:txPr>
                <a:bodyPr/>
                <a:lstStyle/>
                <a:p>
                  <a:pPr>
                    <a:defRPr sz="800" b="0">
                      <a:solidFill>
                        <a:srgbClr val="4F4F4F"/>
                      </a:solidFill>
                      <a:effectLst/>
                      <a:latin typeface="Arial"/>
                    </a:defRPr>
                  </a:pPr>
                  <a:endParaRPr lang="tr-TR"/>
                </a:p>
              </c:txPr>
              <c:showLegendKey val="0"/>
              <c:showVal val="1"/>
              <c:showCatName val="0"/>
              <c:showSerName val="0"/>
              <c:showPercent val="0"/>
              <c:showBubbleSize val="0"/>
              <c:extLst>
                <c:ext xmlns:c16="http://schemas.microsoft.com/office/drawing/2014/chart" uri="{C3380CC4-5D6E-409C-BE32-E72D297353CC}">
                  <c16:uniqueId val="{00000008-79D9-42CA-81EB-93B6B6D7E366}"/>
                </c:ext>
              </c:extLst>
            </c:dLbl>
            <c:dLbl>
              <c:idx val="9"/>
              <c:numFmt formatCode="#,##0.00" sourceLinked="0"/>
              <c:spPr/>
              <c:txPr>
                <a:bodyPr/>
                <a:lstStyle/>
                <a:p>
                  <a:pPr>
                    <a:defRPr sz="800" b="0">
                      <a:solidFill>
                        <a:srgbClr val="4F4F4F"/>
                      </a:solidFill>
                      <a:effectLst/>
                      <a:latin typeface="Arial"/>
                    </a:defRPr>
                  </a:pPr>
                  <a:endParaRPr lang="tr-TR"/>
                </a:p>
              </c:txPr>
              <c:showLegendKey val="0"/>
              <c:showVal val="1"/>
              <c:showCatName val="0"/>
              <c:showSerName val="0"/>
              <c:showPercent val="0"/>
              <c:showBubbleSize val="0"/>
              <c:extLst>
                <c:ext xmlns:c16="http://schemas.microsoft.com/office/drawing/2014/chart" uri="{C3380CC4-5D6E-409C-BE32-E72D297353CC}">
                  <c16:uniqueId val="{00000009-79D9-42CA-81EB-93B6B6D7E366}"/>
                </c:ext>
              </c:extLst>
            </c:dLbl>
            <c:dLbl>
              <c:idx val="10"/>
              <c:numFmt formatCode="#,##0.0" sourceLinked="0"/>
              <c:spPr/>
              <c:txPr>
                <a:bodyPr/>
                <a:lstStyle/>
                <a:p>
                  <a:pPr>
                    <a:defRPr sz="800" b="0">
                      <a:solidFill>
                        <a:srgbClr val="4F4F4F"/>
                      </a:solidFill>
                      <a:effectLst/>
                      <a:latin typeface="Arial"/>
                    </a:defRPr>
                  </a:pPr>
                  <a:endParaRPr lang="tr-TR"/>
                </a:p>
              </c:txPr>
              <c:showLegendKey val="0"/>
              <c:showVal val="1"/>
              <c:showCatName val="0"/>
              <c:showSerName val="0"/>
              <c:showPercent val="0"/>
              <c:showBubbleSize val="0"/>
              <c:extLst>
                <c:ext xmlns:c16="http://schemas.microsoft.com/office/drawing/2014/chart" uri="{C3380CC4-5D6E-409C-BE32-E72D297353CC}">
                  <c16:uniqueId val="{0000000A-79D9-42CA-81EB-93B6B6D7E366}"/>
                </c:ext>
              </c:extLst>
            </c:dLbl>
            <c:dLbl>
              <c:idx val="11"/>
              <c:numFmt formatCode="#,##0.00" sourceLinked="0"/>
              <c:spPr/>
              <c:txPr>
                <a:bodyPr/>
                <a:lstStyle/>
                <a:p>
                  <a:pPr>
                    <a:defRPr sz="800" b="0">
                      <a:solidFill>
                        <a:srgbClr val="4F4F4F"/>
                      </a:solidFill>
                      <a:effectLst/>
                      <a:latin typeface="Arial"/>
                    </a:defRPr>
                  </a:pPr>
                  <a:endParaRPr lang="tr-TR"/>
                </a:p>
              </c:txPr>
              <c:showLegendKey val="0"/>
              <c:showVal val="1"/>
              <c:showCatName val="0"/>
              <c:showSerName val="0"/>
              <c:showPercent val="0"/>
              <c:showBubbleSize val="0"/>
              <c:extLst>
                <c:ext xmlns:c16="http://schemas.microsoft.com/office/drawing/2014/chart" uri="{C3380CC4-5D6E-409C-BE32-E72D297353CC}">
                  <c16:uniqueId val="{0000000B-79D9-42CA-81EB-93B6B6D7E366}"/>
                </c:ext>
              </c:extLst>
            </c:dLbl>
            <c:dLbl>
              <c:idx val="12"/>
              <c:numFmt formatCode="#,##0.0" sourceLinked="0"/>
              <c:spPr/>
              <c:txPr>
                <a:bodyPr/>
                <a:lstStyle/>
                <a:p>
                  <a:pPr>
                    <a:defRPr sz="800" b="0">
                      <a:solidFill>
                        <a:srgbClr val="4F4F4F"/>
                      </a:solidFill>
                      <a:effectLst/>
                      <a:latin typeface="Arial"/>
                    </a:defRPr>
                  </a:pPr>
                  <a:endParaRPr lang="tr-TR"/>
                </a:p>
              </c:txPr>
              <c:showLegendKey val="0"/>
              <c:showVal val="1"/>
              <c:showCatName val="0"/>
              <c:showSerName val="0"/>
              <c:showPercent val="0"/>
              <c:showBubbleSize val="0"/>
              <c:extLst>
                <c:ext xmlns:c16="http://schemas.microsoft.com/office/drawing/2014/chart" uri="{C3380CC4-5D6E-409C-BE32-E72D297353CC}">
                  <c16:uniqueId val="{0000000C-79D9-42CA-81EB-93B6B6D7E366}"/>
                </c:ext>
              </c:extLst>
            </c:dLbl>
            <c:spPr>
              <a:noFill/>
              <a:ln>
                <a:noFill/>
              </a:ln>
              <a:effectLst/>
            </c:spPr>
            <c:txPr>
              <a:bodyPr/>
              <a:lstStyle/>
              <a:p>
                <a:pPr>
                  <a:defRPr sz="800" b="0">
                    <a:solidFill>
                      <a:srgbClr val="4F4F4F"/>
                    </a:solidFill>
                    <a:effectLst/>
                    <a:latin typeface="Arial"/>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TJX**</c:v>
                </c:pt>
                <c:pt idx="1">
                  <c:v>Kohl's</c:v>
                </c:pt>
                <c:pt idx="2">
                  <c:v>Ross Stores</c:v>
                </c:pt>
                <c:pt idx="3">
                  <c:v>J.C. Penney Company</c:v>
                </c:pt>
                <c:pt idx="4">
                  <c:v>Sears Holdings</c:v>
                </c:pt>
                <c:pt idx="5">
                  <c:v>Gap (Old Navy)</c:v>
                </c:pt>
                <c:pt idx="6">
                  <c:v>Ascena Retail Group</c:v>
                </c:pt>
                <c:pt idx="7">
                  <c:v>Burlington Coat Factory</c:v>
                </c:pt>
                <c:pt idx="8">
                  <c:v>H&amp;M</c:v>
                </c:pt>
                <c:pt idx="9">
                  <c:v>Nordstrom Rack</c:v>
                </c:pt>
                <c:pt idx="10">
                  <c:v>The Bon-Ton Stores</c:v>
                </c:pt>
                <c:pt idx="11">
                  <c:v>Forever 21</c:v>
                </c:pt>
                <c:pt idx="12">
                  <c:v>Express</c:v>
                </c:pt>
              </c:strCache>
            </c:strRef>
          </c:cat>
          <c:val>
            <c:numRef>
              <c:f>Sheet1!$B$2:$B$14</c:f>
              <c:numCache>
                <c:formatCode>0</c:formatCode>
                <c:ptCount val="13"/>
                <c:pt idx="0">
                  <c:v>20.95</c:v>
                </c:pt>
                <c:pt idx="1">
                  <c:v>18.75</c:v>
                </c:pt>
                <c:pt idx="2">
                  <c:v>12.86</c:v>
                </c:pt>
                <c:pt idx="3">
                  <c:v>12.47</c:v>
                </c:pt>
                <c:pt idx="4">
                  <c:v>9.3000000000000007</c:v>
                </c:pt>
                <c:pt idx="5">
                  <c:v>7.58</c:v>
                </c:pt>
                <c:pt idx="6">
                  <c:v>5.96</c:v>
                </c:pt>
                <c:pt idx="7">
                  <c:v>5.5</c:v>
                </c:pt>
                <c:pt idx="8">
                  <c:v>4.1100000000000003</c:v>
                </c:pt>
                <c:pt idx="9">
                  <c:v>3.92</c:v>
                </c:pt>
                <c:pt idx="10">
                  <c:v>2.6</c:v>
                </c:pt>
                <c:pt idx="11">
                  <c:v>2.5499999999999998</c:v>
                </c:pt>
                <c:pt idx="12">
                  <c:v>2.1</c:v>
                </c:pt>
              </c:numCache>
            </c:numRef>
          </c:val>
          <c:extLst>
            <c:ext xmlns:c16="http://schemas.microsoft.com/office/drawing/2014/chart" uri="{C3380CC4-5D6E-409C-BE32-E72D297353CC}">
              <c16:uniqueId val="{0000000D-79D9-42CA-81EB-93B6B6D7E366}"/>
            </c:ext>
          </c:extLst>
        </c:ser>
        <c:dLbls>
          <c:showLegendKey val="0"/>
          <c:showVal val="0"/>
          <c:showCatName val="0"/>
          <c:showSerName val="0"/>
          <c:showPercent val="0"/>
          <c:showBubbleSize val="0"/>
        </c:dLbls>
        <c:gapWidth val="80"/>
        <c:overlap val="-1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a:effectLst/>
        </c:spPr>
        <c:txPr>
          <a:bodyPr/>
          <a:lstStyle/>
          <a:p>
            <a:pPr>
              <a:defRPr sz="800" b="0">
                <a:solidFill>
                  <a:srgbClr val="4F4F4F"/>
                </a:solidFill>
                <a:effectLst/>
                <a:latin typeface="Arial"/>
              </a:defRPr>
            </a:pPr>
            <a:endParaRPr lang="tr-TR"/>
          </a:p>
        </c:txPr>
        <c:crossAx val="66437120"/>
        <c:crosses val="autoZero"/>
        <c:auto val="0"/>
        <c:lblAlgn val="ctr"/>
        <c:lblOffset val="100"/>
        <c:noMultiLvlLbl val="0"/>
      </c:catAx>
      <c:valAx>
        <c:axId val="66437120"/>
        <c:scaling>
          <c:orientation val="minMax"/>
          <c:min val="0"/>
        </c:scaling>
        <c:delete val="0"/>
        <c:axPos val="t"/>
        <c:majorGridlines>
          <c:spPr>
            <a:ln>
              <a:solidFill>
                <a:srgbClr val="4F4F4F"/>
              </a:solidFill>
              <a:prstDash val="dot"/>
            </a:ln>
            <a:effectLst/>
          </c:spPr>
        </c:majorGridlines>
        <c:title>
          <c:tx>
            <c:rich>
              <a:bodyPr/>
              <a:lstStyle/>
              <a:p>
                <a:pPr>
                  <a:defRPr sz="1000"/>
                </a:pPr>
                <a:r>
                  <a:rPr lang="en-US" sz="1000" b="0">
                    <a:solidFill>
                      <a:srgbClr val="4F4F4F"/>
                    </a:solidFill>
                    <a:effectLst/>
                    <a:latin typeface="Arial"/>
                  </a:rPr>
                  <a:t>Sales in billion U.S. dollars</a:t>
                </a:r>
              </a:p>
            </c:rich>
          </c:tx>
          <c:overlay val="0"/>
        </c:title>
        <c:numFmt formatCode="0" sourceLinked="1"/>
        <c:majorTickMark val="none"/>
        <c:minorTickMark val="none"/>
        <c:tickLblPos val="nextTo"/>
        <c:spPr>
          <a:ln>
            <a:noFill/>
          </a:ln>
          <a:effectLst/>
        </c:spPr>
        <c:txPr>
          <a:bodyPr/>
          <a:lstStyle/>
          <a:p>
            <a:pPr>
              <a:defRPr sz="800" b="0">
                <a:solidFill>
                  <a:srgbClr val="4F4F4F"/>
                </a:solidFill>
                <a:effectLst/>
                <a:latin typeface="Arial"/>
              </a:defRPr>
            </a:pPr>
            <a:endParaRPr lang="tr-TR"/>
          </a:p>
        </c:txPr>
        <c:crossAx val="67451136"/>
        <c:crosses val="autoZero"/>
        <c:crossBetween val="between"/>
      </c:valAx>
    </c:plotArea>
    <c:plotVisOnly val="1"/>
    <c:dispBlanksAs val="zero"/>
    <c:showDLblsOverMax val="1"/>
  </c:chart>
  <c:txPr>
    <a:bodyPr/>
    <a:lstStyle/>
    <a:p>
      <a:pPr>
        <a:defRPr sz="1800">
          <a:effectLst/>
        </a:defRPr>
      </a:pPr>
      <a:endParaRPr lang="tr-T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7A2821-401E-431A-87C5-90982D73D2AF}" type="datetimeFigureOut">
              <a:rPr lang="tr-TR" smtClean="0"/>
              <a:t>6.09.2017</a:t>
            </a:fld>
            <a:endParaRPr lang="tr-T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6B468B0-A0D2-4257-8238-A91AF31F6097}" type="slidenum">
              <a:rPr lang="tr-TR" smtClean="0"/>
              <a:t>‹#›</a:t>
            </a:fld>
            <a:endParaRPr lang="tr-TR"/>
          </a:p>
        </p:txBody>
      </p:sp>
    </p:spTree>
    <p:extLst>
      <p:ext uri="{BB962C8B-B14F-4D97-AF65-F5344CB8AC3E}">
        <p14:creationId xmlns:p14="http://schemas.microsoft.com/office/powerpoint/2010/main" val="4098454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A05DFD-B19D-4F16-BDFA-F279C6812068}" type="datetimeFigureOut">
              <a:rPr lang="tr-TR" smtClean="0"/>
              <a:t>6.09.2017</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CAB536-B589-40F5-AF8C-122717BB969F}" type="slidenum">
              <a:rPr lang="tr-TR" smtClean="0"/>
              <a:t>‹#›</a:t>
            </a:fld>
            <a:endParaRPr lang="tr-TR"/>
          </a:p>
        </p:txBody>
      </p:sp>
    </p:spTree>
    <p:extLst>
      <p:ext uri="{BB962C8B-B14F-4D97-AF65-F5344CB8AC3E}">
        <p14:creationId xmlns:p14="http://schemas.microsoft.com/office/powerpoint/2010/main" val="3263526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1</a:t>
            </a:fld>
            <a:endParaRPr lang="tr-TR"/>
          </a:p>
        </p:txBody>
      </p:sp>
    </p:spTree>
    <p:extLst>
      <p:ext uri="{BB962C8B-B14F-4D97-AF65-F5344CB8AC3E}">
        <p14:creationId xmlns:p14="http://schemas.microsoft.com/office/powerpoint/2010/main" val="1540497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10</a:t>
            </a:fld>
            <a:endParaRPr lang="tr-TR"/>
          </a:p>
        </p:txBody>
      </p:sp>
    </p:spTree>
    <p:extLst>
      <p:ext uri="{BB962C8B-B14F-4D97-AF65-F5344CB8AC3E}">
        <p14:creationId xmlns:p14="http://schemas.microsoft.com/office/powerpoint/2010/main" val="7392962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11</a:t>
            </a:fld>
            <a:endParaRPr lang="tr-TR"/>
          </a:p>
        </p:txBody>
      </p:sp>
    </p:spTree>
    <p:extLst>
      <p:ext uri="{BB962C8B-B14F-4D97-AF65-F5344CB8AC3E}">
        <p14:creationId xmlns:p14="http://schemas.microsoft.com/office/powerpoint/2010/main" val="371573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12</a:t>
            </a:fld>
            <a:endParaRPr lang="tr-TR"/>
          </a:p>
        </p:txBody>
      </p:sp>
    </p:spTree>
    <p:extLst>
      <p:ext uri="{BB962C8B-B14F-4D97-AF65-F5344CB8AC3E}">
        <p14:creationId xmlns:p14="http://schemas.microsoft.com/office/powerpoint/2010/main" val="1033024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4CAB536-B589-40F5-AF8C-122717BB969F}" type="slidenum">
              <a:rPr lang="tr-TR" smtClean="0"/>
              <a:t>2</a:t>
            </a:fld>
            <a:endParaRPr lang="tr-TR"/>
          </a:p>
        </p:txBody>
      </p:sp>
    </p:spTree>
    <p:extLst>
      <p:ext uri="{BB962C8B-B14F-4D97-AF65-F5344CB8AC3E}">
        <p14:creationId xmlns:p14="http://schemas.microsoft.com/office/powerpoint/2010/main" val="1955467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following Key Market Indicators give an overview of the demographic, economic and technological development of the selected region on the basis of general KPIs. The calculation of Statista’s Market Outlook is based on a complex market-driver logic including over 400 region-specific data sets.</a:t>
            </a:r>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3</a:t>
            </a:fld>
            <a:endParaRPr lang="tr-TR"/>
          </a:p>
        </p:txBody>
      </p:sp>
    </p:spTree>
    <p:extLst>
      <p:ext uri="{BB962C8B-B14F-4D97-AF65-F5344CB8AC3E}">
        <p14:creationId xmlns:p14="http://schemas.microsoft.com/office/powerpoint/2010/main" val="3832187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4</a:t>
            </a:fld>
            <a:endParaRPr lang="tr-TR"/>
          </a:p>
        </p:txBody>
      </p:sp>
    </p:spTree>
    <p:extLst>
      <p:ext uri="{BB962C8B-B14F-4D97-AF65-F5344CB8AC3E}">
        <p14:creationId xmlns:p14="http://schemas.microsoft.com/office/powerpoint/2010/main" val="3634683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5</a:t>
            </a:fld>
            <a:endParaRPr lang="tr-TR"/>
          </a:p>
        </p:txBody>
      </p:sp>
    </p:spTree>
    <p:extLst>
      <p:ext uri="{BB962C8B-B14F-4D97-AF65-F5344CB8AC3E}">
        <p14:creationId xmlns:p14="http://schemas.microsoft.com/office/powerpoint/2010/main" val="3400664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b="0" dirty="0"/>
          </a:p>
        </p:txBody>
      </p:sp>
      <p:sp>
        <p:nvSpPr>
          <p:cNvPr id="4" name="Slide Number Placeholder 3"/>
          <p:cNvSpPr>
            <a:spLocks noGrp="1"/>
          </p:cNvSpPr>
          <p:nvPr>
            <p:ph type="sldNum" sz="quarter" idx="10"/>
          </p:nvPr>
        </p:nvSpPr>
        <p:spPr/>
        <p:txBody>
          <a:bodyPr/>
          <a:lstStyle/>
          <a:p>
            <a:fld id="{44CAB536-B589-40F5-AF8C-122717BB969F}" type="slidenum">
              <a:rPr lang="tr-TR" smtClean="0"/>
              <a:t>6</a:t>
            </a:fld>
            <a:endParaRPr lang="tr-TR"/>
          </a:p>
        </p:txBody>
      </p:sp>
    </p:spTree>
    <p:extLst>
      <p:ext uri="{BB962C8B-B14F-4D97-AF65-F5344CB8AC3E}">
        <p14:creationId xmlns:p14="http://schemas.microsoft.com/office/powerpoint/2010/main" val="2113677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7</a:t>
            </a:fld>
            <a:endParaRPr lang="tr-TR"/>
          </a:p>
        </p:txBody>
      </p:sp>
    </p:spTree>
    <p:extLst>
      <p:ext uri="{BB962C8B-B14F-4D97-AF65-F5344CB8AC3E}">
        <p14:creationId xmlns:p14="http://schemas.microsoft.com/office/powerpoint/2010/main" val="376485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i="0" dirty="0"/>
          </a:p>
        </p:txBody>
      </p:sp>
      <p:sp>
        <p:nvSpPr>
          <p:cNvPr id="4" name="Slayt Numarası Yer Tutucusu 3"/>
          <p:cNvSpPr>
            <a:spLocks noGrp="1"/>
          </p:cNvSpPr>
          <p:nvPr>
            <p:ph type="sldNum" sz="quarter" idx="10"/>
          </p:nvPr>
        </p:nvSpPr>
        <p:spPr/>
        <p:txBody>
          <a:bodyPr/>
          <a:lstStyle/>
          <a:p>
            <a:fld id="{44CAB536-B589-40F5-AF8C-122717BB969F}" type="slidenum">
              <a:rPr lang="tr-TR" smtClean="0"/>
              <a:t>8</a:t>
            </a:fld>
            <a:endParaRPr lang="tr-TR"/>
          </a:p>
        </p:txBody>
      </p:sp>
    </p:spTree>
    <p:extLst>
      <p:ext uri="{BB962C8B-B14F-4D97-AF65-F5344CB8AC3E}">
        <p14:creationId xmlns:p14="http://schemas.microsoft.com/office/powerpoint/2010/main" val="2556763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9</a:t>
            </a:fld>
            <a:endParaRPr lang="tr-TR"/>
          </a:p>
        </p:txBody>
      </p:sp>
    </p:spTree>
    <p:extLst>
      <p:ext uri="{BB962C8B-B14F-4D97-AF65-F5344CB8AC3E}">
        <p14:creationId xmlns:p14="http://schemas.microsoft.com/office/powerpoint/2010/main" val="10959715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9/6/2017</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9/6/2017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9/6/2017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9/6/2017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9/6/2017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9/6/2017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9/6/2017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9/6/2017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9/6/2017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9/6/2017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9/6/2017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9/6/2017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9/6/2017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9/6/2017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9/6/2017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9/6/2017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9/6/2017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9/6/2017</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twitter.com/ihkibirlik" TargetMode="External"/><Relationship Id="rId3" Type="http://schemas.openxmlformats.org/officeDocument/2006/relationships/hyperlink" Target="http://www.ihkib.org.tr/" TargetMode="External"/><Relationship Id="rId7" Type="http://schemas.openxmlformats.org/officeDocument/2006/relationships/hyperlink" Target="https://www.facebook.com/ihkibirlik" TargetMode="External"/><Relationship Id="rId2" Type="http://schemas.openxmlformats.org/officeDocument/2006/relationships/hyperlink" Target="mailto:konfeksiyonarge@itkib.org.tr"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5.jpg"/><Relationship Id="rId4" Type="http://schemas.openxmlformats.org/officeDocument/2006/relationships/image" Target="../media/image2.png"/><Relationship Id="rId9" Type="http://schemas.openxmlformats.org/officeDocument/2006/relationships/hyperlink" Target="https://www.instagram.com/ihkibirli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2099733"/>
            <a:ext cx="9935291" cy="1331364"/>
          </a:xfrm>
        </p:spPr>
        <p:txBody>
          <a:bodyPr/>
          <a:lstStyle/>
          <a:p>
            <a:pPr algn="ctr"/>
            <a:r>
              <a:rPr lang="tr-TR" b="1" dirty="0"/>
              <a:t>CLOTHES MARKET IN USA</a:t>
            </a:r>
            <a:br>
              <a:rPr lang="tr-TR" b="1" dirty="0"/>
            </a:br>
            <a:r>
              <a:rPr lang="tr-TR" sz="2400" b="1" dirty="0"/>
              <a:t>06.09.2017</a:t>
            </a:r>
            <a:endParaRPr lang="tr-TR" b="1" dirty="0"/>
          </a:p>
        </p:txBody>
      </p:sp>
      <p:sp>
        <p:nvSpPr>
          <p:cNvPr id="3" name="Subtitle 2"/>
          <p:cNvSpPr>
            <a:spLocks noGrp="1"/>
          </p:cNvSpPr>
          <p:nvPr>
            <p:ph type="subTitle" idx="1"/>
          </p:nvPr>
        </p:nvSpPr>
        <p:spPr>
          <a:xfrm>
            <a:off x="9258720" y="5716947"/>
            <a:ext cx="2292920" cy="432183"/>
          </a:xfrm>
        </p:spPr>
        <p:txBody>
          <a:bodyPr/>
          <a:lstStyle/>
          <a:p>
            <a:r>
              <a:rPr lang="tr-TR" dirty="0">
                <a:solidFill>
                  <a:schemeClr val="bg1"/>
                </a:solidFill>
              </a:rPr>
              <a:t>SOURCE: statısta</a:t>
            </a:r>
          </a:p>
        </p:txBody>
      </p:sp>
    </p:spTree>
    <p:extLst>
      <p:ext uri="{BB962C8B-B14F-4D97-AF65-F5344CB8AC3E}">
        <p14:creationId xmlns:p14="http://schemas.microsoft.com/office/powerpoint/2010/main" val="3561910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70518"/>
            <a:ext cx="10256397" cy="1660124"/>
          </a:xfrm>
        </p:spPr>
        <p:txBody>
          <a:bodyPr/>
          <a:lstStyle/>
          <a:p>
            <a:pPr algn="ctr" fontAlgn="base"/>
            <a:r>
              <a:rPr lang="tr-TR" sz="2800" b="1" dirty="0"/>
              <a:t>APPAREL WHOLESALES</a:t>
            </a:r>
            <a:br>
              <a:rPr lang="tr-TR" sz="2800" b="1" dirty="0"/>
            </a:br>
            <a:r>
              <a:rPr lang="en-US" sz="2800" dirty="0"/>
              <a:t>Apparel, piece goods, and notions sales of merchant wholesalers in the United States from 1992 to 2015</a:t>
            </a:r>
            <a:br>
              <a:rPr lang="tr-TR" sz="2800" dirty="0"/>
            </a:br>
            <a:r>
              <a:rPr lang="en-US" sz="2800" dirty="0"/>
              <a:t>(in billion U.S. dollars)</a:t>
            </a:r>
            <a:endParaRPr lang="it-IT" sz="2800" dirty="0"/>
          </a:p>
        </p:txBody>
      </p:sp>
      <p:graphicFrame>
        <p:nvGraphicFramePr>
          <p:cNvPr id="5" name="ChartObject"/>
          <p:cNvGraphicFramePr/>
          <p:nvPr>
            <p:extLst>
              <p:ext uri="{D42A27DB-BD31-4B8C-83A1-F6EECF244321}">
                <p14:modId xmlns:p14="http://schemas.microsoft.com/office/powerpoint/2010/main" val="2172405952"/>
              </p:ext>
            </p:extLst>
          </p:nvPr>
        </p:nvGraphicFramePr>
        <p:xfrm>
          <a:off x="539749" y="2246051"/>
          <a:ext cx="11143265" cy="43678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17064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70518"/>
            <a:ext cx="10256397" cy="1660124"/>
          </a:xfrm>
        </p:spPr>
        <p:txBody>
          <a:bodyPr/>
          <a:lstStyle/>
          <a:p>
            <a:pPr algn="ctr" fontAlgn="base"/>
            <a:r>
              <a:rPr lang="tr-TR" sz="2800" b="1" dirty="0"/>
              <a:t>CLOTHING STORE SALES</a:t>
            </a:r>
            <a:br>
              <a:rPr lang="tr-TR" sz="2800" b="1" dirty="0"/>
            </a:br>
            <a:r>
              <a:rPr lang="en-US" sz="2800" dirty="0"/>
              <a:t>Clothing store sales in the United States from 1992 to 2015 (in billion U.S. dollars)</a:t>
            </a:r>
            <a:endParaRPr lang="it-IT" sz="2800" dirty="0"/>
          </a:p>
        </p:txBody>
      </p:sp>
      <p:graphicFrame>
        <p:nvGraphicFramePr>
          <p:cNvPr id="6" name="ChartObject"/>
          <p:cNvGraphicFramePr/>
          <p:nvPr>
            <p:extLst>
              <p:ext uri="{D42A27DB-BD31-4B8C-83A1-F6EECF244321}">
                <p14:modId xmlns:p14="http://schemas.microsoft.com/office/powerpoint/2010/main" val="710402080"/>
              </p:ext>
            </p:extLst>
          </p:nvPr>
        </p:nvGraphicFramePr>
        <p:xfrm>
          <a:off x="539749" y="2254927"/>
          <a:ext cx="11169897" cy="43944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0515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70518"/>
            <a:ext cx="10256397" cy="1660124"/>
          </a:xfrm>
        </p:spPr>
        <p:txBody>
          <a:bodyPr/>
          <a:lstStyle/>
          <a:p>
            <a:pPr algn="ctr" fontAlgn="base"/>
            <a:r>
              <a:rPr lang="tr-TR" sz="2800" b="1" dirty="0"/>
              <a:t>LEADING APPAREL RETAILERS</a:t>
            </a:r>
            <a:br>
              <a:rPr lang="tr-TR" sz="2800" b="1" dirty="0"/>
            </a:br>
            <a:r>
              <a:rPr lang="en-US" sz="2800" dirty="0"/>
              <a:t>Leading apparel retailers in the United States in 2016, based on retail sales (in billion U.S. dollars)</a:t>
            </a:r>
            <a:endParaRPr lang="it-IT" sz="2800" dirty="0"/>
          </a:p>
        </p:txBody>
      </p:sp>
      <p:graphicFrame>
        <p:nvGraphicFramePr>
          <p:cNvPr id="4" name="ChartObject"/>
          <p:cNvGraphicFramePr/>
          <p:nvPr>
            <p:extLst>
              <p:ext uri="{D42A27DB-BD31-4B8C-83A1-F6EECF244321}">
                <p14:modId xmlns:p14="http://schemas.microsoft.com/office/powerpoint/2010/main" val="2602975654"/>
              </p:ext>
            </p:extLst>
          </p:nvPr>
        </p:nvGraphicFramePr>
        <p:xfrm>
          <a:off x="539750" y="2246050"/>
          <a:ext cx="11143264" cy="44743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41103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70829" y="2998971"/>
            <a:ext cx="9126971" cy="369332"/>
          </a:xfrm>
          <a:prstGeom prst="rect">
            <a:avLst/>
          </a:prstGeom>
          <a:noFill/>
        </p:spPr>
        <p:txBody>
          <a:bodyPr wrap="square" rtlCol="0">
            <a:spAutoFit/>
          </a:bodyPr>
          <a:lstStyle/>
          <a:p>
            <a:pPr algn="ctr"/>
            <a:r>
              <a:rPr lang="tr-TR" b="1" i="1" dirty="0"/>
              <a:t>APPAREL R&amp;D DEPARTMENT OF ITKIB GENERAL SECRETARIAT</a:t>
            </a:r>
          </a:p>
        </p:txBody>
      </p:sp>
      <p:sp>
        <p:nvSpPr>
          <p:cNvPr id="6" name="Dikdörtgen 5"/>
          <p:cNvSpPr/>
          <p:nvPr/>
        </p:nvSpPr>
        <p:spPr>
          <a:xfrm>
            <a:off x="1550406" y="3484824"/>
            <a:ext cx="8820443" cy="1477328"/>
          </a:xfrm>
          <a:prstGeom prst="rect">
            <a:avLst/>
          </a:prstGeom>
        </p:spPr>
        <p:txBody>
          <a:bodyPr wrap="square">
            <a:spAutoFit/>
          </a:bodyPr>
          <a:lstStyle/>
          <a:p>
            <a:r>
              <a:rPr lang="tr-TR" b="1" dirty="0" err="1">
                <a:cs typeface="Arial" pitchFamily="34" charset="0"/>
              </a:rPr>
              <a:t>Address</a:t>
            </a:r>
            <a:r>
              <a:rPr lang="tr-TR" b="1" dirty="0">
                <a:cs typeface="Arial" pitchFamily="34" charset="0"/>
              </a:rPr>
              <a:t>:</a:t>
            </a:r>
            <a:r>
              <a:rPr lang="tr-TR" dirty="0">
                <a:cs typeface="Arial" pitchFamily="34" charset="0"/>
              </a:rPr>
              <a:t> </a:t>
            </a:r>
            <a:r>
              <a:rPr lang="tr-TR" dirty="0" err="1">
                <a:cs typeface="Arial" pitchFamily="34" charset="0"/>
              </a:rPr>
              <a:t>Çobançeşme</a:t>
            </a:r>
            <a:r>
              <a:rPr lang="tr-TR" dirty="0">
                <a:cs typeface="Arial" pitchFamily="34" charset="0"/>
              </a:rPr>
              <a:t> Mevkii, Sanayi Cad. Dış Ticaret Kompleksi B Blok </a:t>
            </a:r>
            <a:r>
              <a:rPr lang="tr-TR" dirty="0" err="1">
                <a:cs typeface="Arial" pitchFamily="34" charset="0"/>
              </a:rPr>
              <a:t>Yenibosna</a:t>
            </a:r>
            <a:r>
              <a:rPr lang="tr-TR" dirty="0">
                <a:cs typeface="Arial" pitchFamily="34" charset="0"/>
              </a:rPr>
              <a:t> Bahçelievler / İstanbul / Türkiye </a:t>
            </a:r>
            <a:br>
              <a:rPr lang="tr-TR" dirty="0">
                <a:cs typeface="Arial" pitchFamily="34" charset="0"/>
              </a:rPr>
            </a:br>
            <a:br>
              <a:rPr lang="tr-TR" dirty="0">
                <a:cs typeface="Arial" pitchFamily="34" charset="0"/>
              </a:rPr>
            </a:br>
            <a:r>
              <a:rPr lang="tr-TR" b="1" dirty="0">
                <a:cs typeface="Arial" pitchFamily="34" charset="0"/>
              </a:rPr>
              <a:t>Phone  :</a:t>
            </a:r>
            <a:r>
              <a:rPr lang="tr-TR" dirty="0">
                <a:cs typeface="Arial" pitchFamily="34" charset="0"/>
              </a:rPr>
              <a:t> +90 212 454 02 00                       </a:t>
            </a:r>
            <a:r>
              <a:rPr lang="tr-TR" b="1" dirty="0" err="1">
                <a:cs typeface="Arial" pitchFamily="34" charset="0"/>
              </a:rPr>
              <a:t>Fax</a:t>
            </a:r>
            <a:r>
              <a:rPr lang="tr-TR" b="1" dirty="0">
                <a:cs typeface="Arial" pitchFamily="34" charset="0"/>
              </a:rPr>
              <a:t>             </a:t>
            </a:r>
            <a:r>
              <a:rPr lang="tr-TR" dirty="0">
                <a:cs typeface="Arial" pitchFamily="34" charset="0"/>
              </a:rPr>
              <a:t>  </a:t>
            </a:r>
            <a:r>
              <a:rPr lang="tr-TR" b="1" dirty="0">
                <a:cs typeface="Arial" pitchFamily="34" charset="0"/>
              </a:rPr>
              <a:t>:</a:t>
            </a:r>
            <a:r>
              <a:rPr lang="tr-TR" dirty="0">
                <a:cs typeface="Arial" pitchFamily="34" charset="0"/>
              </a:rPr>
              <a:t> +90 212 454 02 01 </a:t>
            </a:r>
            <a:br>
              <a:rPr lang="tr-TR" dirty="0">
                <a:cs typeface="Arial" pitchFamily="34" charset="0"/>
              </a:rPr>
            </a:br>
            <a:r>
              <a:rPr lang="tr-TR" b="1" dirty="0">
                <a:cs typeface="Arial" pitchFamily="34" charset="0"/>
              </a:rPr>
              <a:t>E-mail  :</a:t>
            </a:r>
            <a:r>
              <a:rPr lang="tr-TR" dirty="0">
                <a:cs typeface="Arial" pitchFamily="34" charset="0"/>
              </a:rPr>
              <a:t> </a:t>
            </a:r>
            <a:r>
              <a:rPr lang="tr-TR" dirty="0">
                <a:cs typeface="Arial" pitchFamily="34" charset="0"/>
                <a:hlinkClick r:id="rId2"/>
              </a:rPr>
              <a:t>konfeksiyonarge@itkib.org.tr</a:t>
            </a:r>
            <a:r>
              <a:rPr lang="tr-TR" dirty="0">
                <a:cs typeface="Arial" pitchFamily="34" charset="0"/>
              </a:rPr>
              <a:t>    </a:t>
            </a:r>
            <a:r>
              <a:rPr lang="tr-TR" b="1" dirty="0">
                <a:cs typeface="Arial" pitchFamily="34" charset="0"/>
              </a:rPr>
              <a:t>Web site       :  </a:t>
            </a:r>
            <a:r>
              <a:rPr lang="tr-TR" dirty="0">
                <a:cs typeface="Arial" pitchFamily="34" charset="0"/>
              </a:rPr>
              <a:t> </a:t>
            </a:r>
            <a:r>
              <a:rPr lang="tr-TR" dirty="0">
                <a:cs typeface="Arial" pitchFamily="34" charset="0"/>
                <a:hlinkClick r:id="rId3"/>
              </a:rPr>
              <a:t>www.ihkib.org.tr</a:t>
            </a:r>
            <a:r>
              <a:rPr lang="tr-TR" dirty="0">
                <a:cs typeface="Arial" pitchFamily="34" charset="0"/>
              </a:rPr>
              <a:t> </a:t>
            </a:r>
            <a:endParaRPr lang="tr-TR" dirty="0"/>
          </a:p>
        </p:txBody>
      </p:sp>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47853" y="5201784"/>
            <a:ext cx="566762" cy="495942"/>
          </a:xfrm>
          <a:prstGeom prst="rect">
            <a:avLst/>
          </a:prstGeom>
        </p:spPr>
      </p:pic>
      <p:pic>
        <p:nvPicPr>
          <p:cNvPr id="9" name="Resim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40405" y="5206739"/>
            <a:ext cx="866958" cy="490987"/>
          </a:xfrm>
          <a:prstGeom prst="rect">
            <a:avLst/>
          </a:prstGeom>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07691" y="5201784"/>
            <a:ext cx="863980" cy="495942"/>
          </a:xfrm>
          <a:prstGeom prst="rect">
            <a:avLst/>
          </a:prstGeom>
        </p:spPr>
      </p:pic>
      <p:sp>
        <p:nvSpPr>
          <p:cNvPr id="11" name="Dikdörtgen 10"/>
          <p:cNvSpPr/>
          <p:nvPr/>
        </p:nvSpPr>
        <p:spPr>
          <a:xfrm>
            <a:off x="1410387" y="5814247"/>
            <a:ext cx="2476960" cy="246221"/>
          </a:xfrm>
          <a:prstGeom prst="rect">
            <a:avLst/>
          </a:prstGeom>
        </p:spPr>
        <p:txBody>
          <a:bodyPr wrap="none">
            <a:spAutoFit/>
          </a:bodyPr>
          <a:lstStyle/>
          <a:p>
            <a:r>
              <a:rPr lang="tr-TR" sz="1000" dirty="0">
                <a:hlinkClick r:id="rId7"/>
              </a:rPr>
              <a:t>https://www.facebook.com/ihkibirlik</a:t>
            </a:r>
            <a:r>
              <a:rPr lang="tr-TR" sz="1000" dirty="0"/>
              <a:t> </a:t>
            </a:r>
          </a:p>
        </p:txBody>
      </p:sp>
      <p:sp>
        <p:nvSpPr>
          <p:cNvPr id="12" name="Dikdörtgen 11"/>
          <p:cNvSpPr/>
          <p:nvPr/>
        </p:nvSpPr>
        <p:spPr>
          <a:xfrm>
            <a:off x="4444783" y="5853743"/>
            <a:ext cx="1893467" cy="246221"/>
          </a:xfrm>
          <a:prstGeom prst="rect">
            <a:avLst/>
          </a:prstGeom>
        </p:spPr>
        <p:txBody>
          <a:bodyPr wrap="none">
            <a:spAutoFit/>
          </a:bodyPr>
          <a:lstStyle/>
          <a:p>
            <a:r>
              <a:rPr lang="tr-TR" sz="1000" dirty="0">
                <a:hlinkClick r:id="rId8"/>
              </a:rPr>
              <a:t>https://twitter.com/ihkibirlik</a:t>
            </a:r>
            <a:r>
              <a:rPr lang="tr-TR" sz="1000" dirty="0"/>
              <a:t> </a:t>
            </a:r>
          </a:p>
        </p:txBody>
      </p:sp>
      <p:sp>
        <p:nvSpPr>
          <p:cNvPr id="13" name="Dikdörtgen 12"/>
          <p:cNvSpPr/>
          <p:nvPr/>
        </p:nvSpPr>
        <p:spPr>
          <a:xfrm>
            <a:off x="6895686" y="5814247"/>
            <a:ext cx="2537874" cy="246221"/>
          </a:xfrm>
          <a:prstGeom prst="rect">
            <a:avLst/>
          </a:prstGeom>
        </p:spPr>
        <p:txBody>
          <a:bodyPr wrap="none">
            <a:spAutoFit/>
          </a:bodyPr>
          <a:lstStyle/>
          <a:p>
            <a:r>
              <a:rPr lang="tr-TR" sz="1000" dirty="0">
                <a:hlinkClick r:id="rId9"/>
              </a:rPr>
              <a:t>https://www.instagram.com/ihkibirlik/</a:t>
            </a:r>
            <a:r>
              <a:rPr lang="tr-TR" sz="1000" dirty="0"/>
              <a:t> </a:t>
            </a:r>
          </a:p>
        </p:txBody>
      </p:sp>
      <p:pic>
        <p:nvPicPr>
          <p:cNvPr id="3" name="Resim 2"/>
          <p:cNvPicPr>
            <a:picLocks noChangeAspect="1"/>
          </p:cNvPicPr>
          <p:nvPr/>
        </p:nvPicPr>
        <p:blipFill>
          <a:blip r:embed="rId10"/>
          <a:stretch>
            <a:fillRect/>
          </a:stretch>
        </p:blipFill>
        <p:spPr>
          <a:xfrm>
            <a:off x="3077727" y="239454"/>
            <a:ext cx="5765800" cy="2603500"/>
          </a:xfrm>
          <a:prstGeom prst="rect">
            <a:avLst/>
          </a:prstGeom>
        </p:spPr>
      </p:pic>
    </p:spTree>
    <p:extLst>
      <p:ext uri="{BB962C8B-B14F-4D97-AF65-F5344CB8AC3E}">
        <p14:creationId xmlns:p14="http://schemas.microsoft.com/office/powerpoint/2010/main" val="1239793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4400" b="1" dirty="0" err="1"/>
              <a:t>Highlights</a:t>
            </a:r>
            <a:endParaRPr lang="tr-TR" sz="4400" dirty="0"/>
          </a:p>
        </p:txBody>
      </p:sp>
      <p:sp>
        <p:nvSpPr>
          <p:cNvPr id="3" name="Content Placeholder 2"/>
          <p:cNvSpPr>
            <a:spLocks noGrp="1"/>
          </p:cNvSpPr>
          <p:nvPr>
            <p:ph idx="1"/>
          </p:nvPr>
        </p:nvSpPr>
        <p:spPr>
          <a:xfrm>
            <a:off x="497150" y="2308194"/>
            <a:ext cx="11203619" cy="4549806"/>
          </a:xfrm>
        </p:spPr>
        <p:txBody>
          <a:bodyPr>
            <a:noAutofit/>
          </a:bodyPr>
          <a:lstStyle/>
          <a:p>
            <a:pPr marL="0" indent="0">
              <a:buNone/>
            </a:pPr>
            <a:r>
              <a:rPr lang="tr-TR" dirty="0" err="1"/>
              <a:t>In</a:t>
            </a:r>
            <a:r>
              <a:rPr lang="tr-TR" dirty="0"/>
              <a:t> </a:t>
            </a:r>
            <a:r>
              <a:rPr lang="tr-TR" dirty="0" err="1"/>
              <a:t>this</a:t>
            </a:r>
            <a:r>
              <a:rPr lang="tr-TR" dirty="0"/>
              <a:t> </a:t>
            </a:r>
            <a:r>
              <a:rPr lang="tr-TR" dirty="0" err="1"/>
              <a:t>presentation</a:t>
            </a:r>
            <a:r>
              <a:rPr lang="tr-TR" dirty="0"/>
              <a:t>, </a:t>
            </a:r>
            <a:r>
              <a:rPr lang="tr-TR" dirty="0" err="1"/>
              <a:t>there</a:t>
            </a:r>
            <a:r>
              <a:rPr lang="tr-TR" dirty="0"/>
              <a:t> </a:t>
            </a:r>
            <a:r>
              <a:rPr lang="tr-TR" dirty="0" err="1"/>
              <a:t>are</a:t>
            </a:r>
            <a:r>
              <a:rPr lang="tr-TR" dirty="0"/>
              <a:t> </a:t>
            </a:r>
            <a:r>
              <a:rPr lang="tr-TR" dirty="0" err="1"/>
              <a:t>certain</a:t>
            </a:r>
            <a:r>
              <a:rPr lang="tr-TR" dirty="0"/>
              <a:t> market </a:t>
            </a:r>
            <a:r>
              <a:rPr lang="tr-TR" dirty="0" err="1"/>
              <a:t>figures</a:t>
            </a:r>
            <a:r>
              <a:rPr lang="tr-TR" dirty="0"/>
              <a:t> </a:t>
            </a:r>
            <a:r>
              <a:rPr lang="tr-TR" dirty="0" err="1"/>
              <a:t>and</a:t>
            </a:r>
            <a:r>
              <a:rPr lang="tr-TR" dirty="0"/>
              <a:t> </a:t>
            </a:r>
            <a:r>
              <a:rPr lang="tr-TR" dirty="0" err="1"/>
              <a:t>statistical</a:t>
            </a:r>
            <a:r>
              <a:rPr lang="tr-TR" dirty="0"/>
              <a:t> </a:t>
            </a:r>
            <a:r>
              <a:rPr lang="tr-TR" dirty="0" err="1"/>
              <a:t>info</a:t>
            </a:r>
            <a:r>
              <a:rPr lang="tr-TR" dirty="0"/>
              <a:t> of </a:t>
            </a:r>
            <a:r>
              <a:rPr lang="tr-TR" dirty="0" err="1"/>
              <a:t>Clothes</a:t>
            </a:r>
            <a:r>
              <a:rPr lang="tr-TR" dirty="0"/>
              <a:t> </a:t>
            </a:r>
            <a:r>
              <a:rPr lang="tr-TR" dirty="0" err="1"/>
              <a:t>Sector</a:t>
            </a:r>
            <a:r>
              <a:rPr lang="tr-TR" dirty="0"/>
              <a:t> in USA on </a:t>
            </a:r>
            <a:r>
              <a:rPr lang="tr-TR" dirty="0" err="1"/>
              <a:t>the</a:t>
            </a:r>
            <a:r>
              <a:rPr lang="tr-TR" dirty="0"/>
              <a:t> </a:t>
            </a:r>
            <a:r>
              <a:rPr lang="tr-TR" dirty="0" err="1"/>
              <a:t>basis</a:t>
            </a:r>
            <a:r>
              <a:rPr lang="tr-TR" dirty="0"/>
              <a:t> of Statista.com. </a:t>
            </a:r>
            <a:r>
              <a:rPr lang="tr-TR" dirty="0" err="1"/>
              <a:t>There</a:t>
            </a:r>
            <a:r>
              <a:rPr lang="tr-TR" dirty="0"/>
              <a:t> </a:t>
            </a:r>
            <a:r>
              <a:rPr lang="tr-TR" dirty="0" err="1"/>
              <a:t>are</a:t>
            </a:r>
            <a:r>
              <a:rPr lang="tr-TR" dirty="0"/>
              <a:t> </a:t>
            </a:r>
            <a:r>
              <a:rPr lang="tr-TR" dirty="0" err="1"/>
              <a:t>also</a:t>
            </a:r>
            <a:r>
              <a:rPr lang="tr-TR" dirty="0"/>
              <a:t> </a:t>
            </a:r>
            <a:r>
              <a:rPr lang="tr-TR" dirty="0" err="1"/>
              <a:t>future</a:t>
            </a:r>
            <a:r>
              <a:rPr lang="tr-TR" dirty="0"/>
              <a:t> </a:t>
            </a:r>
            <a:r>
              <a:rPr lang="tr-TR" dirty="0" err="1"/>
              <a:t>prospects</a:t>
            </a:r>
            <a:r>
              <a:rPr lang="tr-TR" dirty="0"/>
              <a:t> of </a:t>
            </a:r>
            <a:r>
              <a:rPr lang="tr-TR" dirty="0" err="1"/>
              <a:t>Clothes</a:t>
            </a:r>
            <a:r>
              <a:rPr lang="tr-TR" dirty="0"/>
              <a:t> </a:t>
            </a:r>
            <a:r>
              <a:rPr lang="tr-TR" dirty="0" err="1"/>
              <a:t>Sector</a:t>
            </a:r>
            <a:r>
              <a:rPr lang="tr-TR" dirty="0"/>
              <a:t> in USA </a:t>
            </a:r>
            <a:r>
              <a:rPr lang="tr-TR" dirty="0" err="1"/>
              <a:t>for</a:t>
            </a:r>
            <a:r>
              <a:rPr lang="tr-TR" dirty="0"/>
              <a:t> </a:t>
            </a:r>
            <a:r>
              <a:rPr lang="tr-TR" dirty="0" err="1"/>
              <a:t>next</a:t>
            </a:r>
            <a:r>
              <a:rPr lang="tr-TR" dirty="0"/>
              <a:t> </a:t>
            </a:r>
            <a:r>
              <a:rPr lang="tr-TR" dirty="0" err="1"/>
              <a:t>five</a:t>
            </a:r>
            <a:r>
              <a:rPr lang="tr-TR" dirty="0"/>
              <a:t> </a:t>
            </a:r>
            <a:r>
              <a:rPr lang="tr-TR" dirty="0" err="1"/>
              <a:t>years</a:t>
            </a:r>
            <a:r>
              <a:rPr lang="tr-TR" dirty="0"/>
              <a:t>.</a:t>
            </a:r>
          </a:p>
          <a:p>
            <a:r>
              <a:rPr lang="en-US" dirty="0"/>
              <a:t>Revenue in the "Clothes" market amounts to US$328</a:t>
            </a:r>
            <a:r>
              <a:rPr lang="tr-TR" dirty="0"/>
              <a:t> </a:t>
            </a:r>
            <a:r>
              <a:rPr lang="tr-TR" dirty="0" err="1"/>
              <a:t>billion</a:t>
            </a:r>
            <a:r>
              <a:rPr lang="tr-TR" dirty="0"/>
              <a:t> </a:t>
            </a:r>
            <a:r>
              <a:rPr lang="en-US" dirty="0"/>
              <a:t>in 2017. The market is expected to grow annually by 3.5 %</a:t>
            </a:r>
            <a:endParaRPr lang="tr-TR" dirty="0"/>
          </a:p>
          <a:p>
            <a:r>
              <a:rPr lang="en-US" dirty="0"/>
              <a:t>The market's largest segment is the segment "Women's and Girl's Apparel" with a market volume of US$116</a:t>
            </a:r>
            <a:r>
              <a:rPr lang="tr-TR" dirty="0"/>
              <a:t> </a:t>
            </a:r>
            <a:r>
              <a:rPr lang="tr-TR" dirty="0" err="1"/>
              <a:t>billion</a:t>
            </a:r>
            <a:r>
              <a:rPr lang="en-US" dirty="0"/>
              <a:t> in 2017.</a:t>
            </a:r>
            <a:endParaRPr lang="tr-TR" dirty="0"/>
          </a:p>
          <a:p>
            <a:r>
              <a:rPr lang="en-US" dirty="0"/>
              <a:t>From an international perspective it is shown that most revenue is generated in the United States (US$328</a:t>
            </a:r>
            <a:r>
              <a:rPr lang="tr-TR" dirty="0"/>
              <a:t> </a:t>
            </a:r>
            <a:r>
              <a:rPr lang="tr-TR" dirty="0" err="1"/>
              <a:t>billion</a:t>
            </a:r>
            <a:r>
              <a:rPr lang="tr-TR" dirty="0"/>
              <a:t> </a:t>
            </a:r>
            <a:r>
              <a:rPr lang="en-US" dirty="0"/>
              <a:t>in 2017).</a:t>
            </a:r>
            <a:endParaRPr lang="tr-TR" dirty="0"/>
          </a:p>
          <a:p>
            <a:r>
              <a:rPr lang="en-US" dirty="0"/>
              <a:t>In relation to total population figures, per person revenues of US$</a:t>
            </a:r>
            <a:r>
              <a:rPr lang="tr-TR" dirty="0"/>
              <a:t>1.006 </a:t>
            </a:r>
            <a:r>
              <a:rPr lang="en-US" dirty="0"/>
              <a:t>are generated in 2017.</a:t>
            </a:r>
            <a:endParaRPr lang="tr-TR" dirty="0"/>
          </a:p>
          <a:p>
            <a:r>
              <a:rPr lang="tr-TR" dirty="0" err="1"/>
              <a:t>Women’s</a:t>
            </a:r>
            <a:r>
              <a:rPr lang="tr-TR" dirty="0"/>
              <a:t> </a:t>
            </a:r>
            <a:r>
              <a:rPr lang="tr-TR" dirty="0" err="1"/>
              <a:t>Apparel</a:t>
            </a:r>
            <a:r>
              <a:rPr lang="tr-TR" dirty="0"/>
              <a:t>, </a:t>
            </a:r>
            <a:r>
              <a:rPr lang="tr-TR" dirty="0" err="1"/>
              <a:t>Men’s</a:t>
            </a:r>
            <a:r>
              <a:rPr lang="tr-TR" dirty="0"/>
              <a:t> </a:t>
            </a:r>
            <a:r>
              <a:rPr lang="tr-TR" dirty="0" err="1"/>
              <a:t>Apparel</a:t>
            </a:r>
            <a:r>
              <a:rPr lang="tr-TR" dirty="0"/>
              <a:t>, </a:t>
            </a:r>
            <a:r>
              <a:rPr lang="tr-TR" dirty="0" err="1"/>
              <a:t>Sportswear</a:t>
            </a:r>
            <a:r>
              <a:rPr lang="tr-TR" dirty="0"/>
              <a:t>, </a:t>
            </a:r>
            <a:r>
              <a:rPr lang="tr-TR" dirty="0" err="1"/>
              <a:t>Swimwear</a:t>
            </a:r>
            <a:r>
              <a:rPr lang="tr-TR" dirty="0"/>
              <a:t>, </a:t>
            </a:r>
            <a:r>
              <a:rPr lang="tr-TR" dirty="0" err="1"/>
              <a:t>Underwear</a:t>
            </a:r>
            <a:r>
              <a:rPr lang="tr-TR" dirty="0"/>
              <a:t>, </a:t>
            </a:r>
            <a:r>
              <a:rPr lang="tr-TR" dirty="0" err="1"/>
              <a:t>Hosiery</a:t>
            </a:r>
            <a:r>
              <a:rPr lang="tr-TR" dirty="0"/>
              <a:t> </a:t>
            </a:r>
            <a:r>
              <a:rPr lang="tr-TR" dirty="0" err="1"/>
              <a:t>and</a:t>
            </a:r>
            <a:r>
              <a:rPr lang="tr-TR" dirty="0"/>
              <a:t> </a:t>
            </a:r>
            <a:r>
              <a:rPr lang="tr-TR" dirty="0" err="1"/>
              <a:t>Other</a:t>
            </a:r>
            <a:r>
              <a:rPr lang="tr-TR" dirty="0"/>
              <a:t> </a:t>
            </a:r>
            <a:r>
              <a:rPr lang="tr-TR" dirty="0" err="1"/>
              <a:t>Clothes</a:t>
            </a:r>
            <a:r>
              <a:rPr lang="tr-TR" dirty="0"/>
              <a:t> (</a:t>
            </a:r>
            <a:r>
              <a:rPr lang="tr-TR" dirty="0" err="1"/>
              <a:t>Leather</a:t>
            </a:r>
            <a:r>
              <a:rPr lang="tr-TR" dirty="0"/>
              <a:t> </a:t>
            </a:r>
            <a:r>
              <a:rPr lang="tr-TR" dirty="0" err="1"/>
              <a:t>Clothes</a:t>
            </a:r>
            <a:r>
              <a:rPr lang="tr-TR" dirty="0"/>
              <a:t>, </a:t>
            </a:r>
            <a:r>
              <a:rPr lang="tr-TR" dirty="0" err="1"/>
              <a:t>Baby</a:t>
            </a:r>
            <a:r>
              <a:rPr lang="tr-TR" dirty="0"/>
              <a:t> </a:t>
            </a:r>
            <a:r>
              <a:rPr lang="tr-TR" dirty="0" err="1"/>
              <a:t>Clothes</a:t>
            </a:r>
            <a:r>
              <a:rPr lang="tr-TR" dirty="0"/>
              <a:t>, </a:t>
            </a:r>
            <a:r>
              <a:rPr lang="tr-TR" dirty="0" err="1"/>
              <a:t>Gloves</a:t>
            </a:r>
            <a:r>
              <a:rPr lang="tr-TR" dirty="0"/>
              <a:t>, </a:t>
            </a:r>
            <a:r>
              <a:rPr lang="tr-TR" dirty="0" err="1"/>
              <a:t>Neckwear</a:t>
            </a:r>
            <a:r>
              <a:rPr lang="tr-TR" dirty="0"/>
              <a:t>, </a:t>
            </a:r>
            <a:r>
              <a:rPr lang="tr-TR" dirty="0" err="1"/>
              <a:t>Hats</a:t>
            </a:r>
            <a:r>
              <a:rPr lang="tr-TR" dirty="0"/>
              <a:t> </a:t>
            </a:r>
            <a:r>
              <a:rPr lang="tr-TR" dirty="0" err="1"/>
              <a:t>and</a:t>
            </a:r>
            <a:r>
              <a:rPr lang="tr-TR" dirty="0"/>
              <a:t> </a:t>
            </a:r>
            <a:r>
              <a:rPr lang="tr-TR" dirty="0" err="1"/>
              <a:t>Caps</a:t>
            </a:r>
            <a:r>
              <a:rPr lang="tr-TR" dirty="0"/>
              <a:t> </a:t>
            </a:r>
            <a:r>
              <a:rPr lang="tr-TR" dirty="0" err="1"/>
              <a:t>etc</a:t>
            </a:r>
            <a:r>
              <a:rPr lang="tr-TR" dirty="0"/>
              <a:t>.) </a:t>
            </a:r>
            <a:r>
              <a:rPr lang="tr-TR" dirty="0" err="1"/>
              <a:t>are</a:t>
            </a:r>
            <a:r>
              <a:rPr lang="tr-TR" dirty="0"/>
              <a:t> in </a:t>
            </a:r>
            <a:r>
              <a:rPr lang="tr-TR" dirty="0" err="1"/>
              <a:t>the</a:t>
            </a:r>
            <a:r>
              <a:rPr lang="tr-TR" dirty="0"/>
              <a:t> </a:t>
            </a:r>
            <a:r>
              <a:rPr lang="tr-TR" dirty="0" err="1"/>
              <a:t>scope</a:t>
            </a:r>
            <a:r>
              <a:rPr lang="tr-TR" dirty="0"/>
              <a:t> of </a:t>
            </a:r>
            <a:r>
              <a:rPr lang="tr-TR" dirty="0" err="1"/>
              <a:t>this</a:t>
            </a:r>
            <a:r>
              <a:rPr lang="tr-TR" dirty="0"/>
              <a:t> </a:t>
            </a:r>
            <a:r>
              <a:rPr lang="tr-TR" dirty="0" err="1"/>
              <a:t>presentation</a:t>
            </a:r>
            <a:r>
              <a:rPr lang="tr-TR" dirty="0"/>
              <a:t>. </a:t>
            </a:r>
            <a:r>
              <a:rPr lang="tr-TR" dirty="0" err="1"/>
              <a:t>Work</a:t>
            </a:r>
            <a:r>
              <a:rPr lang="tr-TR" dirty="0"/>
              <a:t> </a:t>
            </a:r>
            <a:r>
              <a:rPr lang="tr-TR" dirty="0" err="1"/>
              <a:t>Clothes</a:t>
            </a:r>
            <a:r>
              <a:rPr lang="tr-TR" dirty="0"/>
              <a:t>, </a:t>
            </a:r>
            <a:r>
              <a:rPr lang="tr-TR" dirty="0" err="1"/>
              <a:t>Handbags</a:t>
            </a:r>
            <a:r>
              <a:rPr lang="tr-TR" dirty="0"/>
              <a:t>, </a:t>
            </a:r>
            <a:r>
              <a:rPr lang="tr-TR" dirty="0" err="1"/>
              <a:t>Watches</a:t>
            </a:r>
            <a:r>
              <a:rPr lang="tr-TR" dirty="0"/>
              <a:t> </a:t>
            </a:r>
            <a:r>
              <a:rPr lang="tr-TR" dirty="0" err="1"/>
              <a:t>and</a:t>
            </a:r>
            <a:r>
              <a:rPr lang="tr-TR" dirty="0"/>
              <a:t> </a:t>
            </a:r>
            <a:r>
              <a:rPr lang="tr-TR" dirty="0" err="1"/>
              <a:t>Jewelry</a:t>
            </a:r>
            <a:r>
              <a:rPr lang="tr-TR" dirty="0"/>
              <a:t>, Ski </a:t>
            </a:r>
            <a:r>
              <a:rPr lang="tr-TR" dirty="0" err="1"/>
              <a:t>Suits</a:t>
            </a:r>
            <a:r>
              <a:rPr lang="tr-TR" dirty="0"/>
              <a:t> </a:t>
            </a:r>
            <a:r>
              <a:rPr lang="tr-TR" dirty="0" err="1"/>
              <a:t>and</a:t>
            </a:r>
            <a:r>
              <a:rPr lang="tr-TR" dirty="0"/>
              <a:t> </a:t>
            </a:r>
            <a:r>
              <a:rPr lang="tr-TR" dirty="0" err="1"/>
              <a:t>Umrellas</a:t>
            </a:r>
            <a:r>
              <a:rPr lang="tr-TR" dirty="0"/>
              <a:t> </a:t>
            </a:r>
            <a:r>
              <a:rPr lang="tr-TR" dirty="0" err="1"/>
              <a:t>are</a:t>
            </a:r>
            <a:r>
              <a:rPr lang="tr-TR" dirty="0"/>
              <a:t> </a:t>
            </a:r>
            <a:r>
              <a:rPr lang="tr-TR" dirty="0" err="1"/>
              <a:t>out</a:t>
            </a:r>
            <a:r>
              <a:rPr lang="tr-TR" dirty="0"/>
              <a:t> of </a:t>
            </a:r>
            <a:r>
              <a:rPr lang="tr-TR" dirty="0" err="1"/>
              <a:t>scope</a:t>
            </a:r>
            <a:r>
              <a:rPr lang="tr-TR" dirty="0"/>
              <a:t>.</a:t>
            </a:r>
          </a:p>
        </p:txBody>
      </p:sp>
    </p:spTree>
    <p:extLst>
      <p:ext uri="{BB962C8B-B14F-4D97-AF65-F5344CB8AC3E}">
        <p14:creationId xmlns:p14="http://schemas.microsoft.com/office/powerpoint/2010/main" val="188204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61395"/>
            <a:ext cx="9907399" cy="1417740"/>
          </a:xfrm>
        </p:spPr>
        <p:txBody>
          <a:bodyPr/>
          <a:lstStyle/>
          <a:p>
            <a:pPr algn="ctr" fontAlgn="base"/>
            <a:r>
              <a:rPr lang="tr-TR" b="1" dirty="0" err="1"/>
              <a:t>Key</a:t>
            </a:r>
            <a:r>
              <a:rPr lang="tr-TR" b="1" dirty="0"/>
              <a:t> Market </a:t>
            </a:r>
            <a:r>
              <a:rPr lang="tr-TR" b="1" dirty="0" err="1"/>
              <a:t>Indicators</a:t>
            </a:r>
            <a:r>
              <a:rPr lang="tr-TR" b="1" dirty="0"/>
              <a:t> in USA / 2010-2021</a:t>
            </a:r>
          </a:p>
        </p:txBody>
      </p:sp>
      <p:graphicFrame>
        <p:nvGraphicFramePr>
          <p:cNvPr id="3" name="Tablo 2"/>
          <p:cNvGraphicFramePr>
            <a:graphicFrameLocks noGrp="1"/>
          </p:cNvGraphicFramePr>
          <p:nvPr>
            <p:extLst>
              <p:ext uri="{D42A27DB-BD31-4B8C-83A1-F6EECF244321}">
                <p14:modId xmlns:p14="http://schemas.microsoft.com/office/powerpoint/2010/main" val="2210687825"/>
              </p:ext>
            </p:extLst>
          </p:nvPr>
        </p:nvGraphicFramePr>
        <p:xfrm>
          <a:off x="503342" y="2325943"/>
          <a:ext cx="11144157" cy="4426592"/>
        </p:xfrm>
        <a:graphic>
          <a:graphicData uri="http://schemas.openxmlformats.org/drawingml/2006/table">
            <a:tbl>
              <a:tblPr/>
              <a:tblGrid>
                <a:gridCol w="2007180">
                  <a:extLst>
                    <a:ext uri="{9D8B030D-6E8A-4147-A177-3AD203B41FA5}">
                      <a16:colId xmlns:a16="http://schemas.microsoft.com/office/drawing/2014/main" val="267950869"/>
                    </a:ext>
                  </a:extLst>
                </a:gridCol>
                <a:gridCol w="763467">
                  <a:extLst>
                    <a:ext uri="{9D8B030D-6E8A-4147-A177-3AD203B41FA5}">
                      <a16:colId xmlns:a16="http://schemas.microsoft.com/office/drawing/2014/main" val="3041146740"/>
                    </a:ext>
                  </a:extLst>
                </a:gridCol>
                <a:gridCol w="763467">
                  <a:extLst>
                    <a:ext uri="{9D8B030D-6E8A-4147-A177-3AD203B41FA5}">
                      <a16:colId xmlns:a16="http://schemas.microsoft.com/office/drawing/2014/main" val="255752147"/>
                    </a:ext>
                  </a:extLst>
                </a:gridCol>
                <a:gridCol w="763467">
                  <a:extLst>
                    <a:ext uri="{9D8B030D-6E8A-4147-A177-3AD203B41FA5}">
                      <a16:colId xmlns:a16="http://schemas.microsoft.com/office/drawing/2014/main" val="1932944529"/>
                    </a:ext>
                  </a:extLst>
                </a:gridCol>
                <a:gridCol w="763467">
                  <a:extLst>
                    <a:ext uri="{9D8B030D-6E8A-4147-A177-3AD203B41FA5}">
                      <a16:colId xmlns:a16="http://schemas.microsoft.com/office/drawing/2014/main" val="4156180250"/>
                    </a:ext>
                  </a:extLst>
                </a:gridCol>
                <a:gridCol w="763467">
                  <a:extLst>
                    <a:ext uri="{9D8B030D-6E8A-4147-A177-3AD203B41FA5}">
                      <a16:colId xmlns:a16="http://schemas.microsoft.com/office/drawing/2014/main" val="1756299496"/>
                    </a:ext>
                  </a:extLst>
                </a:gridCol>
                <a:gridCol w="738840">
                  <a:extLst>
                    <a:ext uri="{9D8B030D-6E8A-4147-A177-3AD203B41FA5}">
                      <a16:colId xmlns:a16="http://schemas.microsoft.com/office/drawing/2014/main" val="2133253887"/>
                    </a:ext>
                  </a:extLst>
                </a:gridCol>
                <a:gridCol w="763467">
                  <a:extLst>
                    <a:ext uri="{9D8B030D-6E8A-4147-A177-3AD203B41FA5}">
                      <a16:colId xmlns:a16="http://schemas.microsoft.com/office/drawing/2014/main" val="2516181485"/>
                    </a:ext>
                  </a:extLst>
                </a:gridCol>
                <a:gridCol w="763467">
                  <a:extLst>
                    <a:ext uri="{9D8B030D-6E8A-4147-A177-3AD203B41FA5}">
                      <a16:colId xmlns:a16="http://schemas.microsoft.com/office/drawing/2014/main" val="2310747317"/>
                    </a:ext>
                  </a:extLst>
                </a:gridCol>
                <a:gridCol w="763467">
                  <a:extLst>
                    <a:ext uri="{9D8B030D-6E8A-4147-A177-3AD203B41FA5}">
                      <a16:colId xmlns:a16="http://schemas.microsoft.com/office/drawing/2014/main" val="1813430814"/>
                    </a:ext>
                  </a:extLst>
                </a:gridCol>
                <a:gridCol w="763467">
                  <a:extLst>
                    <a:ext uri="{9D8B030D-6E8A-4147-A177-3AD203B41FA5}">
                      <a16:colId xmlns:a16="http://schemas.microsoft.com/office/drawing/2014/main" val="1282020550"/>
                    </a:ext>
                  </a:extLst>
                </a:gridCol>
                <a:gridCol w="763467">
                  <a:extLst>
                    <a:ext uri="{9D8B030D-6E8A-4147-A177-3AD203B41FA5}">
                      <a16:colId xmlns:a16="http://schemas.microsoft.com/office/drawing/2014/main" val="1954291837"/>
                    </a:ext>
                  </a:extLst>
                </a:gridCol>
                <a:gridCol w="763467">
                  <a:extLst>
                    <a:ext uri="{9D8B030D-6E8A-4147-A177-3AD203B41FA5}">
                      <a16:colId xmlns:a16="http://schemas.microsoft.com/office/drawing/2014/main" val="2163887936"/>
                    </a:ext>
                  </a:extLst>
                </a:gridCol>
              </a:tblGrid>
              <a:tr h="318581">
                <a:tc>
                  <a:txBody>
                    <a:bodyPr/>
                    <a:lstStyle/>
                    <a:p>
                      <a:pPr algn="ctr" rtl="0" fontAlgn="ctr"/>
                      <a:r>
                        <a:rPr lang="tr-TR" sz="1000" b="0" i="0" u="none" strike="noStrike">
                          <a:solidFill>
                            <a:srgbClr val="00246C"/>
                          </a:solidFill>
                          <a:effectLst/>
                          <a:latin typeface="Century Gothic" panose="020B0502020202020204" pitchFamily="34" charset="0"/>
                        </a:rPr>
                        <a:t> </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2010</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2012</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2017</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2019</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2020</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2021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1766974536"/>
                  </a:ext>
                </a:extLst>
              </a:tr>
              <a:tr h="318581">
                <a:tc>
                  <a:txBody>
                    <a:bodyPr/>
                    <a:lstStyle/>
                    <a:p>
                      <a:pPr algn="ctr" rtl="0" fontAlgn="ctr"/>
                      <a:r>
                        <a:rPr lang="tr-TR" sz="1800" b="1" i="0" u="none" strike="noStrike" dirty="0" err="1">
                          <a:solidFill>
                            <a:srgbClr val="00246C"/>
                          </a:solidFill>
                          <a:effectLst/>
                          <a:latin typeface="Century Gothic" panose="020B0502020202020204" pitchFamily="34" charset="0"/>
                        </a:rPr>
                        <a:t>Population</a:t>
                      </a:r>
                      <a:endParaRPr lang="tr-TR" sz="1800" b="1" i="0" u="none" strike="noStrike" dirty="0">
                        <a:solidFill>
                          <a:srgbClr val="00246C"/>
                        </a:solidFill>
                        <a:effectLst/>
                        <a:latin typeface="Century Gothic" panose="020B0502020202020204" pitchFamily="34" charset="0"/>
                      </a:endParaRP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dirty="0">
                          <a:solidFill>
                            <a:srgbClr val="00246C"/>
                          </a:solidFill>
                          <a:effectLst/>
                          <a:latin typeface="Century Gothic" panose="020B0502020202020204" pitchFamily="34" charset="0"/>
                        </a:rPr>
                        <a:t>309.3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dirty="0">
                          <a:solidFill>
                            <a:srgbClr val="00246C"/>
                          </a:solidFill>
                          <a:effectLst/>
                          <a:latin typeface="Century Gothic" panose="020B0502020202020204" pitchFamily="34" charset="0"/>
                        </a:rPr>
                        <a:t>311.7</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314.1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316.4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dirty="0">
                          <a:solidFill>
                            <a:srgbClr val="00246C"/>
                          </a:solidFill>
                          <a:effectLst/>
                          <a:latin typeface="Century Gothic" panose="020B0502020202020204" pitchFamily="34" charset="0"/>
                        </a:rPr>
                        <a:t>318.9</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321.4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323.8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dirty="0">
                          <a:solidFill>
                            <a:srgbClr val="00246C"/>
                          </a:solidFill>
                          <a:effectLst/>
                          <a:latin typeface="Century Gothic" panose="020B0502020202020204" pitchFamily="34" charset="0"/>
                        </a:rPr>
                        <a:t>326.1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dirty="0">
                          <a:solidFill>
                            <a:srgbClr val="00246C"/>
                          </a:solidFill>
                          <a:effectLst/>
                          <a:latin typeface="Century Gothic" panose="020B0502020202020204" pitchFamily="34" charset="0"/>
                        </a:rPr>
                        <a:t>328.5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330.8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dirty="0">
                          <a:solidFill>
                            <a:srgbClr val="00246C"/>
                          </a:solidFill>
                          <a:effectLst/>
                          <a:latin typeface="Century Gothic" panose="020B0502020202020204" pitchFamily="34" charset="0"/>
                        </a:rPr>
                        <a:t>333.2</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dirty="0">
                          <a:solidFill>
                            <a:srgbClr val="00246C"/>
                          </a:solidFill>
                          <a:effectLst/>
                          <a:latin typeface="Century Gothic" panose="020B0502020202020204" pitchFamily="34" charset="0"/>
                        </a:rPr>
                        <a:t>335.5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156508245"/>
                  </a:ext>
                </a:extLst>
              </a:tr>
              <a:tr h="231695">
                <a:tc>
                  <a:txBody>
                    <a:bodyPr/>
                    <a:lstStyle/>
                    <a:p>
                      <a:pPr algn="ctr" rtl="0" fontAlgn="ctr"/>
                      <a:r>
                        <a:rPr lang="tr-TR" sz="1050" b="0" i="0" u="none" strike="noStrike" dirty="0" err="1">
                          <a:solidFill>
                            <a:srgbClr val="00246C"/>
                          </a:solidFill>
                          <a:effectLst/>
                          <a:latin typeface="Century Gothic" panose="020B0502020202020204" pitchFamily="34" charset="0"/>
                        </a:rPr>
                        <a:t>In</a:t>
                      </a:r>
                      <a:r>
                        <a:rPr lang="tr-TR" sz="1050" b="0" i="0" u="none" strike="noStrike" baseline="0" dirty="0">
                          <a:solidFill>
                            <a:srgbClr val="00246C"/>
                          </a:solidFill>
                          <a:effectLst/>
                          <a:latin typeface="Century Gothic" panose="020B0502020202020204" pitchFamily="34" charset="0"/>
                        </a:rPr>
                        <a:t> </a:t>
                      </a:r>
                      <a:r>
                        <a:rPr lang="tr-TR" sz="1050" b="0" i="0" u="none" strike="noStrike" baseline="0" dirty="0" err="1">
                          <a:solidFill>
                            <a:srgbClr val="00246C"/>
                          </a:solidFill>
                          <a:effectLst/>
                          <a:latin typeface="Century Gothic" panose="020B0502020202020204" pitchFamily="34" charset="0"/>
                        </a:rPr>
                        <a:t>Millions</a:t>
                      </a:r>
                      <a:endParaRPr lang="tr-TR" sz="1050" b="0" i="0" u="none" strike="noStrike" dirty="0">
                        <a:solidFill>
                          <a:srgbClr val="00246C"/>
                        </a:solidFill>
                        <a:effectLst/>
                        <a:latin typeface="Century Gothic" panose="020B0502020202020204" pitchFamily="34" charset="0"/>
                      </a:endParaRP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3511224088"/>
                  </a:ext>
                </a:extLst>
              </a:tr>
              <a:tr h="318581">
                <a:tc>
                  <a:txBody>
                    <a:bodyPr/>
                    <a:lstStyle/>
                    <a:p>
                      <a:pPr algn="ctr" rtl="0" fontAlgn="ctr"/>
                      <a:r>
                        <a:rPr lang="tr-TR" sz="1800" b="1" i="0" u="none" strike="noStrike" dirty="0" err="1">
                          <a:solidFill>
                            <a:srgbClr val="00246C"/>
                          </a:solidFill>
                          <a:effectLst/>
                          <a:latin typeface="Century Gothic" panose="020B0502020202020204" pitchFamily="34" charset="0"/>
                        </a:rPr>
                        <a:t>Households</a:t>
                      </a:r>
                      <a:endParaRPr lang="tr-TR" sz="1800" b="1" i="0" u="none" strike="noStrike" dirty="0">
                        <a:solidFill>
                          <a:srgbClr val="00246C"/>
                        </a:solidFill>
                        <a:effectLst/>
                        <a:latin typeface="Century Gothic" panose="020B0502020202020204" pitchFamily="34" charset="0"/>
                      </a:endParaRP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119.5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119.3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120.3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121.3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124.3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125.4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126.6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127.8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128.9</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dirty="0">
                          <a:solidFill>
                            <a:srgbClr val="00246C"/>
                          </a:solidFill>
                          <a:effectLst/>
                          <a:latin typeface="Century Gothic" panose="020B0502020202020204" pitchFamily="34" charset="0"/>
                        </a:rPr>
                        <a:t>130.1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dirty="0">
                          <a:solidFill>
                            <a:srgbClr val="00246C"/>
                          </a:solidFill>
                          <a:effectLst/>
                          <a:latin typeface="Century Gothic" panose="020B0502020202020204" pitchFamily="34" charset="0"/>
                        </a:rPr>
                        <a:t>131.3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132.5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1468910077"/>
                  </a:ext>
                </a:extLst>
              </a:tr>
              <a:tr h="231695">
                <a:tc>
                  <a:txBody>
                    <a:bodyPr/>
                    <a:lstStyle/>
                    <a:p>
                      <a:pPr algn="ctr" rtl="0" fontAlgn="ctr"/>
                      <a:r>
                        <a:rPr lang="tr-TR" sz="1050" b="0" i="0" u="none" strike="noStrike" dirty="0" err="1">
                          <a:solidFill>
                            <a:srgbClr val="00246C"/>
                          </a:solidFill>
                          <a:effectLst/>
                          <a:latin typeface="Century Gothic" panose="020B0502020202020204" pitchFamily="34" charset="0"/>
                        </a:rPr>
                        <a:t>In</a:t>
                      </a:r>
                      <a:r>
                        <a:rPr lang="tr-TR" sz="1050" b="0" i="0" u="none" strike="noStrike" baseline="0" dirty="0">
                          <a:solidFill>
                            <a:srgbClr val="00246C"/>
                          </a:solidFill>
                          <a:effectLst/>
                          <a:latin typeface="Century Gothic" panose="020B0502020202020204" pitchFamily="34" charset="0"/>
                        </a:rPr>
                        <a:t> </a:t>
                      </a:r>
                      <a:r>
                        <a:rPr lang="tr-TR" sz="1050" b="0" i="0" u="none" strike="noStrike" baseline="0" dirty="0" err="1">
                          <a:solidFill>
                            <a:srgbClr val="00246C"/>
                          </a:solidFill>
                          <a:effectLst/>
                          <a:latin typeface="Century Gothic" panose="020B0502020202020204" pitchFamily="34" charset="0"/>
                        </a:rPr>
                        <a:t>Millions</a:t>
                      </a:r>
                      <a:endParaRPr lang="tr-TR" sz="1050" b="0" i="0" u="none" strike="noStrike" dirty="0">
                        <a:solidFill>
                          <a:srgbClr val="00246C"/>
                        </a:solidFill>
                        <a:effectLst/>
                        <a:latin typeface="Century Gothic" panose="020B0502020202020204" pitchFamily="34" charset="0"/>
                      </a:endParaRP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772448363"/>
                  </a:ext>
                </a:extLst>
              </a:tr>
              <a:tr h="318581">
                <a:tc>
                  <a:txBody>
                    <a:bodyPr/>
                    <a:lstStyle/>
                    <a:p>
                      <a:pPr algn="ctr" rtl="0" fontAlgn="ctr"/>
                      <a:r>
                        <a:rPr lang="tr-TR" sz="1800" b="1" i="0" u="none" strike="noStrike" dirty="0">
                          <a:solidFill>
                            <a:srgbClr val="00246C"/>
                          </a:solidFill>
                          <a:effectLst/>
                          <a:latin typeface="Century Gothic" panose="020B0502020202020204" pitchFamily="34" charset="0"/>
                        </a:rPr>
                        <a:t>GDP / </a:t>
                      </a:r>
                      <a:r>
                        <a:rPr lang="tr-TR" sz="1800" b="1" i="0" u="none" strike="noStrike" dirty="0" err="1">
                          <a:solidFill>
                            <a:srgbClr val="00246C"/>
                          </a:solidFill>
                          <a:effectLst/>
                          <a:latin typeface="Century Gothic" panose="020B0502020202020204" pitchFamily="34" charset="0"/>
                        </a:rPr>
                        <a:t>Capita</a:t>
                      </a:r>
                      <a:endParaRPr lang="tr-TR" sz="1800" b="1" i="0" u="none" strike="noStrike" dirty="0">
                        <a:solidFill>
                          <a:srgbClr val="00246C"/>
                        </a:solidFill>
                        <a:effectLst/>
                        <a:latin typeface="Century Gothic" panose="020B0502020202020204" pitchFamily="34" charset="0"/>
                      </a:endParaRP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48.310</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49.725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51.386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52.705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54.502</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56.084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57.294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59.407</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61.668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63.835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65.874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67.938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3054895091"/>
                  </a:ext>
                </a:extLst>
              </a:tr>
              <a:tr h="231695">
                <a:tc>
                  <a:txBody>
                    <a:bodyPr/>
                    <a:lstStyle/>
                    <a:p>
                      <a:pPr algn="ctr" rtl="0" fontAlgn="ctr"/>
                      <a:r>
                        <a:rPr lang="tr-TR" sz="1050" b="0" i="0" u="none" strike="noStrike" dirty="0" err="1">
                          <a:solidFill>
                            <a:srgbClr val="00246C"/>
                          </a:solidFill>
                          <a:effectLst/>
                          <a:latin typeface="Century Gothic" panose="020B0502020202020204" pitchFamily="34" charset="0"/>
                        </a:rPr>
                        <a:t>In</a:t>
                      </a:r>
                      <a:r>
                        <a:rPr lang="tr-TR" sz="1050" b="0" i="0" u="none" strike="noStrike" baseline="0" dirty="0">
                          <a:solidFill>
                            <a:srgbClr val="00246C"/>
                          </a:solidFill>
                          <a:effectLst/>
                          <a:latin typeface="Century Gothic" panose="020B0502020202020204" pitchFamily="34" charset="0"/>
                        </a:rPr>
                        <a:t> US</a:t>
                      </a:r>
                      <a:r>
                        <a:rPr lang="tr-TR" sz="1050" b="0" i="0" u="none" strike="noStrike" dirty="0">
                          <a:solidFill>
                            <a:srgbClr val="00246C"/>
                          </a:solidFill>
                          <a:effectLst/>
                          <a:latin typeface="Century Gothic" panose="020B0502020202020204" pitchFamily="34" charset="0"/>
                        </a:rPr>
                        <a:t>$</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2418852636"/>
                  </a:ext>
                </a:extLst>
              </a:tr>
              <a:tr h="706646">
                <a:tc>
                  <a:txBody>
                    <a:bodyPr/>
                    <a:lstStyle/>
                    <a:p>
                      <a:pPr algn="ctr" rtl="0" fontAlgn="ctr"/>
                      <a:r>
                        <a:rPr lang="tr-TR" sz="1600" b="1" i="0" u="none" strike="noStrike" dirty="0">
                          <a:solidFill>
                            <a:srgbClr val="00246C"/>
                          </a:solidFill>
                          <a:effectLst/>
                          <a:latin typeface="Century Gothic" panose="020B0502020202020204" pitchFamily="34" charset="0"/>
                        </a:rPr>
                        <a:t>Consumer</a:t>
                      </a:r>
                      <a:r>
                        <a:rPr lang="tr-TR" sz="1600" b="1" i="0" u="none" strike="noStrike" baseline="0" dirty="0">
                          <a:solidFill>
                            <a:srgbClr val="00246C"/>
                          </a:solidFill>
                          <a:effectLst/>
                          <a:latin typeface="Century Gothic" panose="020B0502020202020204" pitchFamily="34" charset="0"/>
                        </a:rPr>
                        <a:t> </a:t>
                      </a:r>
                      <a:r>
                        <a:rPr lang="tr-TR" sz="1600" b="1" i="0" u="none" strike="noStrike" baseline="0" dirty="0" err="1">
                          <a:solidFill>
                            <a:srgbClr val="00246C"/>
                          </a:solidFill>
                          <a:effectLst/>
                          <a:latin typeface="Century Gothic" panose="020B0502020202020204" pitchFamily="34" charset="0"/>
                        </a:rPr>
                        <a:t>Spending</a:t>
                      </a:r>
                      <a:r>
                        <a:rPr lang="tr-TR" sz="1600" b="1" i="0" u="none" strike="noStrike" baseline="0" dirty="0">
                          <a:solidFill>
                            <a:srgbClr val="00246C"/>
                          </a:solidFill>
                          <a:effectLst/>
                          <a:latin typeface="Century Gothic" panose="020B0502020202020204" pitchFamily="34" charset="0"/>
                        </a:rPr>
                        <a:t> Per </a:t>
                      </a:r>
                      <a:r>
                        <a:rPr lang="tr-TR" sz="1600" b="1" i="0" u="none" strike="noStrike" baseline="0" dirty="0" err="1">
                          <a:solidFill>
                            <a:srgbClr val="00246C"/>
                          </a:solidFill>
                          <a:effectLst/>
                          <a:latin typeface="Century Gothic" panose="020B0502020202020204" pitchFamily="34" charset="0"/>
                        </a:rPr>
                        <a:t>Capita</a:t>
                      </a:r>
                      <a:endParaRPr lang="tr-TR" sz="1600" b="1" i="0" u="none" strike="noStrike" dirty="0">
                        <a:solidFill>
                          <a:srgbClr val="00246C"/>
                        </a:solidFill>
                        <a:effectLst/>
                        <a:latin typeface="Century Gothic" panose="020B0502020202020204" pitchFamily="34" charset="0"/>
                      </a:endParaRP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dirty="0">
                          <a:solidFill>
                            <a:srgbClr val="00246C"/>
                          </a:solidFill>
                          <a:effectLst/>
                          <a:latin typeface="Century Gothic" panose="020B0502020202020204" pitchFamily="34" charset="0"/>
                        </a:rPr>
                        <a:t>32.980</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34.291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35.182</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35.905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37.200</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38.217</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39.046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40.467</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41.988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43.447</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44.819</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46.211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1217775975"/>
                  </a:ext>
                </a:extLst>
              </a:tr>
              <a:tr h="231695">
                <a:tc>
                  <a:txBody>
                    <a:bodyPr/>
                    <a:lstStyle/>
                    <a:p>
                      <a:pPr algn="ctr" rtl="0" fontAlgn="ctr"/>
                      <a:r>
                        <a:rPr lang="tr-TR" sz="1050" b="0" i="0" u="none" strike="noStrike" dirty="0" err="1">
                          <a:solidFill>
                            <a:srgbClr val="00246C"/>
                          </a:solidFill>
                          <a:effectLst/>
                          <a:latin typeface="Century Gothic" panose="020B0502020202020204" pitchFamily="34" charset="0"/>
                        </a:rPr>
                        <a:t>In</a:t>
                      </a:r>
                      <a:r>
                        <a:rPr lang="tr-TR" sz="1050" b="0" i="0" u="none" strike="noStrike" dirty="0">
                          <a:solidFill>
                            <a:srgbClr val="00246C"/>
                          </a:solidFill>
                          <a:effectLst/>
                          <a:latin typeface="Century Gothic" panose="020B0502020202020204" pitchFamily="34" charset="0"/>
                        </a:rPr>
                        <a:t> US$</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3424978981"/>
                  </a:ext>
                </a:extLst>
              </a:tr>
              <a:tr h="936431">
                <a:tc>
                  <a:txBody>
                    <a:bodyPr/>
                    <a:lstStyle/>
                    <a:p>
                      <a:pPr algn="ctr" rtl="0" fontAlgn="ctr"/>
                      <a:r>
                        <a:rPr lang="tr-TR" sz="1800" b="1" i="0" u="none" strike="noStrike" dirty="0" err="1">
                          <a:solidFill>
                            <a:srgbClr val="00246C"/>
                          </a:solidFill>
                          <a:effectLst/>
                          <a:latin typeface="Century Gothic" panose="020B0502020202020204" pitchFamily="34" charset="0"/>
                        </a:rPr>
                        <a:t>Fashion</a:t>
                      </a:r>
                      <a:r>
                        <a:rPr lang="tr-TR" sz="1800" b="1" i="0" u="none" strike="noStrike" dirty="0">
                          <a:solidFill>
                            <a:srgbClr val="00246C"/>
                          </a:solidFill>
                          <a:effectLst/>
                          <a:latin typeface="Century Gothic" panose="020B0502020202020204" pitchFamily="34" charset="0"/>
                        </a:rPr>
                        <a:t> </a:t>
                      </a:r>
                      <a:r>
                        <a:rPr lang="tr-TR" sz="1800" b="1" i="0" u="none" strike="noStrike" dirty="0" err="1">
                          <a:solidFill>
                            <a:srgbClr val="00246C"/>
                          </a:solidFill>
                          <a:effectLst/>
                          <a:latin typeface="Century Gothic" panose="020B0502020202020204" pitchFamily="34" charset="0"/>
                        </a:rPr>
                        <a:t>Retail</a:t>
                      </a:r>
                      <a:r>
                        <a:rPr lang="tr-TR" sz="1800" b="1" i="0" u="none" strike="noStrike" dirty="0">
                          <a:solidFill>
                            <a:srgbClr val="00246C"/>
                          </a:solidFill>
                          <a:effectLst/>
                          <a:latin typeface="Century Gothic" panose="020B0502020202020204" pitchFamily="34" charset="0"/>
                        </a:rPr>
                        <a:t> </a:t>
                      </a:r>
                      <a:r>
                        <a:rPr lang="tr-TR" sz="1800" b="1" i="0" u="none" strike="noStrike" dirty="0" err="1">
                          <a:solidFill>
                            <a:srgbClr val="00246C"/>
                          </a:solidFill>
                          <a:effectLst/>
                          <a:latin typeface="Century Gothic" panose="020B0502020202020204" pitchFamily="34" charset="0"/>
                        </a:rPr>
                        <a:t>Sales</a:t>
                      </a:r>
                      <a:endParaRPr lang="tr-TR" sz="1800" b="1" i="0" u="none" strike="noStrike" dirty="0">
                        <a:solidFill>
                          <a:srgbClr val="00246C"/>
                        </a:solidFill>
                        <a:effectLst/>
                        <a:latin typeface="Century Gothic" panose="020B0502020202020204" pitchFamily="34" charset="0"/>
                      </a:endParaRP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141.138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148.785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156.638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160.841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163.921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167.271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169.112</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171.065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172.493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173.569</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174.414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175.124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3917401371"/>
                  </a:ext>
                </a:extLst>
              </a:tr>
              <a:tr h="231695">
                <a:tc>
                  <a:txBody>
                    <a:bodyPr/>
                    <a:lstStyle/>
                    <a:p>
                      <a:pPr algn="ctr" rtl="0" fontAlgn="ctr"/>
                      <a:r>
                        <a:rPr lang="tr-TR" sz="1050" b="0" i="0" u="none" strike="noStrike" dirty="0" err="1">
                          <a:solidFill>
                            <a:srgbClr val="00246C"/>
                          </a:solidFill>
                          <a:effectLst/>
                          <a:latin typeface="Century Gothic" panose="020B0502020202020204" pitchFamily="34" charset="0"/>
                        </a:rPr>
                        <a:t>In</a:t>
                      </a:r>
                      <a:r>
                        <a:rPr lang="tr-TR" sz="1050" b="0" i="0" u="none" strike="noStrike" dirty="0">
                          <a:solidFill>
                            <a:srgbClr val="00246C"/>
                          </a:solidFill>
                          <a:effectLst/>
                          <a:latin typeface="Century Gothic" panose="020B0502020202020204" pitchFamily="34" charset="0"/>
                        </a:rPr>
                        <a:t> </a:t>
                      </a:r>
                      <a:r>
                        <a:rPr lang="tr-TR" sz="1050" b="0" i="0" u="none" strike="noStrike" dirty="0" err="1">
                          <a:solidFill>
                            <a:srgbClr val="00246C"/>
                          </a:solidFill>
                          <a:effectLst/>
                          <a:latin typeface="Century Gothic" panose="020B0502020202020204" pitchFamily="34" charset="0"/>
                        </a:rPr>
                        <a:t>Million</a:t>
                      </a:r>
                      <a:r>
                        <a:rPr lang="tr-TR" sz="1050" b="0" i="0" u="none" strike="noStrike" dirty="0">
                          <a:solidFill>
                            <a:srgbClr val="00246C"/>
                          </a:solidFill>
                          <a:effectLst/>
                          <a:latin typeface="Century Gothic" panose="020B0502020202020204" pitchFamily="34" charset="0"/>
                        </a:rPr>
                        <a:t> US$</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2121790097"/>
                  </a:ext>
                </a:extLst>
              </a:tr>
              <a:tr h="318581">
                <a:tc>
                  <a:txBody>
                    <a:bodyPr/>
                    <a:lstStyle/>
                    <a:p>
                      <a:pPr algn="ctr" rtl="0" fontAlgn="ctr"/>
                      <a:r>
                        <a:rPr lang="tr-TR" sz="1600" b="1" i="0" u="none" strike="noStrike" dirty="0" err="1">
                          <a:solidFill>
                            <a:srgbClr val="00246C"/>
                          </a:solidFill>
                          <a:effectLst/>
                          <a:latin typeface="Century Gothic" panose="020B0502020202020204" pitchFamily="34" charset="0"/>
                        </a:rPr>
                        <a:t>Inflation</a:t>
                      </a:r>
                      <a:r>
                        <a:rPr lang="tr-TR" sz="1600" b="1" i="0" u="none" strike="noStrike" dirty="0">
                          <a:solidFill>
                            <a:srgbClr val="00246C"/>
                          </a:solidFill>
                          <a:effectLst/>
                          <a:latin typeface="Century Gothic" panose="020B0502020202020204" pitchFamily="34" charset="0"/>
                        </a:rPr>
                        <a:t> in </a:t>
                      </a:r>
                      <a:r>
                        <a:rPr lang="tr-TR" sz="1600" b="1" i="0" u="none" strike="noStrike" dirty="0" err="1">
                          <a:solidFill>
                            <a:srgbClr val="00246C"/>
                          </a:solidFill>
                          <a:effectLst/>
                          <a:latin typeface="Century Gothic" panose="020B0502020202020204" pitchFamily="34" charset="0"/>
                        </a:rPr>
                        <a:t>Percent</a:t>
                      </a:r>
                      <a:endParaRPr lang="tr-TR" sz="1600" b="1" i="0" u="none" strike="noStrike" dirty="0">
                        <a:solidFill>
                          <a:srgbClr val="00246C"/>
                        </a:solidFill>
                        <a:effectLst/>
                        <a:latin typeface="Century Gothic" panose="020B0502020202020204" pitchFamily="34" charset="0"/>
                      </a:endParaRP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1,6%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3,1%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2,1%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1,5%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1,6%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0,1%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1,2%</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2,3%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2,6%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2,5%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2,4%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dirty="0">
                          <a:solidFill>
                            <a:srgbClr val="00246C"/>
                          </a:solidFill>
                          <a:effectLst/>
                          <a:latin typeface="Century Gothic" panose="020B0502020202020204" pitchFamily="34" charset="0"/>
                        </a:rPr>
                        <a:t>2,3%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1460463967"/>
                  </a:ext>
                </a:extLst>
              </a:tr>
            </a:tbl>
          </a:graphicData>
        </a:graphic>
      </p:graphicFrame>
    </p:spTree>
    <p:extLst>
      <p:ext uri="{BB962C8B-B14F-4D97-AF65-F5344CB8AC3E}">
        <p14:creationId xmlns:p14="http://schemas.microsoft.com/office/powerpoint/2010/main" val="4007534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950" y="568170"/>
            <a:ext cx="9940955" cy="1526960"/>
          </a:xfrm>
        </p:spPr>
        <p:txBody>
          <a:bodyPr/>
          <a:lstStyle/>
          <a:p>
            <a:pPr algn="ctr" fontAlgn="base"/>
            <a:r>
              <a:rPr lang="tr-TR" b="1" dirty="0"/>
              <a:t>REVENUE</a:t>
            </a:r>
            <a:br>
              <a:rPr lang="tr-TR" dirty="0"/>
            </a:br>
            <a:r>
              <a:rPr lang="en-US" dirty="0"/>
              <a:t>Revenue in the "</a:t>
            </a:r>
            <a:r>
              <a:rPr lang="tr-TR" dirty="0" err="1"/>
              <a:t>Clothes</a:t>
            </a:r>
            <a:r>
              <a:rPr lang="en-US" dirty="0"/>
              <a:t>" se</a:t>
            </a:r>
            <a:r>
              <a:rPr lang="tr-TR" dirty="0" err="1"/>
              <a:t>ctor</a:t>
            </a:r>
            <a:r>
              <a:rPr lang="en-US" dirty="0"/>
              <a:t> amounts to US$</a:t>
            </a:r>
            <a:r>
              <a:rPr lang="tr-TR" dirty="0"/>
              <a:t>328.067</a:t>
            </a:r>
            <a:r>
              <a:rPr lang="en-US" dirty="0"/>
              <a:t>m in 201</a:t>
            </a:r>
            <a:r>
              <a:rPr lang="tr-TR" dirty="0"/>
              <a:t>7</a:t>
            </a:r>
            <a:endParaRPr lang="tr-TR" sz="3200" dirty="0"/>
          </a:p>
        </p:txBody>
      </p:sp>
      <p:sp>
        <p:nvSpPr>
          <p:cNvPr id="5" name="TextBox 4"/>
          <p:cNvSpPr txBox="1"/>
          <p:nvPr/>
        </p:nvSpPr>
        <p:spPr>
          <a:xfrm>
            <a:off x="594804" y="6488668"/>
            <a:ext cx="1491449" cy="276999"/>
          </a:xfrm>
          <a:prstGeom prst="rect">
            <a:avLst/>
          </a:prstGeom>
          <a:noFill/>
        </p:spPr>
        <p:txBody>
          <a:bodyPr wrap="square" rtlCol="0">
            <a:spAutoFit/>
          </a:bodyPr>
          <a:lstStyle/>
          <a:p>
            <a:r>
              <a:rPr lang="tr-TR" sz="1200" i="1" dirty="0" err="1"/>
              <a:t>Unit</a:t>
            </a:r>
            <a:r>
              <a:rPr lang="tr-TR" sz="1200" i="1" dirty="0"/>
              <a:t>: </a:t>
            </a:r>
            <a:r>
              <a:rPr lang="tr-TR" sz="1200" i="1" dirty="0" err="1"/>
              <a:t>Million</a:t>
            </a:r>
            <a:r>
              <a:rPr lang="tr-TR" sz="1200" i="1" dirty="0"/>
              <a:t> US</a:t>
            </a:r>
            <a:r>
              <a:rPr lang="tr-TR" sz="1200" i="1" dirty="0">
                <a:latin typeface="Century Gothic" panose="020B0502020202020204" pitchFamily="34" charset="0"/>
              </a:rPr>
              <a:t>$</a:t>
            </a:r>
            <a:endParaRPr lang="tr-TR" sz="1200" i="1" dirty="0"/>
          </a:p>
        </p:txBody>
      </p:sp>
      <p:graphicFrame>
        <p:nvGraphicFramePr>
          <p:cNvPr id="19" name="Grafik 18">
            <a:extLst>
              <a:ext uri="{FF2B5EF4-FFF2-40B4-BE49-F238E27FC236}">
                <a16:creationId xmlns:a16="http://schemas.microsoft.com/office/drawing/2014/main" id="{795E4F32-12EC-43A8-AE6E-4D3561EB6AAD}"/>
              </a:ext>
            </a:extLst>
          </p:cNvPr>
          <p:cNvGraphicFramePr>
            <a:graphicFrameLocks/>
          </p:cNvGraphicFramePr>
          <p:nvPr>
            <p:extLst>
              <p:ext uri="{D42A27DB-BD31-4B8C-83A1-F6EECF244321}">
                <p14:modId xmlns:p14="http://schemas.microsoft.com/office/powerpoint/2010/main" val="1814210525"/>
              </p:ext>
            </p:extLst>
          </p:nvPr>
        </p:nvGraphicFramePr>
        <p:xfrm>
          <a:off x="494951" y="2237173"/>
          <a:ext cx="11196940" cy="43234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843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61395"/>
            <a:ext cx="9907399" cy="1417740"/>
          </a:xfrm>
        </p:spPr>
        <p:txBody>
          <a:bodyPr/>
          <a:lstStyle/>
          <a:p>
            <a:pPr algn="ctr" fontAlgn="base"/>
            <a:r>
              <a:rPr lang="tr-TR" sz="3200" b="1" dirty="0"/>
              <a:t>AVERAGE REVENUE PER CAPITA</a:t>
            </a:r>
            <a:br>
              <a:rPr lang="tr-TR" sz="3200" b="1" dirty="0"/>
            </a:br>
            <a:r>
              <a:rPr lang="en-US" sz="3200" dirty="0"/>
              <a:t>The average revenue per person in the market for </a:t>
            </a:r>
            <a:r>
              <a:rPr lang="tr-TR" sz="3200" dirty="0"/>
              <a:t>‘</a:t>
            </a:r>
            <a:r>
              <a:rPr lang="en-US" sz="3200" dirty="0"/>
              <a:t>Clothes</a:t>
            </a:r>
            <a:r>
              <a:rPr lang="tr-TR" sz="3200" dirty="0"/>
              <a:t>’</a:t>
            </a:r>
            <a:r>
              <a:rPr lang="en-US" sz="3200" dirty="0"/>
              <a:t> amounts to US$</a:t>
            </a:r>
            <a:r>
              <a:rPr lang="tr-TR" sz="3200" dirty="0"/>
              <a:t>1.006 </a:t>
            </a:r>
            <a:r>
              <a:rPr lang="en-US" sz="3200" dirty="0"/>
              <a:t>in 2017.</a:t>
            </a:r>
            <a:endParaRPr lang="tr-TR" sz="3200" dirty="0"/>
          </a:p>
        </p:txBody>
      </p:sp>
      <p:sp>
        <p:nvSpPr>
          <p:cNvPr id="5" name="TextBox 4"/>
          <p:cNvSpPr txBox="1"/>
          <p:nvPr/>
        </p:nvSpPr>
        <p:spPr>
          <a:xfrm>
            <a:off x="594804" y="6488668"/>
            <a:ext cx="1491449" cy="276999"/>
          </a:xfrm>
          <a:prstGeom prst="rect">
            <a:avLst/>
          </a:prstGeom>
          <a:noFill/>
        </p:spPr>
        <p:txBody>
          <a:bodyPr wrap="square" rtlCol="0">
            <a:spAutoFit/>
          </a:bodyPr>
          <a:lstStyle/>
          <a:p>
            <a:r>
              <a:rPr lang="tr-TR" sz="1200" i="1" dirty="0" err="1"/>
              <a:t>Unit</a:t>
            </a:r>
            <a:r>
              <a:rPr lang="tr-TR" sz="1200" i="1" dirty="0"/>
              <a:t>: </a:t>
            </a:r>
            <a:r>
              <a:rPr lang="tr-TR" sz="1200" i="1" dirty="0">
                <a:latin typeface="Century Gothic" panose="020B0502020202020204" pitchFamily="34" charset="0"/>
              </a:rPr>
              <a:t>$</a:t>
            </a:r>
            <a:endParaRPr lang="tr-TR" sz="1200" i="1" dirty="0"/>
          </a:p>
        </p:txBody>
      </p:sp>
      <p:graphicFrame>
        <p:nvGraphicFramePr>
          <p:cNvPr id="6" name="Grafik 5">
            <a:extLst>
              <a:ext uri="{FF2B5EF4-FFF2-40B4-BE49-F238E27FC236}">
                <a16:creationId xmlns:a16="http://schemas.microsoft.com/office/drawing/2014/main" id="{1C22BC37-5AF7-44B3-9B9F-2F25E9A8AA1D}"/>
              </a:ext>
            </a:extLst>
          </p:cNvPr>
          <p:cNvGraphicFramePr>
            <a:graphicFrameLocks/>
          </p:cNvGraphicFramePr>
          <p:nvPr>
            <p:extLst>
              <p:ext uri="{D42A27DB-BD31-4B8C-83A1-F6EECF244321}">
                <p14:modId xmlns:p14="http://schemas.microsoft.com/office/powerpoint/2010/main" val="3607065198"/>
              </p:ext>
            </p:extLst>
          </p:nvPr>
        </p:nvGraphicFramePr>
        <p:xfrm>
          <a:off x="503339" y="2254927"/>
          <a:ext cx="11179675" cy="43589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9064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61395"/>
            <a:ext cx="9907399" cy="1417740"/>
          </a:xfrm>
        </p:spPr>
        <p:txBody>
          <a:bodyPr/>
          <a:lstStyle/>
          <a:p>
            <a:pPr algn="ctr" fontAlgn="base"/>
            <a:r>
              <a:rPr lang="tr-TR" sz="3200" b="1" dirty="0"/>
              <a:t>VOLUME</a:t>
            </a:r>
            <a:br>
              <a:rPr lang="tr-TR" sz="3200" dirty="0"/>
            </a:br>
            <a:r>
              <a:rPr lang="en-US" sz="3200" dirty="0"/>
              <a:t>In the market for Clothes, volume is expected to amount to 3</a:t>
            </a:r>
            <a:r>
              <a:rPr lang="tr-TR" sz="3200" dirty="0"/>
              <a:t>3.</a:t>
            </a:r>
            <a:r>
              <a:rPr lang="en-US" sz="3200" dirty="0"/>
              <a:t>946m. pcs. by 2021.</a:t>
            </a:r>
            <a:endParaRPr lang="tr-TR" sz="3200" dirty="0"/>
          </a:p>
        </p:txBody>
      </p:sp>
      <p:sp>
        <p:nvSpPr>
          <p:cNvPr id="5" name="TextBox 4"/>
          <p:cNvSpPr txBox="1"/>
          <p:nvPr/>
        </p:nvSpPr>
        <p:spPr>
          <a:xfrm>
            <a:off x="594804" y="6488668"/>
            <a:ext cx="1642369" cy="276999"/>
          </a:xfrm>
          <a:prstGeom prst="rect">
            <a:avLst/>
          </a:prstGeom>
          <a:noFill/>
        </p:spPr>
        <p:txBody>
          <a:bodyPr wrap="square" rtlCol="0">
            <a:spAutoFit/>
          </a:bodyPr>
          <a:lstStyle/>
          <a:p>
            <a:r>
              <a:rPr lang="tr-TR" sz="1200" i="1" dirty="0" err="1"/>
              <a:t>Unit</a:t>
            </a:r>
            <a:r>
              <a:rPr lang="tr-TR" sz="1200" i="1" dirty="0"/>
              <a:t>: </a:t>
            </a:r>
            <a:r>
              <a:rPr lang="tr-TR" sz="1200" i="1" dirty="0" err="1"/>
              <a:t>Million</a:t>
            </a:r>
            <a:r>
              <a:rPr lang="tr-TR" sz="1200" i="1" dirty="0"/>
              <a:t> </a:t>
            </a:r>
            <a:r>
              <a:rPr lang="tr-TR" sz="1200" i="1" dirty="0" err="1"/>
              <a:t>Pieces</a:t>
            </a:r>
            <a:endParaRPr lang="tr-TR" sz="1200" i="1" dirty="0"/>
          </a:p>
        </p:txBody>
      </p:sp>
      <p:graphicFrame>
        <p:nvGraphicFramePr>
          <p:cNvPr id="7" name="Grafik 6">
            <a:extLst>
              <a:ext uri="{FF2B5EF4-FFF2-40B4-BE49-F238E27FC236}">
                <a16:creationId xmlns:a16="http://schemas.microsoft.com/office/drawing/2014/main" id="{6673BD98-E2A0-4A83-BBCF-2EE0DB2F58BB}"/>
              </a:ext>
            </a:extLst>
          </p:cNvPr>
          <p:cNvGraphicFramePr>
            <a:graphicFrameLocks/>
          </p:cNvGraphicFramePr>
          <p:nvPr>
            <p:extLst>
              <p:ext uri="{D42A27DB-BD31-4B8C-83A1-F6EECF244321}">
                <p14:modId xmlns:p14="http://schemas.microsoft.com/office/powerpoint/2010/main" val="2709204903"/>
              </p:ext>
            </p:extLst>
          </p:nvPr>
        </p:nvGraphicFramePr>
        <p:xfrm>
          <a:off x="503339" y="2237172"/>
          <a:ext cx="11179675" cy="43411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11733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61395"/>
            <a:ext cx="9907399" cy="1509448"/>
          </a:xfrm>
        </p:spPr>
        <p:txBody>
          <a:bodyPr/>
          <a:lstStyle/>
          <a:p>
            <a:pPr algn="ctr" fontAlgn="base"/>
            <a:r>
              <a:rPr lang="tr-TR" sz="3200" b="1" dirty="0"/>
              <a:t>AVERAGE VOLUME PER CAPITA</a:t>
            </a:r>
            <a:br>
              <a:rPr lang="tr-TR" sz="3200" dirty="0"/>
            </a:br>
            <a:r>
              <a:rPr lang="en-US" sz="3200" dirty="0"/>
              <a:t>The average volume per person in the market for </a:t>
            </a:r>
            <a:r>
              <a:rPr lang="tr-TR" sz="3200" dirty="0" err="1"/>
              <a:t>Clothes</a:t>
            </a:r>
            <a:r>
              <a:rPr lang="en-US" sz="3200" dirty="0"/>
              <a:t> amounts to </a:t>
            </a:r>
            <a:r>
              <a:rPr lang="tr-TR" sz="3200" dirty="0"/>
              <a:t>96,6 </a:t>
            </a:r>
            <a:r>
              <a:rPr lang="en-US" sz="3200" dirty="0"/>
              <a:t>pieces in 2017.</a:t>
            </a:r>
            <a:endParaRPr lang="it-IT" sz="3200" dirty="0"/>
          </a:p>
        </p:txBody>
      </p:sp>
      <p:sp>
        <p:nvSpPr>
          <p:cNvPr id="5" name="TextBox 4"/>
          <p:cNvSpPr txBox="1"/>
          <p:nvPr/>
        </p:nvSpPr>
        <p:spPr>
          <a:xfrm>
            <a:off x="594804" y="6488668"/>
            <a:ext cx="1491449" cy="276999"/>
          </a:xfrm>
          <a:prstGeom prst="rect">
            <a:avLst/>
          </a:prstGeom>
          <a:noFill/>
        </p:spPr>
        <p:txBody>
          <a:bodyPr wrap="square" rtlCol="0">
            <a:spAutoFit/>
          </a:bodyPr>
          <a:lstStyle/>
          <a:p>
            <a:r>
              <a:rPr lang="tr-TR" sz="1200" i="1" dirty="0" err="1"/>
              <a:t>Unit</a:t>
            </a:r>
            <a:r>
              <a:rPr lang="tr-TR" sz="1200" i="1" dirty="0"/>
              <a:t>: </a:t>
            </a:r>
            <a:r>
              <a:rPr lang="tr-TR" sz="1200" i="1" dirty="0" err="1"/>
              <a:t>Pieces</a:t>
            </a:r>
            <a:endParaRPr lang="tr-TR" sz="1200" i="1" dirty="0"/>
          </a:p>
        </p:txBody>
      </p:sp>
      <p:graphicFrame>
        <p:nvGraphicFramePr>
          <p:cNvPr id="6" name="Grafik 5">
            <a:extLst>
              <a:ext uri="{FF2B5EF4-FFF2-40B4-BE49-F238E27FC236}">
                <a16:creationId xmlns:a16="http://schemas.microsoft.com/office/drawing/2014/main" id="{D5C6BC56-D6E1-4E5F-8935-48917671F5FC}"/>
              </a:ext>
            </a:extLst>
          </p:cNvPr>
          <p:cNvGraphicFramePr>
            <a:graphicFrameLocks/>
          </p:cNvGraphicFramePr>
          <p:nvPr>
            <p:extLst>
              <p:ext uri="{D42A27DB-BD31-4B8C-83A1-F6EECF244321}">
                <p14:modId xmlns:p14="http://schemas.microsoft.com/office/powerpoint/2010/main" val="3922510803"/>
              </p:ext>
            </p:extLst>
          </p:nvPr>
        </p:nvGraphicFramePr>
        <p:xfrm>
          <a:off x="503339" y="2246049"/>
          <a:ext cx="11161919" cy="43056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2756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61395"/>
            <a:ext cx="9907399" cy="1417740"/>
          </a:xfrm>
        </p:spPr>
        <p:txBody>
          <a:bodyPr/>
          <a:lstStyle/>
          <a:p>
            <a:pPr algn="ctr" fontAlgn="base"/>
            <a:r>
              <a:rPr lang="tr-TR" sz="3200" b="1" dirty="0"/>
              <a:t>PRICE PER UNIT</a:t>
            </a:r>
            <a:br>
              <a:rPr lang="tr-TR" sz="3200" b="1" dirty="0"/>
            </a:br>
            <a:r>
              <a:rPr lang="en-US" sz="3200" dirty="0"/>
              <a:t>The average price per unit in the market for </a:t>
            </a:r>
            <a:r>
              <a:rPr lang="tr-TR" sz="3200" dirty="0" err="1"/>
              <a:t>Clothes</a:t>
            </a:r>
            <a:r>
              <a:rPr lang="tr-TR" sz="3200" dirty="0"/>
              <a:t> </a:t>
            </a:r>
            <a:r>
              <a:rPr lang="en-US" sz="3200" dirty="0"/>
              <a:t>amounts to US$</a:t>
            </a:r>
            <a:r>
              <a:rPr lang="tr-TR" sz="3200" dirty="0"/>
              <a:t>10,4</a:t>
            </a:r>
            <a:r>
              <a:rPr lang="en-US" sz="3200" dirty="0"/>
              <a:t> in 2017.</a:t>
            </a:r>
            <a:endParaRPr lang="it-IT" sz="3200" dirty="0"/>
          </a:p>
        </p:txBody>
      </p:sp>
      <p:sp>
        <p:nvSpPr>
          <p:cNvPr id="6" name="TextBox 5"/>
          <p:cNvSpPr txBox="1"/>
          <p:nvPr/>
        </p:nvSpPr>
        <p:spPr>
          <a:xfrm>
            <a:off x="594804" y="6488668"/>
            <a:ext cx="1491449" cy="276999"/>
          </a:xfrm>
          <a:prstGeom prst="rect">
            <a:avLst/>
          </a:prstGeom>
          <a:noFill/>
        </p:spPr>
        <p:txBody>
          <a:bodyPr wrap="square" rtlCol="0">
            <a:spAutoFit/>
          </a:bodyPr>
          <a:lstStyle/>
          <a:p>
            <a:r>
              <a:rPr lang="tr-TR" sz="1200" i="1" dirty="0" err="1"/>
              <a:t>Unit</a:t>
            </a:r>
            <a:r>
              <a:rPr lang="tr-TR" sz="1200" i="1" dirty="0"/>
              <a:t>: </a:t>
            </a:r>
            <a:r>
              <a:rPr lang="tr-TR" sz="1200" i="1" dirty="0">
                <a:latin typeface="Calibri" panose="020F0502020204030204" pitchFamily="34" charset="0"/>
                <a:cs typeface="Calibri" panose="020F0502020204030204" pitchFamily="34" charset="0"/>
              </a:rPr>
              <a:t>$</a:t>
            </a:r>
            <a:endParaRPr lang="tr-TR" sz="1200" i="1" dirty="0"/>
          </a:p>
        </p:txBody>
      </p:sp>
      <p:graphicFrame>
        <p:nvGraphicFramePr>
          <p:cNvPr id="5" name="Grafik 4">
            <a:extLst>
              <a:ext uri="{FF2B5EF4-FFF2-40B4-BE49-F238E27FC236}">
                <a16:creationId xmlns:a16="http://schemas.microsoft.com/office/drawing/2014/main" id="{26219416-7D2A-49A0-8241-510B9FD2E214}"/>
              </a:ext>
            </a:extLst>
          </p:cNvPr>
          <p:cNvGraphicFramePr>
            <a:graphicFrameLocks/>
          </p:cNvGraphicFramePr>
          <p:nvPr>
            <p:extLst>
              <p:ext uri="{D42A27DB-BD31-4B8C-83A1-F6EECF244321}">
                <p14:modId xmlns:p14="http://schemas.microsoft.com/office/powerpoint/2010/main" val="676401702"/>
              </p:ext>
            </p:extLst>
          </p:nvPr>
        </p:nvGraphicFramePr>
        <p:xfrm>
          <a:off x="503339" y="2254927"/>
          <a:ext cx="11161919" cy="45107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4628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70518"/>
            <a:ext cx="10256397" cy="1660124"/>
          </a:xfrm>
        </p:spPr>
        <p:txBody>
          <a:bodyPr/>
          <a:lstStyle/>
          <a:p>
            <a:pPr algn="ctr" fontAlgn="base"/>
            <a:r>
              <a:rPr lang="tr-TR" sz="2800" b="1" dirty="0"/>
              <a:t>GLOBAL COMPARISON - REVENUE</a:t>
            </a:r>
            <a:br>
              <a:rPr lang="tr-TR" sz="2800" b="1" dirty="0"/>
            </a:br>
            <a:r>
              <a:rPr lang="en-US" sz="2800" dirty="0"/>
              <a:t>With a market volume of US$</a:t>
            </a:r>
            <a:r>
              <a:rPr lang="tr-TR" sz="2800" dirty="0"/>
              <a:t>328.067</a:t>
            </a:r>
            <a:r>
              <a:rPr lang="en-US" sz="2800" dirty="0"/>
              <a:t>m in 2017, most revenue is generated in the United States.</a:t>
            </a:r>
            <a:r>
              <a:rPr lang="tr-TR" sz="2800" dirty="0"/>
              <a:t> </a:t>
            </a:r>
            <a:r>
              <a:rPr lang="tr-TR" sz="2800" dirty="0" err="1"/>
              <a:t>China</a:t>
            </a:r>
            <a:r>
              <a:rPr lang="tr-TR" sz="2800" dirty="0"/>
              <a:t> </a:t>
            </a:r>
            <a:r>
              <a:rPr lang="tr-TR" sz="2800" dirty="0" err="1"/>
              <a:t>and</a:t>
            </a:r>
            <a:r>
              <a:rPr lang="tr-TR" sz="2800" dirty="0"/>
              <a:t> Japan </a:t>
            </a:r>
            <a:r>
              <a:rPr lang="tr-TR" sz="2800" dirty="0" err="1"/>
              <a:t>follows</a:t>
            </a:r>
            <a:r>
              <a:rPr lang="tr-TR" sz="2800" dirty="0"/>
              <a:t> </a:t>
            </a:r>
            <a:r>
              <a:rPr lang="tr-TR" sz="2800" dirty="0" err="1"/>
              <a:t>the</a:t>
            </a:r>
            <a:r>
              <a:rPr lang="tr-TR" sz="2800" dirty="0"/>
              <a:t> United </a:t>
            </a:r>
            <a:r>
              <a:rPr lang="tr-TR" sz="2800" dirty="0" err="1"/>
              <a:t>States</a:t>
            </a:r>
            <a:r>
              <a:rPr lang="tr-TR" sz="2800" dirty="0"/>
              <a:t>.</a:t>
            </a:r>
            <a:endParaRPr lang="it-IT" sz="2800" dirty="0"/>
          </a:p>
        </p:txBody>
      </p:sp>
      <p:sp>
        <p:nvSpPr>
          <p:cNvPr id="7" name="TextBox 6"/>
          <p:cNvSpPr txBox="1"/>
          <p:nvPr/>
        </p:nvSpPr>
        <p:spPr>
          <a:xfrm>
            <a:off x="594804" y="6488668"/>
            <a:ext cx="1491449" cy="276999"/>
          </a:xfrm>
          <a:prstGeom prst="rect">
            <a:avLst/>
          </a:prstGeom>
          <a:noFill/>
        </p:spPr>
        <p:txBody>
          <a:bodyPr wrap="square" rtlCol="0">
            <a:spAutoFit/>
          </a:bodyPr>
          <a:lstStyle/>
          <a:p>
            <a:r>
              <a:rPr lang="tr-TR" sz="1200" i="1" dirty="0" err="1"/>
              <a:t>Unit</a:t>
            </a:r>
            <a:r>
              <a:rPr lang="tr-TR" sz="1200" i="1" dirty="0"/>
              <a:t>: </a:t>
            </a:r>
            <a:r>
              <a:rPr lang="tr-TR" sz="1200" i="1" dirty="0" err="1"/>
              <a:t>Million</a:t>
            </a:r>
            <a:r>
              <a:rPr lang="tr-TR" sz="1200" i="1" dirty="0"/>
              <a:t> US</a:t>
            </a:r>
            <a:r>
              <a:rPr lang="tr-TR" sz="1200" i="1" dirty="0">
                <a:latin typeface="Century Gothic" panose="020B0502020202020204" pitchFamily="34" charset="0"/>
              </a:rPr>
              <a:t>$</a:t>
            </a:r>
            <a:endParaRPr lang="tr-TR" sz="1200" i="1" dirty="0"/>
          </a:p>
        </p:txBody>
      </p:sp>
      <p:graphicFrame>
        <p:nvGraphicFramePr>
          <p:cNvPr id="3" name="Tablo 2"/>
          <p:cNvGraphicFramePr>
            <a:graphicFrameLocks noGrp="1"/>
          </p:cNvGraphicFramePr>
          <p:nvPr>
            <p:extLst>
              <p:ext uri="{D42A27DB-BD31-4B8C-83A1-F6EECF244321}">
                <p14:modId xmlns:p14="http://schemas.microsoft.com/office/powerpoint/2010/main" val="653618096"/>
              </p:ext>
            </p:extLst>
          </p:nvPr>
        </p:nvGraphicFramePr>
        <p:xfrm>
          <a:off x="503339" y="2308194"/>
          <a:ext cx="11161919" cy="4083728"/>
        </p:xfrm>
        <a:graphic>
          <a:graphicData uri="http://schemas.openxmlformats.org/drawingml/2006/table">
            <a:tbl>
              <a:tblPr>
                <a:tableStyleId>{5C22544A-7EE6-4342-B048-85BDC9FD1C3A}</a:tableStyleId>
              </a:tblPr>
              <a:tblGrid>
                <a:gridCol w="2769499">
                  <a:extLst>
                    <a:ext uri="{9D8B030D-6E8A-4147-A177-3AD203B41FA5}">
                      <a16:colId xmlns:a16="http://schemas.microsoft.com/office/drawing/2014/main" val="2273430507"/>
                    </a:ext>
                  </a:extLst>
                </a:gridCol>
                <a:gridCol w="2643612">
                  <a:extLst>
                    <a:ext uri="{9D8B030D-6E8A-4147-A177-3AD203B41FA5}">
                      <a16:colId xmlns:a16="http://schemas.microsoft.com/office/drawing/2014/main" val="3643831785"/>
                    </a:ext>
                  </a:extLst>
                </a:gridCol>
                <a:gridCol w="2769499">
                  <a:extLst>
                    <a:ext uri="{9D8B030D-6E8A-4147-A177-3AD203B41FA5}">
                      <a16:colId xmlns:a16="http://schemas.microsoft.com/office/drawing/2014/main" val="905473239"/>
                    </a:ext>
                  </a:extLst>
                </a:gridCol>
                <a:gridCol w="2979309">
                  <a:extLst>
                    <a:ext uri="{9D8B030D-6E8A-4147-A177-3AD203B41FA5}">
                      <a16:colId xmlns:a16="http://schemas.microsoft.com/office/drawing/2014/main" val="2103944860"/>
                    </a:ext>
                  </a:extLst>
                </a:gridCol>
              </a:tblGrid>
              <a:tr h="510466">
                <a:tc gridSpan="4">
                  <a:txBody>
                    <a:bodyPr/>
                    <a:lstStyle/>
                    <a:p>
                      <a:pPr algn="ctr" fontAlgn="b"/>
                      <a:r>
                        <a:rPr lang="tr-TR" sz="2000" u="none" strike="noStrike" dirty="0">
                          <a:effectLst/>
                        </a:rPr>
                        <a:t>Top </a:t>
                      </a:r>
                      <a:r>
                        <a:rPr lang="tr-TR" sz="2000" u="none" strike="noStrike" dirty="0" err="1">
                          <a:effectLst/>
                        </a:rPr>
                        <a:t>Five</a:t>
                      </a:r>
                      <a:r>
                        <a:rPr lang="tr-TR" sz="2000" u="none" strike="noStrike" dirty="0">
                          <a:effectLst/>
                        </a:rPr>
                        <a:t> </a:t>
                      </a:r>
                      <a:r>
                        <a:rPr lang="tr-TR" sz="2000" u="none" strike="noStrike" dirty="0" err="1">
                          <a:effectLst/>
                        </a:rPr>
                        <a:t>Countries</a:t>
                      </a:r>
                      <a:r>
                        <a:rPr lang="tr-TR" sz="2000" u="none" strike="noStrike" dirty="0">
                          <a:effectLst/>
                        </a:rPr>
                        <a:t> </a:t>
                      </a:r>
                      <a:r>
                        <a:rPr lang="tr-TR" sz="2000" u="none" strike="noStrike" dirty="0" err="1">
                          <a:effectLst/>
                        </a:rPr>
                        <a:t>In</a:t>
                      </a:r>
                      <a:r>
                        <a:rPr lang="tr-TR" sz="2000" u="none" strike="noStrike" dirty="0">
                          <a:effectLst/>
                        </a:rPr>
                        <a:t> </a:t>
                      </a:r>
                      <a:r>
                        <a:rPr lang="tr-TR" sz="2000" u="none" strike="noStrike" dirty="0" err="1">
                          <a:effectLst/>
                        </a:rPr>
                        <a:t>Clothes</a:t>
                      </a:r>
                      <a:r>
                        <a:rPr lang="tr-TR" sz="2000" u="none" strike="noStrike" dirty="0">
                          <a:effectLst/>
                        </a:rPr>
                        <a:t> </a:t>
                      </a:r>
                      <a:r>
                        <a:rPr lang="tr-TR" sz="2000" u="none" strike="noStrike" dirty="0" err="1">
                          <a:effectLst/>
                        </a:rPr>
                        <a:t>Sector</a:t>
                      </a:r>
                      <a:r>
                        <a:rPr lang="tr-TR" sz="2000" u="none" strike="noStrike" dirty="0">
                          <a:effectLst/>
                        </a:rPr>
                        <a:t> </a:t>
                      </a:r>
                      <a:r>
                        <a:rPr lang="tr-TR" sz="2000" u="none" strike="noStrike" baseline="0" dirty="0">
                          <a:effectLst/>
                        </a:rPr>
                        <a:t>on </a:t>
                      </a:r>
                      <a:r>
                        <a:rPr lang="tr-TR" sz="2000" u="none" strike="noStrike" baseline="0" dirty="0" err="1">
                          <a:effectLst/>
                        </a:rPr>
                        <a:t>the</a:t>
                      </a:r>
                      <a:r>
                        <a:rPr lang="tr-TR" sz="2000" u="none" strike="noStrike" baseline="0" dirty="0">
                          <a:effectLst/>
                        </a:rPr>
                        <a:t> </a:t>
                      </a:r>
                      <a:r>
                        <a:rPr lang="tr-TR" sz="2000" u="none" strike="noStrike" baseline="0" dirty="0" err="1">
                          <a:effectLst/>
                        </a:rPr>
                        <a:t>Revenue</a:t>
                      </a:r>
                      <a:r>
                        <a:rPr lang="tr-TR" sz="2000" u="none" strike="noStrike" baseline="0" dirty="0">
                          <a:effectLst/>
                        </a:rPr>
                        <a:t> </a:t>
                      </a:r>
                      <a:r>
                        <a:rPr lang="tr-TR" sz="2000" u="none" strike="noStrike" baseline="0" dirty="0" err="1">
                          <a:effectLst/>
                        </a:rPr>
                        <a:t>Basis</a:t>
                      </a:r>
                      <a:endParaRPr lang="tr-TR" sz="20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41529401"/>
                  </a:ext>
                </a:extLst>
              </a:tr>
              <a:tr h="1020932">
                <a:tc>
                  <a:txBody>
                    <a:bodyPr/>
                    <a:lstStyle/>
                    <a:p>
                      <a:pPr algn="ctr" fontAlgn="b"/>
                      <a:r>
                        <a:rPr lang="tr-TR" sz="1600" b="1" i="0" u="none" strike="noStrike" dirty="0">
                          <a:solidFill>
                            <a:schemeClr val="dk1"/>
                          </a:solidFill>
                          <a:effectLst/>
                          <a:latin typeface="+mn-lt"/>
                        </a:rPr>
                        <a:t>Top</a:t>
                      </a:r>
                      <a:r>
                        <a:rPr lang="tr-TR" sz="1600" b="1" i="0" u="none" strike="noStrike" baseline="0" dirty="0">
                          <a:solidFill>
                            <a:schemeClr val="dk1"/>
                          </a:solidFill>
                          <a:effectLst/>
                          <a:latin typeface="+mn-lt"/>
                        </a:rPr>
                        <a:t> </a:t>
                      </a:r>
                      <a:r>
                        <a:rPr lang="tr-TR" sz="1600" b="1" i="0" u="none" strike="noStrike" baseline="0" dirty="0" err="1">
                          <a:solidFill>
                            <a:schemeClr val="dk1"/>
                          </a:solidFill>
                          <a:effectLst/>
                          <a:latin typeface="+mn-lt"/>
                        </a:rPr>
                        <a:t>Countries</a:t>
                      </a:r>
                      <a:endParaRPr lang="tr-TR"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600" b="1" u="none" strike="noStrike" dirty="0">
                          <a:effectLst/>
                        </a:rPr>
                        <a:t>2016 </a:t>
                      </a:r>
                      <a:r>
                        <a:rPr lang="tr-TR" sz="1600" b="1" u="none" strike="noStrike" dirty="0" err="1">
                          <a:effectLst/>
                        </a:rPr>
                        <a:t>Revenue</a:t>
                      </a:r>
                      <a:endParaRPr lang="tr-TR"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600" b="1" u="none" strike="noStrike" dirty="0">
                          <a:effectLst/>
                        </a:rPr>
                        <a:t>2017 </a:t>
                      </a:r>
                      <a:r>
                        <a:rPr lang="tr-TR" sz="1600" b="1" u="none" strike="noStrike" dirty="0" err="1">
                          <a:effectLst/>
                        </a:rPr>
                        <a:t>Revenue</a:t>
                      </a:r>
                      <a:endParaRPr lang="tr-TR"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600" b="1" u="none" strike="noStrike" dirty="0">
                          <a:effectLst/>
                        </a:rPr>
                        <a:t>2016/2017</a:t>
                      </a:r>
                      <a:br>
                        <a:rPr lang="tr-TR" sz="1600" b="1" u="none" strike="noStrike" dirty="0">
                          <a:effectLst/>
                        </a:rPr>
                      </a:br>
                      <a:r>
                        <a:rPr lang="tr-TR" sz="1600" b="1" u="none" strike="noStrike" dirty="0">
                          <a:effectLst/>
                        </a:rPr>
                        <a:t>% </a:t>
                      </a:r>
                      <a:r>
                        <a:rPr lang="tr-TR" sz="1600" b="1" u="none" strike="noStrike" dirty="0" err="1">
                          <a:effectLst/>
                        </a:rPr>
                        <a:t>Change</a:t>
                      </a:r>
                      <a:endParaRPr lang="tr-TR"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73207587"/>
                  </a:ext>
                </a:extLst>
              </a:tr>
              <a:tr h="510466">
                <a:tc>
                  <a:txBody>
                    <a:bodyPr/>
                    <a:lstStyle/>
                    <a:p>
                      <a:pPr algn="ctr" fontAlgn="b"/>
                      <a:r>
                        <a:rPr lang="tr-TR" sz="1400" b="0" i="0" u="none" strike="noStrike" dirty="0">
                          <a:solidFill>
                            <a:schemeClr val="dk1"/>
                          </a:solidFill>
                          <a:effectLst/>
                          <a:latin typeface="+mn-lt"/>
                        </a:rPr>
                        <a:t>USA</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dirty="0">
                          <a:effectLst/>
                        </a:rPr>
                        <a:t>316.757</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dirty="0">
                          <a:effectLst/>
                        </a:rPr>
                        <a:t>328.067</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dirty="0">
                          <a:effectLst/>
                        </a:rPr>
                        <a:t>3,6%</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46320833"/>
                  </a:ext>
                </a:extLst>
              </a:tr>
              <a:tr h="510466">
                <a:tc>
                  <a:txBody>
                    <a:bodyPr/>
                    <a:lstStyle/>
                    <a:p>
                      <a:pPr algn="ctr" fontAlgn="b"/>
                      <a:r>
                        <a:rPr lang="tr-TR" sz="1400" b="0" i="0" u="none" strike="noStrike" dirty="0">
                          <a:solidFill>
                            <a:schemeClr val="dk1"/>
                          </a:solidFill>
                          <a:effectLst/>
                          <a:latin typeface="+mn-lt"/>
                        </a:rPr>
                        <a:t>CHINA</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algn="ctr" defTabSz="457200" rtl="0" eaLnBrk="1" fontAlgn="b" latinLnBrk="0" hangingPunct="1"/>
                      <a:r>
                        <a:rPr lang="tr-TR" sz="1400" u="none" strike="noStrike" kern="1200" dirty="0">
                          <a:solidFill>
                            <a:schemeClr val="dk1"/>
                          </a:solidFill>
                          <a:effectLst/>
                          <a:latin typeface="+mn-lt"/>
                          <a:ea typeface="+mn-ea"/>
                          <a:cs typeface="+mn-cs"/>
                        </a:rPr>
                        <a:t>268.026</a:t>
                      </a:r>
                    </a:p>
                  </a:txBody>
                  <a:tcPr marL="9525" marR="9525" marT="9525" marB="0" anchor="b"/>
                </a:tc>
                <a:tc>
                  <a:txBody>
                    <a:bodyPr/>
                    <a:lstStyle/>
                    <a:p>
                      <a:pPr marL="0" algn="ctr" defTabSz="457200" rtl="0" eaLnBrk="1" fontAlgn="b" latinLnBrk="0" hangingPunct="1"/>
                      <a:r>
                        <a:rPr lang="tr-TR" sz="1400" u="none" strike="noStrike" kern="1200" dirty="0">
                          <a:solidFill>
                            <a:schemeClr val="dk1"/>
                          </a:solidFill>
                          <a:effectLst/>
                          <a:latin typeface="+mn-lt"/>
                          <a:ea typeface="+mn-ea"/>
                          <a:cs typeface="+mn-cs"/>
                        </a:rPr>
                        <a:t>288.626</a:t>
                      </a:r>
                    </a:p>
                  </a:txBody>
                  <a:tcPr marL="9525" marR="9525" marT="9525" marB="0" anchor="b"/>
                </a:tc>
                <a:tc>
                  <a:txBody>
                    <a:bodyPr/>
                    <a:lstStyle/>
                    <a:p>
                      <a:pPr algn="ctr" fontAlgn="b"/>
                      <a:r>
                        <a:rPr lang="tr-TR" sz="1400" u="none" strike="noStrike" dirty="0">
                          <a:effectLst/>
                        </a:rPr>
                        <a:t>7,7%</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41951158"/>
                  </a:ext>
                </a:extLst>
              </a:tr>
              <a:tr h="510466">
                <a:tc>
                  <a:txBody>
                    <a:bodyPr/>
                    <a:lstStyle/>
                    <a:p>
                      <a:pPr algn="ctr" fontAlgn="b"/>
                      <a:r>
                        <a:rPr lang="tr-TR" sz="1400" u="none" strike="noStrike" dirty="0">
                          <a:effectLst/>
                        </a:rPr>
                        <a:t>JAPAN</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algn="ctr" defTabSz="457200" rtl="0" eaLnBrk="1" fontAlgn="b" latinLnBrk="0" hangingPunct="1"/>
                      <a:r>
                        <a:rPr lang="tr-TR" sz="1400" u="none" strike="noStrike" kern="1200" dirty="0">
                          <a:solidFill>
                            <a:schemeClr val="dk1"/>
                          </a:solidFill>
                          <a:effectLst/>
                          <a:latin typeface="+mn-lt"/>
                          <a:ea typeface="+mn-ea"/>
                          <a:cs typeface="+mn-cs"/>
                        </a:rPr>
                        <a:t>90.574</a:t>
                      </a:r>
                    </a:p>
                  </a:txBody>
                  <a:tcPr marL="9525" marR="9525" marT="9525" marB="0" anchor="b"/>
                </a:tc>
                <a:tc>
                  <a:txBody>
                    <a:bodyPr/>
                    <a:lstStyle/>
                    <a:p>
                      <a:pPr marL="0" algn="ctr" defTabSz="457200" rtl="0" eaLnBrk="1" fontAlgn="b" latinLnBrk="0" hangingPunct="1"/>
                      <a:r>
                        <a:rPr lang="tr-TR" sz="1400" u="none" strike="noStrike" kern="1200" dirty="0">
                          <a:solidFill>
                            <a:schemeClr val="dk1"/>
                          </a:solidFill>
                          <a:effectLst/>
                          <a:latin typeface="+mn-lt"/>
                          <a:ea typeface="+mn-ea"/>
                          <a:cs typeface="+mn-cs"/>
                        </a:rPr>
                        <a:t>91.259</a:t>
                      </a:r>
                    </a:p>
                  </a:txBody>
                  <a:tcPr marL="9525" marR="9525" marT="9525" marB="0" anchor="b"/>
                </a:tc>
                <a:tc>
                  <a:txBody>
                    <a:bodyPr/>
                    <a:lstStyle/>
                    <a:p>
                      <a:pPr algn="ctr" fontAlgn="b"/>
                      <a:r>
                        <a:rPr lang="tr-TR" sz="1400" u="none" strike="noStrike" dirty="0">
                          <a:effectLst/>
                        </a:rPr>
                        <a:t>0,8%</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64590713"/>
                  </a:ext>
                </a:extLst>
              </a:tr>
              <a:tr h="510466">
                <a:tc>
                  <a:txBody>
                    <a:bodyPr/>
                    <a:lstStyle/>
                    <a:p>
                      <a:pPr algn="ctr" fontAlgn="b"/>
                      <a:r>
                        <a:rPr lang="tr-TR" sz="1400" u="none" strike="noStrike" dirty="0">
                          <a:effectLst/>
                        </a:rPr>
                        <a:t>INDIA</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algn="ctr" defTabSz="457200" rtl="0" eaLnBrk="1" fontAlgn="b" latinLnBrk="0" hangingPunct="1"/>
                      <a:r>
                        <a:rPr lang="tr-TR" sz="1400" u="none" strike="noStrike" kern="1200" dirty="0">
                          <a:solidFill>
                            <a:schemeClr val="dk1"/>
                          </a:solidFill>
                          <a:effectLst/>
                          <a:latin typeface="+mn-lt"/>
                          <a:ea typeface="+mn-ea"/>
                          <a:cs typeface="+mn-cs"/>
                        </a:rPr>
                        <a:t>74.574</a:t>
                      </a:r>
                    </a:p>
                  </a:txBody>
                  <a:tcPr marL="9525" marR="9525" marT="9525" marB="0" anchor="b"/>
                </a:tc>
                <a:tc>
                  <a:txBody>
                    <a:bodyPr/>
                    <a:lstStyle/>
                    <a:p>
                      <a:pPr marL="0" algn="ctr" defTabSz="457200" rtl="0" eaLnBrk="1" fontAlgn="b" latinLnBrk="0" hangingPunct="1"/>
                      <a:r>
                        <a:rPr lang="tr-TR" sz="1400" u="none" strike="noStrike" kern="1200" dirty="0">
                          <a:solidFill>
                            <a:schemeClr val="dk1"/>
                          </a:solidFill>
                          <a:effectLst/>
                          <a:latin typeface="+mn-lt"/>
                          <a:ea typeface="+mn-ea"/>
                          <a:cs typeface="+mn-cs"/>
                        </a:rPr>
                        <a:t>83.441</a:t>
                      </a:r>
                    </a:p>
                  </a:txBody>
                  <a:tcPr marL="9525" marR="9525" marT="9525" marB="0" anchor="b"/>
                </a:tc>
                <a:tc>
                  <a:txBody>
                    <a:bodyPr/>
                    <a:lstStyle/>
                    <a:p>
                      <a:pPr algn="ctr" fontAlgn="b"/>
                      <a:r>
                        <a:rPr lang="tr-TR" sz="1400" u="none" strike="noStrike" dirty="0">
                          <a:effectLst/>
                        </a:rPr>
                        <a:t>11,9%</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79156759"/>
                  </a:ext>
                </a:extLst>
              </a:tr>
              <a:tr h="510466">
                <a:tc>
                  <a:txBody>
                    <a:bodyPr/>
                    <a:lstStyle/>
                    <a:p>
                      <a:pPr algn="ctr" fontAlgn="b"/>
                      <a:r>
                        <a:rPr lang="tr-TR" sz="1400" u="none" strike="noStrike" dirty="0">
                          <a:effectLst/>
                        </a:rPr>
                        <a:t>UNITED KINGDOM</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algn="ctr" defTabSz="457200" rtl="0" eaLnBrk="1" fontAlgn="b" latinLnBrk="0" hangingPunct="1"/>
                      <a:r>
                        <a:rPr lang="tr-TR" sz="1400" u="none" strike="noStrike" kern="1200" dirty="0">
                          <a:solidFill>
                            <a:schemeClr val="dk1"/>
                          </a:solidFill>
                          <a:effectLst/>
                          <a:latin typeface="+mn-lt"/>
                          <a:ea typeface="+mn-ea"/>
                          <a:cs typeface="+mn-cs"/>
                        </a:rPr>
                        <a:t>76.579</a:t>
                      </a:r>
                    </a:p>
                  </a:txBody>
                  <a:tcPr marL="9525" marR="9525" marT="9525" marB="0" anchor="b"/>
                </a:tc>
                <a:tc>
                  <a:txBody>
                    <a:bodyPr/>
                    <a:lstStyle/>
                    <a:p>
                      <a:pPr marL="0" algn="ctr" defTabSz="457200" rtl="0" eaLnBrk="1" fontAlgn="b" latinLnBrk="0" hangingPunct="1"/>
                      <a:r>
                        <a:rPr lang="tr-TR" sz="1400" u="none" strike="noStrike" kern="1200" dirty="0">
                          <a:solidFill>
                            <a:schemeClr val="dk1"/>
                          </a:solidFill>
                          <a:effectLst/>
                          <a:latin typeface="+mn-lt"/>
                          <a:ea typeface="+mn-ea"/>
                          <a:cs typeface="+mn-cs"/>
                        </a:rPr>
                        <a:t>79.753</a:t>
                      </a:r>
                    </a:p>
                  </a:txBody>
                  <a:tcPr marL="9525" marR="9525" marT="9525" marB="0" anchor="b"/>
                </a:tc>
                <a:tc>
                  <a:txBody>
                    <a:bodyPr/>
                    <a:lstStyle/>
                    <a:p>
                      <a:pPr algn="ctr" fontAlgn="b"/>
                      <a:r>
                        <a:rPr lang="tr-TR" sz="1400" u="none" strike="noStrike" dirty="0">
                          <a:effectLst/>
                        </a:rPr>
                        <a:t>4,1%</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48600799"/>
                  </a:ext>
                </a:extLst>
              </a:tr>
            </a:tbl>
          </a:graphicData>
        </a:graphic>
      </p:graphicFrame>
    </p:spTree>
    <p:extLst>
      <p:ext uri="{BB962C8B-B14F-4D97-AF65-F5344CB8AC3E}">
        <p14:creationId xmlns:p14="http://schemas.microsoft.com/office/powerpoint/2010/main" val="20543473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Custom 31">
      <a:dk1>
        <a:srgbClr val="00246C"/>
      </a:dk1>
      <a:lt1>
        <a:sysClr val="window" lastClr="FFFFFF"/>
      </a:lt1>
      <a:dk2>
        <a:srgbClr val="00246C"/>
      </a:dk2>
      <a:lt2>
        <a:srgbClr val="FFFFFF"/>
      </a:lt2>
      <a:accent1>
        <a:srgbClr val="00246C"/>
      </a:accent1>
      <a:accent2>
        <a:srgbClr val="0B0D55"/>
      </a:accent2>
      <a:accent3>
        <a:srgbClr val="27CED7"/>
      </a:accent3>
      <a:accent4>
        <a:srgbClr val="42BA97"/>
      </a:accent4>
      <a:accent5>
        <a:srgbClr val="3E8853"/>
      </a:accent5>
      <a:accent6>
        <a:srgbClr val="62A39F"/>
      </a:accent6>
      <a:hlink>
        <a:srgbClr val="6EAC1C"/>
      </a:hlink>
      <a:folHlink>
        <a:srgbClr val="B26B02"/>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1981</TotalTime>
  <Words>557</Words>
  <Application>Microsoft Office PowerPoint</Application>
  <PresentationFormat>Geniş ekran</PresentationFormat>
  <Paragraphs>178</Paragraphs>
  <Slides>13</Slides>
  <Notes>12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Century Gothic</vt:lpstr>
      <vt:lpstr>Wingdings 3</vt:lpstr>
      <vt:lpstr>Ion Boardroom</vt:lpstr>
      <vt:lpstr>CLOTHES MARKET IN USA 06.09.2017</vt:lpstr>
      <vt:lpstr>Highlights</vt:lpstr>
      <vt:lpstr>Key Market Indicators in USA / 2010-2021</vt:lpstr>
      <vt:lpstr>REVENUE Revenue in the "Clothes" sector amounts to US$328.067m in 2017</vt:lpstr>
      <vt:lpstr>AVERAGE REVENUE PER CAPITA The average revenue per person in the market for ‘Clothes’ amounts to US$1.006 in 2017.</vt:lpstr>
      <vt:lpstr>VOLUME In the market for Clothes, volume is expected to amount to 33.946m. pcs. by 2021.</vt:lpstr>
      <vt:lpstr>AVERAGE VOLUME PER CAPITA The average volume per person in the market for Clothes amounts to 96,6 pieces in 2017.</vt:lpstr>
      <vt:lpstr>PRICE PER UNIT The average price per unit in the market for Clothes amounts to US$10,4 in 2017.</vt:lpstr>
      <vt:lpstr>GLOBAL COMPARISON - REVENUE With a market volume of US$328.067m in 2017, most revenue is generated in the United States. China and Japan follows the United States.</vt:lpstr>
      <vt:lpstr>APPAREL WHOLESALES Apparel, piece goods, and notions sales of merchant wholesalers in the United States from 1992 to 2015 (in billion U.S. dollars)</vt:lpstr>
      <vt:lpstr>CLOTHING STORE SALES Clothing store sales in the United States from 1992 to 2015 (in billion U.S. dollars)</vt:lpstr>
      <vt:lpstr>LEADING APPAREL RETAILERS Leading apparel retailers in the United States in 2016, based on retail sales (in billion U.S. dollars)</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ÇORAP RAKAMLARI</dc:title>
  <dc:creator>Burc Demir</dc:creator>
  <cp:lastModifiedBy>Burc Demir</cp:lastModifiedBy>
  <cp:revision>77</cp:revision>
  <dcterms:created xsi:type="dcterms:W3CDTF">2016-12-14T13:44:17Z</dcterms:created>
  <dcterms:modified xsi:type="dcterms:W3CDTF">2017-09-06T14:33:10Z</dcterms:modified>
</cp:coreProperties>
</file>