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handoutMasterIdLst>
    <p:handoutMasterId r:id="rId13"/>
  </p:handoutMasterIdLst>
  <p:sldIdLst>
    <p:sldId id="256" r:id="rId2"/>
    <p:sldId id="257" r:id="rId3"/>
    <p:sldId id="264" r:id="rId4"/>
    <p:sldId id="258" r:id="rId5"/>
    <p:sldId id="259" r:id="rId6"/>
    <p:sldId id="260" r:id="rId7"/>
    <p:sldId id="261" r:id="rId8"/>
    <p:sldId id="262" r:id="rId9"/>
    <p:sldId id="263"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urc Demir" initials="BD" lastIdx="1" clrIdx="0">
    <p:extLst>
      <p:ext uri="{19B8F6BF-5375-455C-9EA6-DF929625EA0E}">
        <p15:presenceInfo xmlns:p15="http://schemas.microsoft.com/office/powerpoint/2012/main" userId="S-1-5-21-1474707256-260285828-1061666661-27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autoAdjust="0"/>
  </p:normalViewPr>
  <p:slideViewPr>
    <p:cSldViewPr snapToGrid="0">
      <p:cViewPr varScale="1">
        <p:scale>
          <a:sx n="108" d="100"/>
          <a:sy n="108" d="100"/>
        </p:scale>
        <p:origin x="654" y="10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84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burcd\Desktop\STATISTA%20ABD%20+%20&#304;&#199;%20G&#304;Y&#304;M\&#304;&#199;%20G&#304;Y&#304;M\REVENUE\20170905_revenue_underwear_united-states_Statista.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burcd\Desktop\STATISTA%20ABD%20+%20&#304;&#199;%20G&#304;Y&#304;M\&#304;&#199;%20G&#304;Y&#304;M\AVERAGE%20REVENUE%20PER%20CAPITA\20170905_average-revenue-per-capita_underwear_united-states_Statista.xls"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burcd\Desktop\STATISTA%20ABD%20+%20&#304;&#199;%20G&#304;Y&#304;M\&#304;&#199;%20G&#304;Y&#304;M\VOLUME\20170905_volume_underwear_united-states_Statista.xls"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burcd\Desktop\STATISTA%20ABD%20+%20&#304;&#199;%20G&#304;Y&#304;M\&#304;&#199;%20G&#304;Y&#304;M\AVERAGE%20VOLUME%20PER%20CAPITA\20170905_average-volume-per-capita_underwear_united-states_Statista.xls"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burcd\Desktop\STATISTA%20ABD%20+%20&#304;&#199;%20G&#304;Y&#304;M\&#304;&#199;%20G&#304;Y&#304;M\PRICE%20PER%20UNIT\20170905_price-per-unit_underwear_united-states_Statista.xls"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'[20170905_revenue_underwear_united-states_Statista.xls]Kurtarılan_Sayfa1'!$A$5</c:f>
              <c:strCache>
                <c:ptCount val="1"/>
                <c:pt idx="0">
                  <c:v>Kadın ve Kız Çocukları için iç giyim ve gece kıyafetleri</c:v>
                </c:pt>
              </c:strCache>
            </c:strRef>
          </c:tx>
          <c:spPr>
            <a:solidFill>
              <a:schemeClr val="accent1"/>
            </a:solidFill>
            <a:ln>
              <a:noFill/>
            </a:ln>
            <a:effectLst/>
          </c:spPr>
          <c:invertIfNegative val="0"/>
          <c:dLbls>
            <c:delete val="1"/>
          </c:dLbls>
          <c:cat>
            <c:numRef>
              <c:f>'[20170905_revenue_underwear_united-states_Statista.xls]Kurtarılan_Sayfa1'!$B$4:$M$4</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'[20170905_revenue_underwear_united-states_Statista.xls]Kurtarılan_Sayfa1'!$B$5:$M$5</c:f>
              <c:numCache>
                <c:formatCode>#,##0</c:formatCode>
                <c:ptCount val="12"/>
                <c:pt idx="0">
                  <c:v>15215.172</c:v>
                </c:pt>
                <c:pt idx="1">
                  <c:v>17888.887999999999</c:v>
                </c:pt>
                <c:pt idx="2">
                  <c:v>18493.508000000002</c:v>
                </c:pt>
                <c:pt idx="3">
                  <c:v>19502.451000000001</c:v>
                </c:pt>
                <c:pt idx="4">
                  <c:v>19419.080000000002</c:v>
                </c:pt>
                <c:pt idx="5">
                  <c:v>20735.188999999998</c:v>
                </c:pt>
                <c:pt idx="6">
                  <c:v>21828.714</c:v>
                </c:pt>
                <c:pt idx="7">
                  <c:v>22563.495999999999</c:v>
                </c:pt>
                <c:pt idx="8">
                  <c:v>23334.898000000001</c:v>
                </c:pt>
                <c:pt idx="9">
                  <c:v>24105.73</c:v>
                </c:pt>
                <c:pt idx="10">
                  <c:v>24878.717000000001</c:v>
                </c:pt>
                <c:pt idx="11">
                  <c:v>25665.59</c:v>
                </c:pt>
              </c:numCache>
            </c:numRef>
          </c:val>
          <c:extLst>
            <c:ext xmlns:c16="http://schemas.microsoft.com/office/drawing/2014/chart" uri="{C3380CC4-5D6E-409C-BE32-E72D297353CC}">
              <c16:uniqueId val="{00000000-7CDC-40C6-AE4E-C299527300B9}"/>
            </c:ext>
          </c:extLst>
        </c:ser>
        <c:ser>
          <c:idx val="1"/>
          <c:order val="1"/>
          <c:tx>
            <c:strRef>
              <c:f>'[20170905_revenue_underwear_united-states_Statista.xls]Kurtarılan_Sayfa1'!$A$6</c:f>
              <c:strCache>
                <c:ptCount val="1"/>
                <c:pt idx="0">
                  <c:v>Erkek ve Erkek Çocukları için iç giyim ve gece kıyafetleri</c:v>
                </c:pt>
              </c:strCache>
            </c:strRef>
          </c:tx>
          <c:spPr>
            <a:solidFill>
              <a:schemeClr val="accent2"/>
            </a:solidFill>
            <a:ln>
              <a:noFill/>
            </a:ln>
            <a:effectLst/>
          </c:spPr>
          <c:invertIfNegative val="0"/>
          <c:dLbls>
            <c:delete val="1"/>
          </c:dLbls>
          <c:cat>
            <c:numRef>
              <c:f>'[20170905_revenue_underwear_united-states_Statista.xls]Kurtarılan_Sayfa1'!$B$4:$M$4</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'[20170905_revenue_underwear_united-states_Statista.xls]Kurtarılan_Sayfa1'!$B$6:$M$6</c:f>
              <c:numCache>
                <c:formatCode>#,##0</c:formatCode>
                <c:ptCount val="12"/>
                <c:pt idx="0">
                  <c:v>5287.7579999999998</c:v>
                </c:pt>
                <c:pt idx="1">
                  <c:v>5379.951</c:v>
                </c:pt>
                <c:pt idx="2">
                  <c:v>5683.8890000000001</c:v>
                </c:pt>
                <c:pt idx="3">
                  <c:v>6047.6270000000004</c:v>
                </c:pt>
                <c:pt idx="4">
                  <c:v>6230.5389999999998</c:v>
                </c:pt>
                <c:pt idx="5">
                  <c:v>6615.7669999999998</c:v>
                </c:pt>
                <c:pt idx="6">
                  <c:v>6790.8779999999997</c:v>
                </c:pt>
                <c:pt idx="7">
                  <c:v>7076.3689999999997</c:v>
                </c:pt>
                <c:pt idx="8">
                  <c:v>7372.8370000000004</c:v>
                </c:pt>
                <c:pt idx="9">
                  <c:v>7665.0230000000001</c:v>
                </c:pt>
                <c:pt idx="10">
                  <c:v>7952.9459999999999</c:v>
                </c:pt>
                <c:pt idx="11">
                  <c:v>8240.8520000000008</c:v>
                </c:pt>
              </c:numCache>
            </c:numRef>
          </c:val>
          <c:extLst>
            <c:ext xmlns:c16="http://schemas.microsoft.com/office/drawing/2014/chart" uri="{C3380CC4-5D6E-409C-BE32-E72D297353CC}">
              <c16:uniqueId val="{00000001-7CDC-40C6-AE4E-C299527300B9}"/>
            </c:ext>
          </c:extLst>
        </c:ser>
        <c:ser>
          <c:idx val="2"/>
          <c:order val="2"/>
          <c:tx>
            <c:strRef>
              <c:f>'[20170905_revenue_underwear_united-states_Statista.xls]Kurtarılan_Sayfa1'!$A$7</c:f>
              <c:strCache>
                <c:ptCount val="1"/>
                <c:pt idx="0">
                  <c:v>Tişörtler ve fanilalar</c:v>
                </c:pt>
              </c:strCache>
            </c:strRef>
          </c:tx>
          <c:spPr>
            <a:solidFill>
              <a:schemeClr val="accent3"/>
            </a:solidFill>
            <a:ln>
              <a:noFill/>
            </a:ln>
            <a:effectLst/>
          </c:spPr>
          <c:invertIfNegative val="0"/>
          <c:dLbls>
            <c:delete val="1"/>
          </c:dLbls>
          <c:cat>
            <c:numRef>
              <c:f>'[20170905_revenue_underwear_united-states_Statista.xls]Kurtarılan_Sayfa1'!$B$4:$M$4</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'[20170905_revenue_underwear_united-states_Statista.xls]Kurtarılan_Sayfa1'!$B$7:$M$7</c:f>
              <c:numCache>
                <c:formatCode>#,##0</c:formatCode>
                <c:ptCount val="12"/>
                <c:pt idx="0">
                  <c:v>17303.124</c:v>
                </c:pt>
                <c:pt idx="1">
                  <c:v>18611.306</c:v>
                </c:pt>
                <c:pt idx="2">
                  <c:v>18672.613000000001</c:v>
                </c:pt>
                <c:pt idx="3">
                  <c:v>18823.197</c:v>
                </c:pt>
                <c:pt idx="4">
                  <c:v>18899.07</c:v>
                </c:pt>
                <c:pt idx="5">
                  <c:v>19804.531999999999</c:v>
                </c:pt>
                <c:pt idx="6">
                  <c:v>21329.391</c:v>
                </c:pt>
                <c:pt idx="7">
                  <c:v>22294.353999999999</c:v>
                </c:pt>
                <c:pt idx="8">
                  <c:v>23356.100999999999</c:v>
                </c:pt>
                <c:pt idx="9">
                  <c:v>24469.647000000001</c:v>
                </c:pt>
                <c:pt idx="10">
                  <c:v>25633.544000000002</c:v>
                </c:pt>
                <c:pt idx="11">
                  <c:v>26857.097000000002</c:v>
                </c:pt>
              </c:numCache>
            </c:numRef>
          </c:val>
          <c:extLst>
            <c:ext xmlns:c16="http://schemas.microsoft.com/office/drawing/2014/chart" uri="{C3380CC4-5D6E-409C-BE32-E72D297353CC}">
              <c16:uniqueId val="{00000002-7CDC-40C6-AE4E-C299527300B9}"/>
            </c:ext>
          </c:extLst>
        </c:ser>
        <c:dLbls>
          <c:showLegendKey val="0"/>
          <c:showVal val="1"/>
          <c:showCatName val="0"/>
          <c:showSerName val="0"/>
          <c:showPercent val="0"/>
          <c:showBubbleSize val="0"/>
        </c:dLbls>
        <c:gapWidth val="75"/>
        <c:overlap val="100"/>
        <c:axId val="441923808"/>
        <c:axId val="441923152"/>
      </c:barChart>
      <c:catAx>
        <c:axId val="4419238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441923152"/>
        <c:crosses val="autoZero"/>
        <c:auto val="1"/>
        <c:lblAlgn val="ctr"/>
        <c:lblOffset val="100"/>
        <c:noMultiLvlLbl val="0"/>
      </c:catAx>
      <c:valAx>
        <c:axId val="441923152"/>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4419238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'[20170905_average-revenue-per-capita_underwear_united-states_Statista.xls]Kurtarılan_Sayfa1'!$A$5</c:f>
              <c:strCache>
                <c:ptCount val="1"/>
                <c:pt idx="0">
                  <c:v>Kadın ve kız çocukları için iç giyim ve gece kıyafetleri</c:v>
                </c:pt>
              </c:strCache>
            </c:strRef>
          </c:tx>
          <c:spPr>
            <a:solidFill>
              <a:schemeClr val="accent1"/>
            </a:solidFill>
            <a:ln>
              <a:noFill/>
            </a:ln>
            <a:effectLst/>
          </c:spPr>
          <c:invertIfNegative val="0"/>
          <c:dLbls>
            <c:delete val="1"/>
          </c:dLbls>
          <c:cat>
            <c:numRef>
              <c:f>'[20170905_average-revenue-per-capita_underwear_united-states_Statista.xls]Kurtarılan_Sayfa1'!$B$4:$M$4</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'[20170905_average-revenue-per-capita_underwear_united-states_Statista.xls]Kurtarılan_Sayfa1'!$B$5:$M$5</c:f>
              <c:numCache>
                <c:formatCode>#,##0</c:formatCode>
                <c:ptCount val="12"/>
                <c:pt idx="0">
                  <c:v>49.185000000000002</c:v>
                </c:pt>
                <c:pt idx="1">
                  <c:v>57.387999999999998</c:v>
                </c:pt>
                <c:pt idx="2">
                  <c:v>58.877000000000002</c:v>
                </c:pt>
                <c:pt idx="3">
                  <c:v>61.633000000000003</c:v>
                </c:pt>
                <c:pt idx="4">
                  <c:v>60.893000000000001</c:v>
                </c:pt>
                <c:pt idx="5">
                  <c:v>64.510999999999996</c:v>
                </c:pt>
                <c:pt idx="6">
                  <c:v>67.423000000000002</c:v>
                </c:pt>
                <c:pt idx="7">
                  <c:v>69.19</c:v>
                </c:pt>
                <c:pt idx="8">
                  <c:v>71.043000000000006</c:v>
                </c:pt>
                <c:pt idx="9">
                  <c:v>72.866</c:v>
                </c:pt>
                <c:pt idx="10">
                  <c:v>74.67</c:v>
                </c:pt>
                <c:pt idx="11">
                  <c:v>76.492999999999995</c:v>
                </c:pt>
              </c:numCache>
            </c:numRef>
          </c:val>
          <c:extLst>
            <c:ext xmlns:c16="http://schemas.microsoft.com/office/drawing/2014/chart" uri="{C3380CC4-5D6E-409C-BE32-E72D297353CC}">
              <c16:uniqueId val="{00000000-B928-4137-8F41-A53C2E028AD5}"/>
            </c:ext>
          </c:extLst>
        </c:ser>
        <c:ser>
          <c:idx val="1"/>
          <c:order val="1"/>
          <c:tx>
            <c:strRef>
              <c:f>'[20170905_average-revenue-per-capita_underwear_united-states_Statista.xls]Kurtarılan_Sayfa1'!$A$6</c:f>
              <c:strCache>
                <c:ptCount val="1"/>
                <c:pt idx="0">
                  <c:v>Erkek ve erkek çocukları için iç giyim ve gece kıyafetleri</c:v>
                </c:pt>
              </c:strCache>
            </c:strRef>
          </c:tx>
          <c:spPr>
            <a:solidFill>
              <a:schemeClr val="accent2"/>
            </a:solidFill>
            <a:ln>
              <a:noFill/>
            </a:ln>
            <a:effectLst/>
          </c:spPr>
          <c:invertIfNegative val="0"/>
          <c:dLbls>
            <c:delete val="1"/>
          </c:dLbls>
          <c:cat>
            <c:numRef>
              <c:f>'[20170905_average-revenue-per-capita_underwear_united-states_Statista.xls]Kurtarılan_Sayfa1'!$B$4:$M$4</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'[20170905_average-revenue-per-capita_underwear_united-states_Statista.xls]Kurtarılan_Sayfa1'!$B$6:$M$6</c:f>
              <c:numCache>
                <c:formatCode>#,##0</c:formatCode>
                <c:ptCount val="12"/>
                <c:pt idx="0">
                  <c:v>17.093</c:v>
                </c:pt>
                <c:pt idx="1">
                  <c:v>17.259</c:v>
                </c:pt>
                <c:pt idx="2">
                  <c:v>18.096</c:v>
                </c:pt>
                <c:pt idx="3">
                  <c:v>19.111999999999998</c:v>
                </c:pt>
                <c:pt idx="4">
                  <c:v>19.536999999999999</c:v>
                </c:pt>
                <c:pt idx="5">
                  <c:v>20.582999999999998</c:v>
                </c:pt>
                <c:pt idx="6">
                  <c:v>20.975000000000001</c:v>
                </c:pt>
                <c:pt idx="7">
                  <c:v>21.7</c:v>
                </c:pt>
                <c:pt idx="8">
                  <c:v>22.446000000000002</c:v>
                </c:pt>
                <c:pt idx="9">
                  <c:v>23.17</c:v>
                </c:pt>
                <c:pt idx="10">
                  <c:v>23.87</c:v>
                </c:pt>
                <c:pt idx="11">
                  <c:v>24.561</c:v>
                </c:pt>
              </c:numCache>
            </c:numRef>
          </c:val>
          <c:extLst>
            <c:ext xmlns:c16="http://schemas.microsoft.com/office/drawing/2014/chart" uri="{C3380CC4-5D6E-409C-BE32-E72D297353CC}">
              <c16:uniqueId val="{00000001-B928-4137-8F41-A53C2E028AD5}"/>
            </c:ext>
          </c:extLst>
        </c:ser>
        <c:ser>
          <c:idx val="2"/>
          <c:order val="2"/>
          <c:tx>
            <c:strRef>
              <c:f>'[20170905_average-revenue-per-capita_underwear_united-states_Statista.xls]Kurtarılan_Sayfa1'!$A$7</c:f>
              <c:strCache>
                <c:ptCount val="1"/>
                <c:pt idx="0">
                  <c:v>Tişörtler ve fanilalar</c:v>
                </c:pt>
              </c:strCache>
            </c:strRef>
          </c:tx>
          <c:spPr>
            <a:solidFill>
              <a:schemeClr val="accent3"/>
            </a:solidFill>
            <a:ln>
              <a:noFill/>
            </a:ln>
            <a:effectLst/>
          </c:spPr>
          <c:invertIfNegative val="0"/>
          <c:dLbls>
            <c:delete val="1"/>
          </c:dLbls>
          <c:cat>
            <c:numRef>
              <c:f>'[20170905_average-revenue-per-capita_underwear_united-states_Statista.xls]Kurtarılan_Sayfa1'!$B$4:$M$4</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'[20170905_average-revenue-per-capita_underwear_united-states_Statista.xls]Kurtarılan_Sayfa1'!$B$7:$M$7</c:f>
              <c:numCache>
                <c:formatCode>#,##0</c:formatCode>
                <c:ptCount val="12"/>
                <c:pt idx="0">
                  <c:v>55.933999999999997</c:v>
                </c:pt>
                <c:pt idx="1">
                  <c:v>59.704999999999998</c:v>
                </c:pt>
                <c:pt idx="2">
                  <c:v>59.447000000000003</c:v>
                </c:pt>
                <c:pt idx="3">
                  <c:v>59.487000000000002</c:v>
                </c:pt>
                <c:pt idx="4">
                  <c:v>59.262</c:v>
                </c:pt>
                <c:pt idx="5">
                  <c:v>61.616</c:v>
                </c:pt>
                <c:pt idx="6">
                  <c:v>65.881</c:v>
                </c:pt>
                <c:pt idx="7">
                  <c:v>68.364999999999995</c:v>
                </c:pt>
                <c:pt idx="8">
                  <c:v>71.106999999999999</c:v>
                </c:pt>
                <c:pt idx="9">
                  <c:v>73.965999999999994</c:v>
                </c:pt>
                <c:pt idx="10">
                  <c:v>76.936000000000007</c:v>
                </c:pt>
                <c:pt idx="11">
                  <c:v>80.043999999999997</c:v>
                </c:pt>
              </c:numCache>
            </c:numRef>
          </c:val>
          <c:extLst>
            <c:ext xmlns:c16="http://schemas.microsoft.com/office/drawing/2014/chart" uri="{C3380CC4-5D6E-409C-BE32-E72D297353CC}">
              <c16:uniqueId val="{00000002-B928-4137-8F41-A53C2E028AD5}"/>
            </c:ext>
          </c:extLst>
        </c:ser>
        <c:dLbls>
          <c:showLegendKey val="0"/>
          <c:showVal val="1"/>
          <c:showCatName val="0"/>
          <c:showSerName val="0"/>
          <c:showPercent val="0"/>
          <c:showBubbleSize val="0"/>
        </c:dLbls>
        <c:gapWidth val="75"/>
        <c:overlap val="100"/>
        <c:axId val="158832896"/>
        <c:axId val="158833880"/>
      </c:barChart>
      <c:lineChart>
        <c:grouping val="standard"/>
        <c:varyColors val="0"/>
        <c:ser>
          <c:idx val="3"/>
          <c:order val="3"/>
          <c:tx>
            <c:strRef>
              <c:f>'[20170905_average-revenue-per-capita_underwear_united-states_Statista.xls]Kurtarılan_Sayfa1'!$A$8</c:f>
              <c:strCache>
                <c:ptCount val="1"/>
                <c:pt idx="0">
                  <c:v>Toplam</c:v>
                </c:pt>
              </c:strCache>
            </c:strRef>
          </c:tx>
          <c:spPr>
            <a:ln w="28575" cap="rnd">
              <a:solidFill>
                <a:schemeClr val="accent4"/>
              </a:solidFill>
              <a:round/>
            </a:ln>
            <a:effectLst/>
          </c:spPr>
          <c:marker>
            <c:symbol val="none"/>
          </c:marker>
          <c:dLbls>
            <c:dLbl>
              <c:idx val="0"/>
              <c:layout>
                <c:manualLayout>
                  <c:x val="-1.5891244540959762E-2"/>
                  <c:y val="-5.72345489844010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928-4137-8F41-A53C2E028AD5}"/>
                </c:ext>
              </c:extLst>
            </c:dLbl>
            <c:dLbl>
              <c:idx val="1"/>
              <c:layout>
                <c:manualLayout>
                  <c:x val="-1.7026333436742633E-2"/>
                  <c:y val="-4.21728255674533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928-4137-8F41-A53C2E028AD5}"/>
                </c:ext>
              </c:extLst>
            </c:dLbl>
            <c:dLbl>
              <c:idx val="2"/>
              <c:layout>
                <c:manualLayout>
                  <c:x val="-1.7026333436742612E-2"/>
                  <c:y val="-3.313579151728483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928-4137-8F41-A53C2E028AD5}"/>
                </c:ext>
              </c:extLst>
            </c:dLbl>
            <c:dLbl>
              <c:idx val="3"/>
              <c:layout>
                <c:manualLayout>
                  <c:x val="-1.8161422332525497E-2"/>
                  <c:y val="-3.61481362006743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928-4137-8F41-A53C2E028AD5}"/>
                </c:ext>
              </c:extLst>
            </c:dLbl>
            <c:dLbl>
              <c:idx val="4"/>
              <c:layout>
                <c:manualLayout>
                  <c:x val="-1.9296511228308295E-2"/>
                  <c:y val="-4.81975149342324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928-4137-8F41-A53C2E028AD5}"/>
                </c:ext>
              </c:extLst>
            </c:dLbl>
            <c:dLbl>
              <c:idx val="5"/>
              <c:layout>
                <c:manualLayout>
                  <c:x val="-2.1566689019873977E-2"/>
                  <c:y val="-3.61481362006743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928-4137-8F41-A53C2E028AD5}"/>
                </c:ext>
              </c:extLst>
            </c:dLbl>
            <c:dLbl>
              <c:idx val="6"/>
              <c:layout>
                <c:manualLayout>
                  <c:x val="-2.1566689019873977E-2"/>
                  <c:y val="-3.3135791517284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B928-4137-8F41-A53C2E028AD5}"/>
                </c:ext>
              </c:extLst>
            </c:dLbl>
            <c:dLbl>
              <c:idx val="7"/>
              <c:layout>
                <c:manualLayout>
                  <c:x val="-2.3836866811439657E-2"/>
                  <c:y val="-6.9283927717959159E-2"/>
                </c:manualLayout>
              </c:layout>
              <c:spPr>
                <a:noFill/>
                <a:ln>
                  <a:noFill/>
                </a:ln>
                <a:effectLst/>
              </c:spPr>
              <c:txPr>
                <a:bodyPr rot="0" spcFirstLastPara="1" vertOverflow="ellipsis" vert="horz" wrap="square" lIns="38100" tIns="19050" rIns="38100" bIns="19050" anchor="ctr" anchorCtr="1">
                  <a:spAutoFit/>
                </a:bodyPr>
                <a:lstStyle/>
                <a:p>
                  <a:pPr>
                    <a:defRPr lang="tr-TR" sz="1800" b="1" i="0" u="none" strike="noStrike" kern="1200" baseline="0">
                      <a:solidFill>
                        <a:schemeClr val="tx1"/>
                      </a:solidFill>
                      <a:latin typeface="+mn-lt"/>
                      <a:ea typeface="+mn-ea"/>
                      <a:cs typeface="+mn-cs"/>
                    </a:defRPr>
                  </a:pPr>
                  <a:endParaRPr lang="tr-TR"/>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928-4137-8F41-A53C2E028AD5}"/>
                </c:ext>
              </c:extLst>
            </c:dLbl>
            <c:dLbl>
              <c:idx val="8"/>
              <c:layout>
                <c:manualLayout>
                  <c:x val="-1.7026333436742612E-2"/>
                  <c:y val="-3.3135791517284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B928-4137-8F41-A53C2E028AD5}"/>
                </c:ext>
              </c:extLst>
            </c:dLbl>
            <c:dLbl>
              <c:idx val="9"/>
              <c:layout>
                <c:manualLayout>
                  <c:x val="-2.6107044603005339E-2"/>
                  <c:y val="-5.12097410213746E-2"/>
                </c:manualLayout>
              </c:layout>
              <c:spPr>
                <a:noFill/>
                <a:ln>
                  <a:noFill/>
                </a:ln>
                <a:effectLst/>
              </c:spPr>
              <c:txPr>
                <a:bodyPr rot="0" spcFirstLastPara="1" vertOverflow="ellipsis" vert="horz" wrap="square" lIns="38100" tIns="19050" rIns="38100" bIns="19050" anchor="ctr" anchorCtr="1">
                  <a:noAutofit/>
                </a:bodyPr>
                <a:lstStyle/>
                <a:p>
                  <a:pPr>
                    <a:defRPr lang="tr-TR" sz="1400" b="0" i="0" u="none" strike="noStrike" kern="1200" baseline="0">
                      <a:solidFill>
                        <a:schemeClr val="tx1"/>
                      </a:solidFill>
                      <a:latin typeface="+mn-lt"/>
                      <a:ea typeface="+mn-ea"/>
                      <a:cs typeface="+mn-cs"/>
                    </a:defRPr>
                  </a:pPr>
                  <a:endParaRPr lang="tr-TR"/>
                </a:p>
              </c:txPr>
              <c:showLegendKey val="0"/>
              <c:showVal val="1"/>
              <c:showCatName val="0"/>
              <c:showSerName val="0"/>
              <c:showPercent val="0"/>
              <c:showBubbleSize val="0"/>
              <c:extLst>
                <c:ext xmlns:c15="http://schemas.microsoft.com/office/drawing/2012/chart" uri="{CE6537A1-D6FC-4f65-9D91-7224C49458BB}">
                  <c15:layout>
                    <c:manualLayout>
                      <c:w val="3.9694058685525946E-2"/>
                      <c:h val="4.8287885274734127E-2"/>
                    </c:manualLayout>
                  </c15:layout>
                </c:ext>
                <c:ext xmlns:c16="http://schemas.microsoft.com/office/drawing/2014/chart" uri="{C3380CC4-5D6E-409C-BE32-E72D297353CC}">
                  <c16:uniqueId val="{0000000D-B928-4137-8F41-A53C2E028AD5}"/>
                </c:ext>
              </c:extLst>
            </c:dLbl>
            <c:dLbl>
              <c:idx val="10"/>
              <c:layout>
                <c:manualLayout>
                  <c:x val="-2.3836866811439823E-2"/>
                  <c:y val="-3.916048088406386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B928-4137-8F41-A53C2E028AD5}"/>
                </c:ext>
              </c:extLst>
            </c:dLbl>
            <c:dLbl>
              <c:idx val="11"/>
              <c:layout>
                <c:manualLayout>
                  <c:x val="-1.9296511228308295E-2"/>
                  <c:y val="-3.31357915172848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B928-4137-8F41-A53C2E028AD5}"/>
                </c:ext>
              </c:extLst>
            </c:dLbl>
            <c:spPr>
              <a:noFill/>
              <a:ln>
                <a:noFill/>
              </a:ln>
              <a:effectLst/>
            </c:spPr>
            <c:txPr>
              <a:bodyPr rot="0" spcFirstLastPara="1" vertOverflow="ellipsis" vert="horz" wrap="square" lIns="38100" tIns="19050" rIns="38100" bIns="19050" anchor="ctr" anchorCtr="1">
                <a:spAutoFit/>
              </a:bodyPr>
              <a:lstStyle/>
              <a:p>
                <a:pPr>
                  <a:defRPr lang="tr-TR" sz="1400" b="0" i="0" u="none" strike="noStrike" kern="1200" baseline="0">
                    <a:solidFill>
                      <a:schemeClr val="tx1"/>
                    </a:solidFill>
                    <a:latin typeface="+mn-lt"/>
                    <a:ea typeface="+mn-ea"/>
                    <a:cs typeface="+mn-cs"/>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'[20170905_average-revenue-per-capita_underwear_united-states_Statista.xls]Kurtarılan_Sayfa1'!$B$4:$M$4</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'[20170905_average-revenue-per-capita_underwear_united-states_Statista.xls]Kurtarılan_Sayfa1'!$B$8:$M$8</c:f>
              <c:numCache>
                <c:formatCode>#,##0</c:formatCode>
                <c:ptCount val="12"/>
                <c:pt idx="0">
                  <c:v>122.21299999999999</c:v>
                </c:pt>
                <c:pt idx="1">
                  <c:v>134.352</c:v>
                </c:pt>
                <c:pt idx="2">
                  <c:v>136.41999999999999</c:v>
                </c:pt>
                <c:pt idx="3">
                  <c:v>140.232</c:v>
                </c:pt>
                <c:pt idx="4">
                  <c:v>139.69200000000001</c:v>
                </c:pt>
                <c:pt idx="5">
                  <c:v>146.71</c:v>
                </c:pt>
                <c:pt idx="6">
                  <c:v>154.279</c:v>
                </c:pt>
                <c:pt idx="7">
                  <c:v>159.255</c:v>
                </c:pt>
                <c:pt idx="8">
                  <c:v>164.596</c:v>
                </c:pt>
                <c:pt idx="9">
                  <c:v>170.00200000000001</c:v>
                </c:pt>
                <c:pt idx="10">
                  <c:v>175.476</c:v>
                </c:pt>
                <c:pt idx="11">
                  <c:v>181.09800000000001</c:v>
                </c:pt>
              </c:numCache>
            </c:numRef>
          </c:val>
          <c:smooth val="0"/>
          <c:extLst>
            <c:ext xmlns:c16="http://schemas.microsoft.com/office/drawing/2014/chart" uri="{C3380CC4-5D6E-409C-BE32-E72D297353CC}">
              <c16:uniqueId val="{00000003-B928-4137-8F41-A53C2E028AD5}"/>
            </c:ext>
          </c:extLst>
        </c:ser>
        <c:dLbls>
          <c:showLegendKey val="0"/>
          <c:showVal val="1"/>
          <c:showCatName val="0"/>
          <c:showSerName val="0"/>
          <c:showPercent val="0"/>
          <c:showBubbleSize val="0"/>
        </c:dLbls>
        <c:marker val="1"/>
        <c:smooth val="0"/>
        <c:axId val="158832896"/>
        <c:axId val="158833880"/>
      </c:lineChart>
      <c:catAx>
        <c:axId val="1588328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158833880"/>
        <c:crosses val="autoZero"/>
        <c:auto val="1"/>
        <c:lblAlgn val="ctr"/>
        <c:lblOffset val="100"/>
        <c:noMultiLvlLbl val="0"/>
      </c:catAx>
      <c:valAx>
        <c:axId val="158833880"/>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1588328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'[20170905_volume_underwear_united-states_Statista.xls]Kurtarılan_Sayfa1'!$A$5</c:f>
              <c:strCache>
                <c:ptCount val="1"/>
                <c:pt idx="0">
                  <c:v>Kadın ve kız çocuklar için iç giyim ve gece kıyafetleri</c:v>
                </c:pt>
              </c:strCache>
            </c:strRef>
          </c:tx>
          <c:spPr>
            <a:solidFill>
              <a:schemeClr val="accent1"/>
            </a:solidFill>
            <a:ln>
              <a:noFill/>
            </a:ln>
            <a:effectLst/>
          </c:spPr>
          <c:invertIfNegative val="0"/>
          <c:dLbls>
            <c:delete val="1"/>
          </c:dLbls>
          <c:cat>
            <c:numRef>
              <c:f>'[20170905_volume_underwear_united-states_Statista.xls]Kurtarılan_Sayfa1'!$B$4:$M$4</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'[20170905_volume_underwear_united-states_Statista.xls]Kurtarılan_Sayfa1'!$B$5:$M$5</c:f>
              <c:numCache>
                <c:formatCode>#,##0</c:formatCode>
                <c:ptCount val="12"/>
                <c:pt idx="0">
                  <c:v>2536.9279999999999</c:v>
                </c:pt>
                <c:pt idx="1">
                  <c:v>2637.6590000000001</c:v>
                </c:pt>
                <c:pt idx="2">
                  <c:v>2666.288</c:v>
                </c:pt>
                <c:pt idx="3">
                  <c:v>2782.806</c:v>
                </c:pt>
                <c:pt idx="4">
                  <c:v>2822.4520000000002</c:v>
                </c:pt>
                <c:pt idx="5">
                  <c:v>2989.9189999999999</c:v>
                </c:pt>
                <c:pt idx="6">
                  <c:v>2918.7269999999999</c:v>
                </c:pt>
                <c:pt idx="7">
                  <c:v>2945.366</c:v>
                </c:pt>
                <c:pt idx="8">
                  <c:v>2969.2620000000002</c:v>
                </c:pt>
                <c:pt idx="9">
                  <c:v>2991.8319999999999</c:v>
                </c:pt>
                <c:pt idx="10">
                  <c:v>3013.7559999999999</c:v>
                </c:pt>
                <c:pt idx="11">
                  <c:v>3035.2739999999999</c:v>
                </c:pt>
              </c:numCache>
            </c:numRef>
          </c:val>
          <c:extLst>
            <c:ext xmlns:c16="http://schemas.microsoft.com/office/drawing/2014/chart" uri="{C3380CC4-5D6E-409C-BE32-E72D297353CC}">
              <c16:uniqueId val="{00000000-4EE6-4C1B-8262-9C8EB5D1404F}"/>
            </c:ext>
          </c:extLst>
        </c:ser>
        <c:ser>
          <c:idx val="1"/>
          <c:order val="1"/>
          <c:tx>
            <c:strRef>
              <c:f>'[20170905_volume_underwear_united-states_Statista.xls]Kurtarılan_Sayfa1'!$A$6</c:f>
              <c:strCache>
                <c:ptCount val="1"/>
                <c:pt idx="0">
                  <c:v>Erkek ve erkek çocukları için iç giyim ve gece kıyafetleri</c:v>
                </c:pt>
              </c:strCache>
            </c:strRef>
          </c:tx>
          <c:spPr>
            <a:solidFill>
              <a:schemeClr val="accent2"/>
            </a:solidFill>
            <a:ln>
              <a:noFill/>
            </a:ln>
            <a:effectLst/>
          </c:spPr>
          <c:invertIfNegative val="0"/>
          <c:dLbls>
            <c:delete val="1"/>
          </c:dLbls>
          <c:cat>
            <c:numRef>
              <c:f>'[20170905_volume_underwear_united-states_Statista.xls]Kurtarılan_Sayfa1'!$B$4:$M$4</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'[20170905_volume_underwear_united-states_Statista.xls]Kurtarılan_Sayfa1'!$B$6:$M$6</c:f>
              <c:numCache>
                <c:formatCode>#,##0</c:formatCode>
                <c:ptCount val="12"/>
                <c:pt idx="0">
                  <c:v>1180.9449999999999</c:v>
                </c:pt>
                <c:pt idx="1">
                  <c:v>1132.758</c:v>
                </c:pt>
                <c:pt idx="2">
                  <c:v>1111.23</c:v>
                </c:pt>
                <c:pt idx="3">
                  <c:v>1212.646</c:v>
                </c:pt>
                <c:pt idx="4">
                  <c:v>1196.7</c:v>
                </c:pt>
                <c:pt idx="5">
                  <c:v>1266.396</c:v>
                </c:pt>
                <c:pt idx="6">
                  <c:v>1240.9880000000001</c:v>
                </c:pt>
                <c:pt idx="7">
                  <c:v>1259.9549999999999</c:v>
                </c:pt>
                <c:pt idx="8">
                  <c:v>1277.1010000000001</c:v>
                </c:pt>
                <c:pt idx="9">
                  <c:v>1292.452</c:v>
                </c:pt>
                <c:pt idx="10">
                  <c:v>1306.2550000000001</c:v>
                </c:pt>
                <c:pt idx="11">
                  <c:v>1318.7840000000001</c:v>
                </c:pt>
              </c:numCache>
            </c:numRef>
          </c:val>
          <c:extLst>
            <c:ext xmlns:c16="http://schemas.microsoft.com/office/drawing/2014/chart" uri="{C3380CC4-5D6E-409C-BE32-E72D297353CC}">
              <c16:uniqueId val="{00000001-4EE6-4C1B-8262-9C8EB5D1404F}"/>
            </c:ext>
          </c:extLst>
        </c:ser>
        <c:ser>
          <c:idx val="2"/>
          <c:order val="2"/>
          <c:tx>
            <c:strRef>
              <c:f>'[20170905_volume_underwear_united-states_Statista.xls]Kurtarılan_Sayfa1'!$A$7</c:f>
              <c:strCache>
                <c:ptCount val="1"/>
                <c:pt idx="0">
                  <c:v>Tişörtler ve fanilalar</c:v>
                </c:pt>
              </c:strCache>
            </c:strRef>
          </c:tx>
          <c:spPr>
            <a:solidFill>
              <a:schemeClr val="accent3"/>
            </a:solidFill>
            <a:ln>
              <a:noFill/>
            </a:ln>
            <a:effectLst/>
          </c:spPr>
          <c:invertIfNegative val="0"/>
          <c:dLbls>
            <c:delete val="1"/>
          </c:dLbls>
          <c:cat>
            <c:numRef>
              <c:f>'[20170905_volume_underwear_united-states_Statista.xls]Kurtarılan_Sayfa1'!$B$4:$M$4</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'[20170905_volume_underwear_united-states_Statista.xls]Kurtarılan_Sayfa1'!$B$7:$M$7</c:f>
              <c:numCache>
                <c:formatCode>#,##0</c:formatCode>
                <c:ptCount val="12"/>
                <c:pt idx="0">
                  <c:v>2683.9690000000001</c:v>
                </c:pt>
                <c:pt idx="1">
                  <c:v>2925.66</c:v>
                </c:pt>
                <c:pt idx="2">
                  <c:v>2912.9859999999999</c:v>
                </c:pt>
                <c:pt idx="3">
                  <c:v>2991.7779999999998</c:v>
                </c:pt>
                <c:pt idx="4">
                  <c:v>3049.558</c:v>
                </c:pt>
                <c:pt idx="5">
                  <c:v>3265.029</c:v>
                </c:pt>
                <c:pt idx="6">
                  <c:v>3335.9780000000001</c:v>
                </c:pt>
                <c:pt idx="7">
                  <c:v>3456.0059999999999</c:v>
                </c:pt>
                <c:pt idx="8">
                  <c:v>3583.002</c:v>
                </c:pt>
                <c:pt idx="9">
                  <c:v>3717.15</c:v>
                </c:pt>
                <c:pt idx="10">
                  <c:v>3858.5129999999999</c:v>
                </c:pt>
                <c:pt idx="11">
                  <c:v>4006.8609999999999</c:v>
                </c:pt>
              </c:numCache>
            </c:numRef>
          </c:val>
          <c:extLst>
            <c:ext xmlns:c16="http://schemas.microsoft.com/office/drawing/2014/chart" uri="{C3380CC4-5D6E-409C-BE32-E72D297353CC}">
              <c16:uniqueId val="{00000002-4EE6-4C1B-8262-9C8EB5D1404F}"/>
            </c:ext>
          </c:extLst>
        </c:ser>
        <c:dLbls>
          <c:showLegendKey val="0"/>
          <c:showVal val="1"/>
          <c:showCatName val="0"/>
          <c:showSerName val="0"/>
          <c:showPercent val="0"/>
          <c:showBubbleSize val="0"/>
        </c:dLbls>
        <c:gapWidth val="75"/>
        <c:overlap val="100"/>
        <c:axId val="159868872"/>
        <c:axId val="159864280"/>
      </c:barChart>
      <c:lineChart>
        <c:grouping val="standard"/>
        <c:varyColors val="0"/>
        <c:ser>
          <c:idx val="3"/>
          <c:order val="3"/>
          <c:tx>
            <c:strRef>
              <c:f>'[20170905_volume_underwear_united-states_Statista.xls]Kurtarılan_Sayfa1'!$A$8</c:f>
              <c:strCache>
                <c:ptCount val="1"/>
                <c:pt idx="0">
                  <c:v>Toplam</c:v>
                </c:pt>
              </c:strCache>
            </c:strRef>
          </c:tx>
          <c:spPr>
            <a:ln w="28575" cap="rnd">
              <a:solidFill>
                <a:schemeClr val="accent4"/>
              </a:solidFill>
              <a:round/>
            </a:ln>
            <a:effectLst/>
          </c:spPr>
          <c:marker>
            <c:symbol val="none"/>
          </c:marker>
          <c:dLbls>
            <c:dLbl>
              <c:idx val="0"/>
              <c:layout>
                <c:manualLayout>
                  <c:x val="-2.3817965372411348E-2"/>
                  <c:y val="-4.50902301660977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EE6-4C1B-8262-9C8EB5D1404F}"/>
                </c:ext>
              </c:extLst>
            </c:dLbl>
            <c:dLbl>
              <c:idx val="1"/>
              <c:layout>
                <c:manualLayout>
                  <c:x val="-2.4952154199669053E-2"/>
                  <c:y val="-3.90781994772846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EE6-4C1B-8262-9C8EB5D1404F}"/>
                </c:ext>
              </c:extLst>
            </c:dLbl>
            <c:dLbl>
              <c:idx val="2"/>
              <c:layout>
                <c:manualLayout>
                  <c:x val="-2.6086343026926716E-2"/>
                  <c:y val="-4.50902301660977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EE6-4C1B-8262-9C8EB5D1404F}"/>
                </c:ext>
              </c:extLst>
            </c:dLbl>
            <c:dLbl>
              <c:idx val="3"/>
              <c:layout>
                <c:manualLayout>
                  <c:x val="-2.9488909508699764E-2"/>
                  <c:y val="-4.50902301660977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EE6-4C1B-8262-9C8EB5D1404F}"/>
                </c:ext>
              </c:extLst>
            </c:dLbl>
            <c:dLbl>
              <c:idx val="4"/>
              <c:layout>
                <c:manualLayout>
                  <c:x val="-2.9488909508699764E-2"/>
                  <c:y val="-4.208421482169124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EE6-4C1B-8262-9C8EB5D1404F}"/>
                </c:ext>
              </c:extLst>
            </c:dLbl>
            <c:dLbl>
              <c:idx val="5"/>
              <c:layout>
                <c:manualLayout>
                  <c:x val="-2.835472068144208E-2"/>
                  <c:y val="-4.20842148216912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EE6-4C1B-8262-9C8EB5D1404F}"/>
                </c:ext>
              </c:extLst>
            </c:dLbl>
            <c:dLbl>
              <c:idx val="6"/>
              <c:layout>
                <c:manualLayout>
                  <c:x val="-3.0623098335957447E-2"/>
                  <c:y val="-4.20842148216912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EE6-4C1B-8262-9C8EB5D1404F}"/>
                </c:ext>
              </c:extLst>
            </c:dLbl>
            <c:dLbl>
              <c:idx val="7"/>
              <c:layout>
                <c:manualLayout>
                  <c:x val="-3.5159853644988179E-2"/>
                  <c:y val="-5.4108276199317282E-2"/>
                </c:manualLayout>
              </c:layout>
              <c:spPr>
                <a:noFill/>
                <a:ln>
                  <a:noFill/>
                </a:ln>
                <a:effectLst/>
              </c:spPr>
              <c:txPr>
                <a:bodyPr rot="0" spcFirstLastPara="1" vertOverflow="ellipsis" vert="horz" wrap="square" lIns="38100" tIns="19050" rIns="38100" bIns="19050" anchor="ctr" anchorCtr="1">
                  <a:spAutoFit/>
                </a:bodyPr>
                <a:lstStyle/>
                <a:p>
                  <a:pPr>
                    <a:defRPr lang="tr-TR" sz="1800" b="1" i="0" u="none" strike="noStrike" kern="1200" baseline="0">
                      <a:solidFill>
                        <a:schemeClr val="tx1"/>
                      </a:solidFill>
                      <a:latin typeface="+mn-lt"/>
                      <a:ea typeface="+mn-ea"/>
                      <a:cs typeface="+mn-cs"/>
                    </a:defRPr>
                  </a:pPr>
                  <a:endParaRPr lang="tr-TR"/>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EE6-4C1B-8262-9C8EB5D1404F}"/>
                </c:ext>
              </c:extLst>
            </c:dLbl>
            <c:dLbl>
              <c:idx val="8"/>
              <c:layout>
                <c:manualLayout>
                  <c:x val="-2.7220531854184396E-2"/>
                  <c:y val="-3.90781994772846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4EE6-4C1B-8262-9C8EB5D1404F}"/>
                </c:ext>
              </c:extLst>
            </c:dLbl>
            <c:dLbl>
              <c:idx val="9"/>
              <c:layout>
                <c:manualLayout>
                  <c:x val="-3.4025664817730499E-2"/>
                  <c:y val="-4.20842148216912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EE6-4C1B-8262-9C8EB5D1404F}"/>
                </c:ext>
              </c:extLst>
            </c:dLbl>
            <c:dLbl>
              <c:idx val="10"/>
              <c:layout>
                <c:manualLayout>
                  <c:x val="-3.5159853644988179E-2"/>
                  <c:y val="-4.20842148216912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EE6-4C1B-8262-9C8EB5D1404F}"/>
                </c:ext>
              </c:extLst>
            </c:dLbl>
            <c:dLbl>
              <c:idx val="11"/>
              <c:layout>
                <c:manualLayout>
                  <c:x val="-2.2683776545153665E-2"/>
                  <c:y val="-4.8096245510504246E-2"/>
                </c:manualLayout>
              </c:layout>
              <c:spPr>
                <a:noFill/>
                <a:ln>
                  <a:noFill/>
                </a:ln>
                <a:effectLst/>
              </c:spPr>
              <c:txPr>
                <a:bodyPr rot="0" spcFirstLastPara="1" vertOverflow="ellipsis" vert="horz" wrap="square" lIns="38100" tIns="19050" rIns="38100" bIns="19050" anchor="ctr" anchorCtr="1">
                  <a:spAutoFit/>
                </a:bodyPr>
                <a:lstStyle/>
                <a:p>
                  <a:pPr>
                    <a:defRPr lang="tr-TR" sz="1800" b="1" i="0" u="none" strike="noStrike" kern="1200" baseline="0">
                      <a:solidFill>
                        <a:schemeClr val="tx1"/>
                      </a:solidFill>
                      <a:latin typeface="+mn-lt"/>
                      <a:ea typeface="+mn-ea"/>
                      <a:cs typeface="+mn-cs"/>
                    </a:defRPr>
                  </a:pPr>
                  <a:endParaRPr lang="tr-TR"/>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4EE6-4C1B-8262-9C8EB5D1404F}"/>
                </c:ext>
              </c:extLst>
            </c:dLbl>
            <c:spPr>
              <a:noFill/>
              <a:ln>
                <a:noFill/>
              </a:ln>
              <a:effectLst/>
            </c:spPr>
            <c:txPr>
              <a:bodyPr rot="0" spcFirstLastPara="1" vertOverflow="ellipsis" vert="horz" wrap="square" lIns="38100" tIns="19050" rIns="38100" bIns="19050" anchor="ctr" anchorCtr="1">
                <a:spAutoFit/>
              </a:bodyPr>
              <a:lstStyle/>
              <a:p>
                <a:pPr>
                  <a:defRPr lang="tr-TR" sz="1400" b="0" i="0" u="none" strike="noStrike" kern="1200" baseline="0">
                    <a:solidFill>
                      <a:schemeClr val="tx1"/>
                    </a:solidFill>
                    <a:latin typeface="+mn-lt"/>
                    <a:ea typeface="+mn-ea"/>
                    <a:cs typeface="+mn-cs"/>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'[20170905_volume_underwear_united-states_Statista.xls]Kurtarılan_Sayfa1'!$B$4:$M$4</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'[20170905_volume_underwear_united-states_Statista.xls]Kurtarılan_Sayfa1'!$B$8:$M$8</c:f>
              <c:numCache>
                <c:formatCode>#,##0</c:formatCode>
                <c:ptCount val="12"/>
                <c:pt idx="0">
                  <c:v>6401.8419999999996</c:v>
                </c:pt>
                <c:pt idx="1">
                  <c:v>6696.0770000000002</c:v>
                </c:pt>
                <c:pt idx="2">
                  <c:v>6690.5050000000001</c:v>
                </c:pt>
                <c:pt idx="3">
                  <c:v>6987.23</c:v>
                </c:pt>
                <c:pt idx="4">
                  <c:v>7068.71</c:v>
                </c:pt>
                <c:pt idx="5">
                  <c:v>7521.3450000000003</c:v>
                </c:pt>
                <c:pt idx="6">
                  <c:v>7495.692</c:v>
                </c:pt>
                <c:pt idx="7">
                  <c:v>7661.3270000000002</c:v>
                </c:pt>
                <c:pt idx="8">
                  <c:v>7829.3649999999998</c:v>
                </c:pt>
                <c:pt idx="9">
                  <c:v>8001.4340000000002</c:v>
                </c:pt>
                <c:pt idx="10">
                  <c:v>8178.5240000000003</c:v>
                </c:pt>
                <c:pt idx="11">
                  <c:v>8360.92</c:v>
                </c:pt>
              </c:numCache>
            </c:numRef>
          </c:val>
          <c:smooth val="0"/>
          <c:extLst>
            <c:ext xmlns:c16="http://schemas.microsoft.com/office/drawing/2014/chart" uri="{C3380CC4-5D6E-409C-BE32-E72D297353CC}">
              <c16:uniqueId val="{00000003-4EE6-4C1B-8262-9C8EB5D1404F}"/>
            </c:ext>
          </c:extLst>
        </c:ser>
        <c:dLbls>
          <c:showLegendKey val="0"/>
          <c:showVal val="1"/>
          <c:showCatName val="0"/>
          <c:showSerName val="0"/>
          <c:showPercent val="0"/>
          <c:showBubbleSize val="0"/>
        </c:dLbls>
        <c:marker val="1"/>
        <c:smooth val="0"/>
        <c:axId val="159868872"/>
        <c:axId val="159864280"/>
      </c:lineChart>
      <c:catAx>
        <c:axId val="1598688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159864280"/>
        <c:crosses val="autoZero"/>
        <c:auto val="1"/>
        <c:lblAlgn val="ctr"/>
        <c:lblOffset val="100"/>
        <c:noMultiLvlLbl val="0"/>
      </c:catAx>
      <c:valAx>
        <c:axId val="159864280"/>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1598688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'[20170905_average-volume-per-capita_underwear_united-states_Statista.xls]Kurtarılan_Sayfa1'!$A$5</c:f>
              <c:strCache>
                <c:ptCount val="1"/>
                <c:pt idx="0">
                  <c:v>Kadın ve kız çocukları için iç giyim ve gece kıyafetleri</c:v>
                </c:pt>
              </c:strCache>
            </c:strRef>
          </c:tx>
          <c:spPr>
            <a:solidFill>
              <a:schemeClr val="accent1"/>
            </a:solidFill>
            <a:ln>
              <a:noFill/>
            </a:ln>
            <a:effectLst/>
          </c:spPr>
          <c:invertIfNegative val="0"/>
          <c:dLbls>
            <c:delete val="1"/>
          </c:dLbls>
          <c:cat>
            <c:numRef>
              <c:f>'[20170905_average-volume-per-capita_underwear_united-states_Statista.xls]Kurtarılan_Sayfa1'!$B$4:$M$4</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'[20170905_average-volume-per-capita_underwear_united-states_Statista.xls]Kurtarılan_Sayfa1'!$B$5:$M$5</c:f>
              <c:numCache>
                <c:formatCode>0.0</c:formatCode>
                <c:ptCount val="12"/>
                <c:pt idx="0">
                  <c:v>8.2010000000000005</c:v>
                </c:pt>
                <c:pt idx="1">
                  <c:v>8.4619999999999997</c:v>
                </c:pt>
                <c:pt idx="2">
                  <c:v>8.4890000000000008</c:v>
                </c:pt>
                <c:pt idx="3">
                  <c:v>8.7940000000000005</c:v>
                </c:pt>
                <c:pt idx="4">
                  <c:v>8.85</c:v>
                </c:pt>
                <c:pt idx="5">
                  <c:v>9.3019999999999996</c:v>
                </c:pt>
                <c:pt idx="6">
                  <c:v>9.0150000000000006</c:v>
                </c:pt>
                <c:pt idx="7">
                  <c:v>9.032</c:v>
                </c:pt>
                <c:pt idx="8">
                  <c:v>9.0399999999999991</c:v>
                </c:pt>
                <c:pt idx="9">
                  <c:v>9.0440000000000005</c:v>
                </c:pt>
                <c:pt idx="10">
                  <c:v>9.0449999999999999</c:v>
                </c:pt>
                <c:pt idx="11">
                  <c:v>9.0459999999999994</c:v>
                </c:pt>
              </c:numCache>
            </c:numRef>
          </c:val>
          <c:extLst>
            <c:ext xmlns:c16="http://schemas.microsoft.com/office/drawing/2014/chart" uri="{C3380CC4-5D6E-409C-BE32-E72D297353CC}">
              <c16:uniqueId val="{00000000-34A2-4760-8951-798E98E8CC3A}"/>
            </c:ext>
          </c:extLst>
        </c:ser>
        <c:ser>
          <c:idx val="1"/>
          <c:order val="1"/>
          <c:tx>
            <c:strRef>
              <c:f>'[20170905_average-volume-per-capita_underwear_united-states_Statista.xls]Kurtarılan_Sayfa1'!$A$6</c:f>
              <c:strCache>
                <c:ptCount val="1"/>
                <c:pt idx="0">
                  <c:v>Erkek ve erkek çocukları için iç giyim ve gece kıyafetleri</c:v>
                </c:pt>
              </c:strCache>
            </c:strRef>
          </c:tx>
          <c:spPr>
            <a:solidFill>
              <a:schemeClr val="accent2"/>
            </a:solidFill>
            <a:ln>
              <a:noFill/>
            </a:ln>
            <a:effectLst/>
          </c:spPr>
          <c:invertIfNegative val="0"/>
          <c:dLbls>
            <c:delete val="1"/>
          </c:dLbls>
          <c:cat>
            <c:numRef>
              <c:f>'[20170905_average-volume-per-capita_underwear_united-states_Statista.xls]Kurtarılan_Sayfa1'!$B$4:$M$4</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'[20170905_average-volume-per-capita_underwear_united-states_Statista.xls]Kurtarılan_Sayfa1'!$B$6:$M$6</c:f>
              <c:numCache>
                <c:formatCode>0.0</c:formatCode>
                <c:ptCount val="12"/>
                <c:pt idx="0">
                  <c:v>3.8180000000000001</c:v>
                </c:pt>
                <c:pt idx="1">
                  <c:v>3.6339999999999999</c:v>
                </c:pt>
                <c:pt idx="2">
                  <c:v>3.5379999999999998</c:v>
                </c:pt>
                <c:pt idx="3">
                  <c:v>3.8319999999999999</c:v>
                </c:pt>
                <c:pt idx="4">
                  <c:v>3.7519999999999998</c:v>
                </c:pt>
                <c:pt idx="5">
                  <c:v>3.94</c:v>
                </c:pt>
                <c:pt idx="6">
                  <c:v>3.8330000000000002</c:v>
                </c:pt>
                <c:pt idx="7">
                  <c:v>3.8639999999999999</c:v>
                </c:pt>
                <c:pt idx="8">
                  <c:v>3.8879999999999999</c:v>
                </c:pt>
                <c:pt idx="9">
                  <c:v>3.907</c:v>
                </c:pt>
                <c:pt idx="10">
                  <c:v>3.9209999999999998</c:v>
                </c:pt>
                <c:pt idx="11">
                  <c:v>3.93</c:v>
                </c:pt>
              </c:numCache>
            </c:numRef>
          </c:val>
          <c:extLst>
            <c:ext xmlns:c16="http://schemas.microsoft.com/office/drawing/2014/chart" uri="{C3380CC4-5D6E-409C-BE32-E72D297353CC}">
              <c16:uniqueId val="{00000001-34A2-4760-8951-798E98E8CC3A}"/>
            </c:ext>
          </c:extLst>
        </c:ser>
        <c:ser>
          <c:idx val="2"/>
          <c:order val="2"/>
          <c:tx>
            <c:strRef>
              <c:f>'[20170905_average-volume-per-capita_underwear_united-states_Statista.xls]Kurtarılan_Sayfa1'!$A$7</c:f>
              <c:strCache>
                <c:ptCount val="1"/>
                <c:pt idx="0">
                  <c:v>Tişörtler ve fanilalar</c:v>
                </c:pt>
              </c:strCache>
            </c:strRef>
          </c:tx>
          <c:spPr>
            <a:solidFill>
              <a:schemeClr val="accent3"/>
            </a:solidFill>
            <a:ln>
              <a:noFill/>
            </a:ln>
            <a:effectLst/>
          </c:spPr>
          <c:invertIfNegative val="0"/>
          <c:dLbls>
            <c:delete val="1"/>
          </c:dLbls>
          <c:cat>
            <c:numRef>
              <c:f>'[20170905_average-volume-per-capita_underwear_united-states_Statista.xls]Kurtarılan_Sayfa1'!$B$4:$M$4</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'[20170905_average-volume-per-capita_underwear_united-states_Statista.xls]Kurtarılan_Sayfa1'!$B$7:$M$7</c:f>
              <c:numCache>
                <c:formatCode>0.0</c:formatCode>
                <c:ptCount val="12"/>
                <c:pt idx="0">
                  <c:v>8.6760000000000002</c:v>
                </c:pt>
                <c:pt idx="1">
                  <c:v>9.3859999999999992</c:v>
                </c:pt>
                <c:pt idx="2">
                  <c:v>9.2739999999999991</c:v>
                </c:pt>
                <c:pt idx="3">
                  <c:v>9.4550000000000001</c:v>
                </c:pt>
                <c:pt idx="4">
                  <c:v>9.5630000000000006</c:v>
                </c:pt>
                <c:pt idx="5">
                  <c:v>10.157999999999999</c:v>
                </c:pt>
                <c:pt idx="6">
                  <c:v>10.304</c:v>
                </c:pt>
                <c:pt idx="7">
                  <c:v>10.598000000000001</c:v>
                </c:pt>
                <c:pt idx="8">
                  <c:v>10.907999999999999</c:v>
                </c:pt>
                <c:pt idx="9">
                  <c:v>11.236000000000001</c:v>
                </c:pt>
                <c:pt idx="10">
                  <c:v>11.581</c:v>
                </c:pt>
                <c:pt idx="11">
                  <c:v>11.942</c:v>
                </c:pt>
              </c:numCache>
            </c:numRef>
          </c:val>
          <c:extLst>
            <c:ext xmlns:c16="http://schemas.microsoft.com/office/drawing/2014/chart" uri="{C3380CC4-5D6E-409C-BE32-E72D297353CC}">
              <c16:uniqueId val="{00000002-34A2-4760-8951-798E98E8CC3A}"/>
            </c:ext>
          </c:extLst>
        </c:ser>
        <c:dLbls>
          <c:showLegendKey val="0"/>
          <c:showVal val="1"/>
          <c:showCatName val="0"/>
          <c:showSerName val="0"/>
          <c:showPercent val="0"/>
          <c:showBubbleSize val="0"/>
        </c:dLbls>
        <c:gapWidth val="75"/>
        <c:overlap val="100"/>
        <c:axId val="433634072"/>
        <c:axId val="433635056"/>
      </c:barChart>
      <c:lineChart>
        <c:grouping val="standard"/>
        <c:varyColors val="0"/>
        <c:ser>
          <c:idx val="3"/>
          <c:order val="3"/>
          <c:tx>
            <c:strRef>
              <c:f>'[20170905_average-volume-per-capita_underwear_united-states_Statista.xls]Kurtarılan_Sayfa1'!$A$8</c:f>
              <c:strCache>
                <c:ptCount val="1"/>
                <c:pt idx="0">
                  <c:v>Toplam</c:v>
                </c:pt>
              </c:strCache>
            </c:strRef>
          </c:tx>
          <c:spPr>
            <a:ln w="28575" cap="rnd">
              <a:solidFill>
                <a:schemeClr val="accent4"/>
              </a:solidFill>
              <a:round/>
            </a:ln>
            <a:effectLst/>
          </c:spPr>
          <c:marker>
            <c:symbol val="none"/>
          </c:marker>
          <c:dLbls>
            <c:dLbl>
              <c:idx val="0"/>
              <c:layout>
                <c:manualLayout>
                  <c:x val="-2.0480349301943521E-2"/>
                  <c:y val="-4.21728155643780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4A2-4760-8951-798E98E8CC3A}"/>
                </c:ext>
              </c:extLst>
            </c:dLbl>
            <c:dLbl>
              <c:idx val="1"/>
              <c:layout>
                <c:manualLayout>
                  <c:x val="-1.9342552118502204E-2"/>
                  <c:y val="-4.51851595332622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4A2-4760-8951-798E98E8CC3A}"/>
                </c:ext>
              </c:extLst>
            </c:dLbl>
            <c:dLbl>
              <c:idx val="2"/>
              <c:layout>
                <c:manualLayout>
                  <c:x val="-2.2755943668826124E-2"/>
                  <c:y val="-4.518515953326223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4A2-4760-8951-798E98E8CC3A}"/>
                </c:ext>
              </c:extLst>
            </c:dLbl>
            <c:dLbl>
              <c:idx val="3"/>
              <c:layout>
                <c:manualLayout>
                  <c:x val="-2.3893740852267427E-2"/>
                  <c:y val="-3.61481276266097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4A2-4760-8951-798E98E8CC3A}"/>
                </c:ext>
              </c:extLst>
            </c:dLbl>
            <c:dLbl>
              <c:idx val="4"/>
              <c:layout>
                <c:manualLayout>
                  <c:x val="-2.616933521915004E-2"/>
                  <c:y val="-3.91604715954939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4A2-4760-8951-798E98E8CC3A}"/>
                </c:ext>
              </c:extLst>
            </c:dLbl>
            <c:dLbl>
              <c:idx val="5"/>
              <c:layout>
                <c:manualLayout>
                  <c:x val="-2.1618146485384817E-2"/>
                  <c:y val="-2.108640778218905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4A2-4760-8951-798E98E8CC3A}"/>
                </c:ext>
              </c:extLst>
            </c:dLbl>
            <c:dLbl>
              <c:idx val="6"/>
              <c:layout>
                <c:manualLayout>
                  <c:x val="-1.820475493506098E-2"/>
                  <c:y val="-3.91604715954939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34A2-4760-8951-798E98E8CC3A}"/>
                </c:ext>
              </c:extLst>
            </c:dLbl>
            <c:dLbl>
              <c:idx val="7"/>
              <c:layout>
                <c:manualLayout>
                  <c:x val="-2.6169335219150124E-2"/>
                  <c:y val="-5.7234535408798824E-2"/>
                </c:manualLayout>
              </c:layout>
              <c:spPr>
                <a:noFill/>
                <a:ln>
                  <a:noFill/>
                </a:ln>
                <a:effectLst/>
              </c:spPr>
              <c:txPr>
                <a:bodyPr rot="0" spcFirstLastPara="1" vertOverflow="ellipsis" vert="horz" wrap="square" lIns="38100" tIns="19050" rIns="38100" bIns="19050" anchor="ctr" anchorCtr="1">
                  <a:spAutoFit/>
                </a:bodyPr>
                <a:lstStyle/>
                <a:p>
                  <a:pPr>
                    <a:defRPr lang="tr-TR" sz="1800" b="1" i="0" u="none" strike="noStrike" kern="1200" baseline="0">
                      <a:solidFill>
                        <a:schemeClr val="tx1"/>
                      </a:solidFill>
                      <a:latin typeface="+mn-lt"/>
                      <a:ea typeface="+mn-ea"/>
                      <a:cs typeface="+mn-cs"/>
                    </a:defRPr>
                  </a:pPr>
                  <a:endParaRPr lang="tr-TR"/>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34A2-4760-8951-798E98E8CC3A}"/>
                </c:ext>
              </c:extLst>
            </c:dLbl>
            <c:dLbl>
              <c:idx val="8"/>
              <c:layout>
                <c:manualLayout>
                  <c:x val="-1.7066957751619673E-2"/>
                  <c:y val="-3.61481276266097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34A2-4760-8951-798E98E8CC3A}"/>
                </c:ext>
              </c:extLst>
            </c:dLbl>
            <c:dLbl>
              <c:idx val="9"/>
              <c:layout>
                <c:manualLayout>
                  <c:x val="-2.048034930194351E-2"/>
                  <c:y val="-3.313578365772561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34A2-4760-8951-798E98E8CC3A}"/>
                </c:ext>
              </c:extLst>
            </c:dLbl>
            <c:dLbl>
              <c:idx val="10"/>
              <c:layout>
                <c:manualLayout>
                  <c:x val="-2.1618146485384817E-2"/>
                  <c:y val="-3.01234396888414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34A2-4760-8951-798E98E8CC3A}"/>
                </c:ext>
              </c:extLst>
            </c:dLbl>
            <c:dLbl>
              <c:idx val="11"/>
              <c:layout>
                <c:manualLayout>
                  <c:x val="-2.3893740852267593E-2"/>
                  <c:y val="-2.71110957199573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34A2-4760-8951-798E98E8CC3A}"/>
                </c:ext>
              </c:extLst>
            </c:dLbl>
            <c:spPr>
              <a:noFill/>
              <a:ln>
                <a:noFill/>
              </a:ln>
              <a:effectLst/>
            </c:spPr>
            <c:txPr>
              <a:bodyPr rot="0" spcFirstLastPara="1" vertOverflow="ellipsis" vert="horz" wrap="square" lIns="38100" tIns="19050" rIns="38100" bIns="19050" anchor="ctr" anchorCtr="1">
                <a:spAutoFit/>
              </a:bodyPr>
              <a:lstStyle/>
              <a:p>
                <a:pPr>
                  <a:defRPr lang="tr-TR" sz="1400" b="0" i="0" u="none" strike="noStrike" kern="1200" baseline="0">
                    <a:solidFill>
                      <a:schemeClr val="tx1"/>
                    </a:solidFill>
                    <a:latin typeface="+mn-lt"/>
                    <a:ea typeface="+mn-ea"/>
                    <a:cs typeface="+mn-cs"/>
                  </a:defRPr>
                </a:pPr>
                <a:endParaRPr lang="tr-T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'[20170905_average-volume-per-capita_underwear_united-states_Statista.xls]Kurtarılan_Sayfa1'!$B$4:$M$4</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'[20170905_average-volume-per-capita_underwear_united-states_Statista.xls]Kurtarılan_Sayfa1'!$B$8:$M$8</c:f>
              <c:numCache>
                <c:formatCode>0.0</c:formatCode>
                <c:ptCount val="12"/>
                <c:pt idx="0">
                  <c:v>20.695</c:v>
                </c:pt>
                <c:pt idx="1">
                  <c:v>21.481000000000002</c:v>
                </c:pt>
                <c:pt idx="2">
                  <c:v>21.3</c:v>
                </c:pt>
                <c:pt idx="3">
                  <c:v>22.082000000000001</c:v>
                </c:pt>
                <c:pt idx="4">
                  <c:v>22.164999999999999</c:v>
                </c:pt>
                <c:pt idx="5">
                  <c:v>23.4</c:v>
                </c:pt>
                <c:pt idx="6">
                  <c:v>23.152000000000001</c:v>
                </c:pt>
                <c:pt idx="7">
                  <c:v>23.492999999999999</c:v>
                </c:pt>
                <c:pt idx="8">
                  <c:v>23.835999999999999</c:v>
                </c:pt>
                <c:pt idx="9">
                  <c:v>24.187000000000001</c:v>
                </c:pt>
                <c:pt idx="10">
                  <c:v>24.547000000000001</c:v>
                </c:pt>
                <c:pt idx="11">
                  <c:v>24.919</c:v>
                </c:pt>
              </c:numCache>
            </c:numRef>
          </c:val>
          <c:smooth val="0"/>
          <c:extLst>
            <c:ext xmlns:c16="http://schemas.microsoft.com/office/drawing/2014/chart" uri="{C3380CC4-5D6E-409C-BE32-E72D297353CC}">
              <c16:uniqueId val="{00000003-34A2-4760-8951-798E98E8CC3A}"/>
            </c:ext>
          </c:extLst>
        </c:ser>
        <c:dLbls>
          <c:showLegendKey val="0"/>
          <c:showVal val="1"/>
          <c:showCatName val="0"/>
          <c:showSerName val="0"/>
          <c:showPercent val="0"/>
          <c:showBubbleSize val="0"/>
        </c:dLbls>
        <c:marker val="1"/>
        <c:smooth val="0"/>
        <c:axId val="433634072"/>
        <c:axId val="433635056"/>
      </c:lineChart>
      <c:catAx>
        <c:axId val="433634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433635056"/>
        <c:crosses val="autoZero"/>
        <c:auto val="1"/>
        <c:lblAlgn val="ctr"/>
        <c:lblOffset val="100"/>
        <c:noMultiLvlLbl val="0"/>
      </c:catAx>
      <c:valAx>
        <c:axId val="433635056"/>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4336340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'[20170905_price-per-unit_underwear_united-states_Statista.xls]Kurtarılan_Sayfa1'!$A$5</c:f>
              <c:strCache>
                <c:ptCount val="1"/>
                <c:pt idx="0">
                  <c:v>Kadın ve kız çocukları için iç giyim ve gece kıyafetleri</c:v>
                </c:pt>
              </c:strCache>
            </c:strRef>
          </c:tx>
          <c:spPr>
            <a:ln w="28575" cap="rnd">
              <a:solidFill>
                <a:schemeClr val="accent1"/>
              </a:solidFill>
              <a:round/>
            </a:ln>
            <a:effectLst/>
          </c:spPr>
          <c:marker>
            <c:symbol val="none"/>
          </c:marker>
          <c:dLbls>
            <c:dLbl>
              <c:idx val="0"/>
              <c:layout>
                <c:manualLayout>
                  <c:x val="-2.814171127774175E-2"/>
                  <c:y val="3.30661687884716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F919-4FA2-9E9E-EEE9DA373951}"/>
                </c:ext>
              </c:extLst>
            </c:dLbl>
            <c:dLbl>
              <c:idx val="1"/>
              <c:layout>
                <c:manualLayout>
                  <c:x val="-2.814171127774177E-2"/>
                  <c:y val="8.416842964338243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F919-4FA2-9E9E-EEE9DA373951}"/>
                </c:ext>
              </c:extLst>
            </c:dLbl>
            <c:dLbl>
              <c:idx val="2"/>
              <c:layout>
                <c:manualLayout>
                  <c:x val="-2.5871533689077908E-2"/>
                  <c:y val="-3.607218413287818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F919-4FA2-9E9E-EEE9DA373951}"/>
                </c:ext>
              </c:extLst>
            </c:dLbl>
            <c:dLbl>
              <c:idx val="3"/>
              <c:layout>
                <c:manualLayout>
                  <c:x val="-2.587153368907795E-2"/>
                  <c:y val="-4.509023016609773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F919-4FA2-9E9E-EEE9DA373951}"/>
                </c:ext>
              </c:extLst>
            </c:dLbl>
            <c:dLbl>
              <c:idx val="4"/>
              <c:layout>
                <c:manualLayout>
                  <c:x val="-2.5871533689077908E-2"/>
                  <c:y val="-4.509023016609773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F919-4FA2-9E9E-EEE9DA373951}"/>
                </c:ext>
              </c:extLst>
            </c:dLbl>
            <c:dLbl>
              <c:idx val="5"/>
              <c:layout>
                <c:manualLayout>
                  <c:x val="-2.5871533689077908E-2"/>
                  <c:y val="-6.012030688813032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F919-4FA2-9E9E-EEE9DA373951}"/>
                </c:ext>
              </c:extLst>
            </c:dLbl>
            <c:dLbl>
              <c:idx val="6"/>
              <c:layout>
                <c:manualLayout>
                  <c:x val="-2.5871533689077908E-2"/>
                  <c:y val="-5.71142915437237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F919-4FA2-9E9E-EEE9DA373951}"/>
                </c:ext>
              </c:extLst>
            </c:dLbl>
            <c:dLbl>
              <c:idx val="7"/>
              <c:layout>
                <c:manualLayout>
                  <c:x val="-2.8141711277741833E-2"/>
                  <c:y val="-4.809624551050424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F919-4FA2-9E9E-EEE9DA373951}"/>
                </c:ext>
              </c:extLst>
            </c:dLbl>
            <c:dLbl>
              <c:idx val="8"/>
              <c:layout>
                <c:manualLayout>
                  <c:x val="-2.7006622483409744E-2"/>
                  <c:y val="-4.809624551050426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F919-4FA2-9E9E-EEE9DA373951}"/>
                </c:ext>
              </c:extLst>
            </c:dLbl>
            <c:dLbl>
              <c:idx val="9"/>
              <c:layout>
                <c:manualLayout>
                  <c:x val="-2.7006622483409994E-2"/>
                  <c:y val="-5.110226085491077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F919-4FA2-9E9E-EEE9DA373951}"/>
                </c:ext>
              </c:extLst>
            </c:dLbl>
            <c:dLbl>
              <c:idx val="10"/>
              <c:layout>
                <c:manualLayout>
                  <c:x val="-2.246626730608231E-2"/>
                  <c:y val="-3.30661687884716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F919-4FA2-9E9E-EEE9DA373951}"/>
                </c:ext>
              </c:extLst>
            </c:dLbl>
            <c:dLbl>
              <c:idx val="11"/>
              <c:layout>
                <c:manualLayout>
                  <c:x val="-2.5871533689077908E-2"/>
                  <c:y val="-4.20842148216912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2-F919-4FA2-9E9E-EEE9DA37395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tr-T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'[20170905_price-per-unit_underwear_united-states_Statista.xls]Kurtarılan_Sayfa1'!$B$4:$M$4</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'[20170905_price-per-unit_underwear_united-states_Statista.xls]Kurtarılan_Sayfa1'!$B$5:$M$5</c:f>
              <c:numCache>
                <c:formatCode>0.0</c:formatCode>
                <c:ptCount val="12"/>
                <c:pt idx="0">
                  <c:v>5.9969999999999999</c:v>
                </c:pt>
                <c:pt idx="1">
                  <c:v>6.782</c:v>
                </c:pt>
                <c:pt idx="2">
                  <c:v>6.9359999999999999</c:v>
                </c:pt>
                <c:pt idx="3">
                  <c:v>7.008</c:v>
                </c:pt>
                <c:pt idx="4">
                  <c:v>6.88</c:v>
                </c:pt>
                <c:pt idx="5">
                  <c:v>6.9349999999999996</c:v>
                </c:pt>
                <c:pt idx="6">
                  <c:v>7.4790000000000001</c:v>
                </c:pt>
                <c:pt idx="7">
                  <c:v>7.6609999999999996</c:v>
                </c:pt>
                <c:pt idx="8">
                  <c:v>7.859</c:v>
                </c:pt>
                <c:pt idx="9">
                  <c:v>8.0570000000000004</c:v>
                </c:pt>
                <c:pt idx="10">
                  <c:v>8.2550000000000008</c:v>
                </c:pt>
                <c:pt idx="11">
                  <c:v>8.4559999999999995</c:v>
                </c:pt>
              </c:numCache>
            </c:numRef>
          </c:val>
          <c:smooth val="0"/>
          <c:extLst>
            <c:ext xmlns:c16="http://schemas.microsoft.com/office/drawing/2014/chart" uri="{C3380CC4-5D6E-409C-BE32-E72D297353CC}">
              <c16:uniqueId val="{00000000-F919-4FA2-9E9E-EEE9DA373951}"/>
            </c:ext>
          </c:extLst>
        </c:ser>
        <c:ser>
          <c:idx val="1"/>
          <c:order val="1"/>
          <c:tx>
            <c:strRef>
              <c:f>'[20170905_price-per-unit_underwear_united-states_Statista.xls]Kurtarılan_Sayfa1'!$A$6</c:f>
              <c:strCache>
                <c:ptCount val="1"/>
                <c:pt idx="0">
                  <c:v>Erkek ve erkek çocukları için iç giyim ve gece kıyafetleri</c:v>
                </c:pt>
              </c:strCache>
            </c:strRef>
          </c:tx>
          <c:spPr>
            <a:ln w="28575" cap="rnd">
              <a:solidFill>
                <a:schemeClr val="accent2"/>
              </a:solidFill>
              <a:round/>
            </a:ln>
            <a:effectLst/>
          </c:spPr>
          <c:marker>
            <c:symbol val="none"/>
          </c:marker>
          <c:dLbls>
            <c:dLbl>
              <c:idx val="0"/>
              <c:layout>
                <c:manualLayout>
                  <c:x val="-2.814171127774175E-2"/>
                  <c:y val="4.208421482169116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919-4FA2-9E9E-EEE9DA373951}"/>
                </c:ext>
              </c:extLst>
            </c:dLbl>
            <c:dLbl>
              <c:idx val="1"/>
              <c:layout>
                <c:manualLayout>
                  <c:x val="-2.814171127774177E-2"/>
                  <c:y val="6.613233757694328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919-4FA2-9E9E-EEE9DA373951}"/>
                </c:ext>
              </c:extLst>
            </c:dLbl>
            <c:dLbl>
              <c:idx val="2"/>
              <c:layout>
                <c:manualLayout>
                  <c:x val="-2.5871533689077908E-2"/>
                  <c:y val="4.208421482169121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919-4FA2-9E9E-EEE9DA373951}"/>
                </c:ext>
              </c:extLst>
            </c:dLbl>
            <c:dLbl>
              <c:idx val="3"/>
              <c:layout>
                <c:manualLayout>
                  <c:x val="-2.587153368907795E-2"/>
                  <c:y val="5.71142915437237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919-4FA2-9E9E-EEE9DA373951}"/>
                </c:ext>
              </c:extLst>
            </c:dLbl>
            <c:dLbl>
              <c:idx val="4"/>
              <c:layout>
                <c:manualLayout>
                  <c:x val="-2.5871533689077908E-2"/>
                  <c:y val="5.110226085491076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919-4FA2-9E9E-EEE9DA373951}"/>
                </c:ext>
              </c:extLst>
            </c:dLbl>
            <c:dLbl>
              <c:idx val="5"/>
              <c:layout>
                <c:manualLayout>
                  <c:x val="-2.5871533689077908E-2"/>
                  <c:y val="5.110226085491070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919-4FA2-9E9E-EEE9DA373951}"/>
                </c:ext>
              </c:extLst>
            </c:dLbl>
            <c:dLbl>
              <c:idx val="6"/>
              <c:layout>
                <c:manualLayout>
                  <c:x val="-2.5871533689077908E-2"/>
                  <c:y val="4.809624551050424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919-4FA2-9E9E-EEE9DA373951}"/>
                </c:ext>
              </c:extLst>
            </c:dLbl>
            <c:dLbl>
              <c:idx val="7"/>
              <c:layout>
                <c:manualLayout>
                  <c:x val="-2.4736444894746069E-2"/>
                  <c:y val="6.01203068881303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919-4FA2-9E9E-EEE9DA373951}"/>
                </c:ext>
              </c:extLst>
            </c:dLbl>
            <c:dLbl>
              <c:idx val="8"/>
              <c:layout>
                <c:manualLayout>
                  <c:x val="-2.5871533689077991E-2"/>
                  <c:y val="5.71142915437237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919-4FA2-9E9E-EEE9DA373951}"/>
                </c:ext>
              </c:extLst>
            </c:dLbl>
            <c:dLbl>
              <c:idx val="9"/>
              <c:layout>
                <c:manualLayout>
                  <c:x val="-2.4736444894745985E-2"/>
                  <c:y val="5.71142915437237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F919-4FA2-9E9E-EEE9DA373951}"/>
                </c:ext>
              </c:extLst>
            </c:dLbl>
            <c:dLbl>
              <c:idx val="10"/>
              <c:layout>
                <c:manualLayout>
                  <c:x val="-3.0411888866405591E-2"/>
                  <c:y val="6.312632223253676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F919-4FA2-9E9E-EEE9DA373951}"/>
                </c:ext>
              </c:extLst>
            </c:dLbl>
            <c:dLbl>
              <c:idx val="11"/>
              <c:layout>
                <c:manualLayout>
                  <c:x val="-3.0411888866405591E-2"/>
                  <c:y val="5.71142915437237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F919-4FA2-9E9E-EEE9DA37395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tr-T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'[20170905_price-per-unit_underwear_united-states_Statista.xls]Kurtarılan_Sayfa1'!$B$4:$M$4</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'[20170905_price-per-unit_underwear_united-states_Statista.xls]Kurtarılan_Sayfa1'!$B$6:$M$6</c:f>
              <c:numCache>
                <c:formatCode>0.0</c:formatCode>
                <c:ptCount val="12"/>
                <c:pt idx="0">
                  <c:v>4.4779999999999998</c:v>
                </c:pt>
                <c:pt idx="1">
                  <c:v>4.7489999999999997</c:v>
                </c:pt>
                <c:pt idx="2">
                  <c:v>5.1150000000000002</c:v>
                </c:pt>
                <c:pt idx="3">
                  <c:v>4.9870000000000001</c:v>
                </c:pt>
                <c:pt idx="4">
                  <c:v>5.2060000000000004</c:v>
                </c:pt>
                <c:pt idx="5">
                  <c:v>5.2240000000000002</c:v>
                </c:pt>
                <c:pt idx="6">
                  <c:v>5.4720000000000004</c:v>
                </c:pt>
                <c:pt idx="7">
                  <c:v>5.6159999999999997</c:v>
                </c:pt>
                <c:pt idx="8">
                  <c:v>5.7729999999999997</c:v>
                </c:pt>
                <c:pt idx="9">
                  <c:v>5.931</c:v>
                </c:pt>
                <c:pt idx="10">
                  <c:v>6.0880000000000001</c:v>
                </c:pt>
                <c:pt idx="11">
                  <c:v>6.2489999999999997</c:v>
                </c:pt>
              </c:numCache>
            </c:numRef>
          </c:val>
          <c:smooth val="0"/>
          <c:extLst>
            <c:ext xmlns:c16="http://schemas.microsoft.com/office/drawing/2014/chart" uri="{C3380CC4-5D6E-409C-BE32-E72D297353CC}">
              <c16:uniqueId val="{00000001-F919-4FA2-9E9E-EEE9DA373951}"/>
            </c:ext>
          </c:extLst>
        </c:ser>
        <c:ser>
          <c:idx val="2"/>
          <c:order val="2"/>
          <c:tx>
            <c:strRef>
              <c:f>'[20170905_price-per-unit_underwear_united-states_Statista.xls]Kurtarılan_Sayfa1'!$A$7</c:f>
              <c:strCache>
                <c:ptCount val="1"/>
                <c:pt idx="0">
                  <c:v>Tişörtler ve fanilalar</c:v>
                </c:pt>
              </c:strCache>
            </c:strRef>
          </c:tx>
          <c:spPr>
            <a:ln w="28575" cap="rnd">
              <a:solidFill>
                <a:schemeClr val="accent3"/>
              </a:solidFill>
              <a:round/>
            </a:ln>
            <a:effectLst/>
          </c:spPr>
          <c:marker>
            <c:symbol val="none"/>
          </c:marker>
          <c:dLbls>
            <c:dLbl>
              <c:idx val="0"/>
              <c:layout>
                <c:manualLayout>
                  <c:x val="-2.814171127774175E-2"/>
                  <c:y val="-3.30661687884716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F919-4FA2-9E9E-EEE9DA373951}"/>
                </c:ext>
              </c:extLst>
            </c:dLbl>
            <c:dLbl>
              <c:idx val="1"/>
              <c:layout>
                <c:manualLayout>
                  <c:x val="-2.814171127774177E-2"/>
                  <c:y val="-7.515038361016286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F919-4FA2-9E9E-EEE9DA373951}"/>
                </c:ext>
              </c:extLst>
            </c:dLbl>
            <c:dLbl>
              <c:idx val="2"/>
              <c:layout>
                <c:manualLayout>
                  <c:x val="-2.5871533689077908E-2"/>
                  <c:y val="3.90781994772846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F919-4FA2-9E9E-EEE9DA373951}"/>
                </c:ext>
              </c:extLst>
            </c:dLbl>
            <c:dLbl>
              <c:idx val="3"/>
              <c:layout>
                <c:manualLayout>
                  <c:x val="-2.7006622483409827E-2"/>
                  <c:y val="3.90781994772846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F919-4FA2-9E9E-EEE9DA373951}"/>
                </c:ext>
              </c:extLst>
            </c:dLbl>
            <c:dLbl>
              <c:idx val="4"/>
              <c:layout>
                <c:manualLayout>
                  <c:x val="-2.5871533689077908E-2"/>
                  <c:y val="3.90781994772846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F919-4FA2-9E9E-EEE9DA373951}"/>
                </c:ext>
              </c:extLst>
            </c:dLbl>
            <c:dLbl>
              <c:idx val="5"/>
              <c:layout>
                <c:manualLayout>
                  <c:x val="-2.5871533689077908E-2"/>
                  <c:y val="2.705413809965864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F919-4FA2-9E9E-EEE9DA373951}"/>
                </c:ext>
              </c:extLst>
            </c:dLbl>
            <c:dLbl>
              <c:idx val="6"/>
              <c:layout>
                <c:manualLayout>
                  <c:x val="-2.4736444894746069E-2"/>
                  <c:y val="3.90781994772846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C-F919-4FA2-9E9E-EEE9DA373951}"/>
                </c:ext>
              </c:extLst>
            </c:dLbl>
            <c:dLbl>
              <c:idx val="7"/>
              <c:layout>
                <c:manualLayout>
                  <c:x val="-2.5871533689077991E-2"/>
                  <c:y val="-4.208421482169118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6-F919-4FA2-9E9E-EEE9DA373951}"/>
                </c:ext>
              </c:extLst>
            </c:dLbl>
            <c:dLbl>
              <c:idx val="8"/>
              <c:layout>
                <c:manualLayout>
                  <c:x val="-2.5871533689077991E-2"/>
                  <c:y val="-3.30661687884716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5-F919-4FA2-9E9E-EEE9DA373951}"/>
                </c:ext>
              </c:extLst>
            </c:dLbl>
            <c:dLbl>
              <c:idx val="9"/>
              <c:layout>
                <c:manualLayout>
                  <c:x val="-2.5871533689077908E-2"/>
                  <c:y val="-3.30661687884716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4-F919-4FA2-9E9E-EEE9DA373951}"/>
                </c:ext>
              </c:extLst>
            </c:dLbl>
            <c:dLbl>
              <c:idx val="10"/>
              <c:layout>
                <c:manualLayout>
                  <c:x val="-2.246626730608231E-2"/>
                  <c:y val="-3.907819947728472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F919-4FA2-9E9E-EEE9DA373951}"/>
                </c:ext>
              </c:extLst>
            </c:dLbl>
            <c:dLbl>
              <c:idx val="11"/>
              <c:layout>
                <c:manualLayout>
                  <c:x val="-2.814171127774175E-2"/>
                  <c:y val="-2.705413809965864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F919-4FA2-9E9E-EEE9DA373951}"/>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tr-T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'[20170905_price-per-unit_underwear_united-states_Statista.xls]Kurtarılan_Sayfa1'!$B$4:$M$4</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'[20170905_price-per-unit_underwear_united-states_Statista.xls]Kurtarılan_Sayfa1'!$B$7:$M$7</c:f>
              <c:numCache>
                <c:formatCode>0.0</c:formatCode>
                <c:ptCount val="12"/>
                <c:pt idx="0">
                  <c:v>6.4470000000000001</c:v>
                </c:pt>
                <c:pt idx="1">
                  <c:v>6.3609999999999998</c:v>
                </c:pt>
                <c:pt idx="2">
                  <c:v>6.41</c:v>
                </c:pt>
                <c:pt idx="3">
                  <c:v>6.2919999999999998</c:v>
                </c:pt>
                <c:pt idx="4">
                  <c:v>6.1970000000000001</c:v>
                </c:pt>
                <c:pt idx="5">
                  <c:v>6.0659999999999998</c:v>
                </c:pt>
                <c:pt idx="6">
                  <c:v>6.3940000000000001</c:v>
                </c:pt>
                <c:pt idx="7">
                  <c:v>6.4509999999999996</c:v>
                </c:pt>
                <c:pt idx="8">
                  <c:v>6.5190000000000001</c:v>
                </c:pt>
                <c:pt idx="9">
                  <c:v>6.5830000000000002</c:v>
                </c:pt>
                <c:pt idx="10">
                  <c:v>6.6429999999999998</c:v>
                </c:pt>
                <c:pt idx="11">
                  <c:v>6.7030000000000003</c:v>
                </c:pt>
              </c:numCache>
            </c:numRef>
          </c:val>
          <c:smooth val="0"/>
          <c:extLst>
            <c:ext xmlns:c16="http://schemas.microsoft.com/office/drawing/2014/chart" uri="{C3380CC4-5D6E-409C-BE32-E72D297353CC}">
              <c16:uniqueId val="{00000002-F919-4FA2-9E9E-EEE9DA373951}"/>
            </c:ext>
          </c:extLst>
        </c:ser>
        <c:dLbls>
          <c:dLblPos val="ctr"/>
          <c:showLegendKey val="0"/>
          <c:showVal val="1"/>
          <c:showCatName val="0"/>
          <c:showSerName val="0"/>
          <c:showPercent val="0"/>
          <c:showBubbleSize val="0"/>
        </c:dLbls>
        <c:smooth val="0"/>
        <c:axId val="433622920"/>
        <c:axId val="433619640"/>
      </c:lineChart>
      <c:catAx>
        <c:axId val="433622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433619640"/>
        <c:crosses val="autoZero"/>
        <c:auto val="1"/>
        <c:lblAlgn val="ctr"/>
        <c:lblOffset val="100"/>
        <c:noMultiLvlLbl val="0"/>
      </c:catAx>
      <c:valAx>
        <c:axId val="43361964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crossAx val="4336229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97A2821-401E-431A-87C5-90982D73D2AF}" type="datetimeFigureOut">
              <a:rPr lang="tr-TR" smtClean="0"/>
              <a:t>5.09.2017</a:t>
            </a:fld>
            <a:endParaRPr lang="tr-T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6B468B0-A0D2-4257-8238-A91AF31F6097}" type="slidenum">
              <a:rPr lang="tr-TR" smtClean="0"/>
              <a:t>‹#›</a:t>
            </a:fld>
            <a:endParaRPr lang="tr-TR"/>
          </a:p>
        </p:txBody>
      </p:sp>
    </p:spTree>
    <p:extLst>
      <p:ext uri="{BB962C8B-B14F-4D97-AF65-F5344CB8AC3E}">
        <p14:creationId xmlns:p14="http://schemas.microsoft.com/office/powerpoint/2010/main" val="40984540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A05DFD-B19D-4F16-BDFA-F279C6812068}" type="datetimeFigureOut">
              <a:rPr lang="tr-TR" smtClean="0"/>
              <a:t>5.09.2017</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CAB536-B589-40F5-AF8C-122717BB969F}" type="slidenum">
              <a:rPr lang="tr-TR" smtClean="0"/>
              <a:t>‹#›</a:t>
            </a:fld>
            <a:endParaRPr lang="tr-TR"/>
          </a:p>
        </p:txBody>
      </p:sp>
    </p:spTree>
    <p:extLst>
      <p:ext uri="{BB962C8B-B14F-4D97-AF65-F5344CB8AC3E}">
        <p14:creationId xmlns:p14="http://schemas.microsoft.com/office/powerpoint/2010/main" val="3263526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4CAB536-B589-40F5-AF8C-122717BB969F}" type="slidenum">
              <a:rPr lang="tr-TR" smtClean="0"/>
              <a:t>1</a:t>
            </a:fld>
            <a:endParaRPr lang="tr-TR"/>
          </a:p>
        </p:txBody>
      </p:sp>
    </p:spTree>
    <p:extLst>
      <p:ext uri="{BB962C8B-B14F-4D97-AF65-F5344CB8AC3E}">
        <p14:creationId xmlns:p14="http://schemas.microsoft.com/office/powerpoint/2010/main" val="1540497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Yukarıdaki</a:t>
            </a:r>
            <a:r>
              <a:rPr lang="tr-TR" baseline="0" dirty="0"/>
              <a:t> tabloda yer alan Temel Pazar Göstergeleri, seçili bölgelerde demografik, ekonomik ve teknolojik gelişmeleri gösteren Temel Performans Göstergeleri (KPIs) değerleri baz alınarak hazırlanmıştır. Statista’nın hesaplamaları, 400 ayrı bölgenin verilerinin yer aldığı veri setlerini içeren piyasa odaklı kompleks bir yöntemle yapılmaktadır.</a:t>
            </a:r>
            <a:endParaRPr lang="tr-TR" dirty="0"/>
          </a:p>
        </p:txBody>
      </p:sp>
      <p:sp>
        <p:nvSpPr>
          <p:cNvPr id="4" name="Slide Number Placeholder 3"/>
          <p:cNvSpPr>
            <a:spLocks noGrp="1"/>
          </p:cNvSpPr>
          <p:nvPr>
            <p:ph type="sldNum" sz="quarter" idx="10"/>
          </p:nvPr>
        </p:nvSpPr>
        <p:spPr/>
        <p:txBody>
          <a:bodyPr/>
          <a:lstStyle/>
          <a:p>
            <a:fld id="{44CAB536-B589-40F5-AF8C-122717BB969F}" type="slidenum">
              <a:rPr lang="tr-TR" smtClean="0"/>
              <a:t>3</a:t>
            </a:fld>
            <a:endParaRPr lang="tr-TR"/>
          </a:p>
        </p:txBody>
      </p:sp>
    </p:spTree>
    <p:extLst>
      <p:ext uri="{BB962C8B-B14F-4D97-AF65-F5344CB8AC3E}">
        <p14:creationId xmlns:p14="http://schemas.microsoft.com/office/powerpoint/2010/main" val="3832187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a:t>2017 yılında</a:t>
            </a:r>
            <a:r>
              <a:rPr lang="tr-TR" baseline="0" dirty="0"/>
              <a:t> ABD’de kadın iç giyim ve gece kıyafetleri kategorisinde cironun </a:t>
            </a:r>
            <a:r>
              <a:rPr lang="tr-TR" b="1" baseline="0" dirty="0"/>
              <a:t>%3,4 artışla 22,6 milyar </a:t>
            </a:r>
            <a:r>
              <a:rPr lang="tr-TR" sz="1200" b="1" dirty="0">
                <a:latin typeface="Century Gothic" panose="020B0502020202020204" pitchFamily="34" charset="0"/>
              </a:rPr>
              <a:t>$’a</a:t>
            </a:r>
            <a:r>
              <a:rPr lang="tr-TR" sz="1200" b="0" dirty="0">
                <a:latin typeface="Century Gothic" panose="020B0502020202020204" pitchFamily="34" charset="0"/>
              </a:rPr>
              <a:t>,</a:t>
            </a:r>
            <a:r>
              <a:rPr lang="tr-TR" sz="1200" b="1" dirty="0">
                <a:latin typeface="Century Gothic" panose="020B0502020202020204" pitchFamily="34" charset="0"/>
              </a:rPr>
              <a:t> </a:t>
            </a:r>
            <a:r>
              <a:rPr lang="tr-TR" sz="1200" b="0" dirty="0">
                <a:latin typeface="Century Gothic" panose="020B0502020202020204" pitchFamily="34" charset="0"/>
              </a:rPr>
              <a:t>erkek iç giyim ve gece kıyafetleri kategorisinde cironun </a:t>
            </a:r>
            <a:r>
              <a:rPr lang="tr-TR" sz="1200" b="1" dirty="0">
                <a:latin typeface="Century Gothic" panose="020B0502020202020204" pitchFamily="34" charset="0"/>
              </a:rPr>
              <a:t>%4,2 artışla 7,1 milyar</a:t>
            </a:r>
            <a:r>
              <a:rPr lang="tr-TR" b="1" baseline="0" dirty="0"/>
              <a:t> </a:t>
            </a:r>
            <a:r>
              <a:rPr lang="tr-TR" sz="1200" b="1" dirty="0">
                <a:latin typeface="Century Gothic" panose="020B0502020202020204" pitchFamily="34" charset="0"/>
              </a:rPr>
              <a:t>$’a</a:t>
            </a:r>
            <a:r>
              <a:rPr lang="tr-TR" sz="1200" b="0" dirty="0">
                <a:latin typeface="Century Gothic" panose="020B0502020202020204" pitchFamily="34" charset="0"/>
              </a:rPr>
              <a:t>,</a:t>
            </a:r>
            <a:r>
              <a:rPr lang="tr-TR" sz="1200" b="1" dirty="0">
                <a:latin typeface="Century Gothic" panose="020B0502020202020204" pitchFamily="34" charset="0"/>
              </a:rPr>
              <a:t> </a:t>
            </a:r>
            <a:r>
              <a:rPr lang="tr-TR" sz="1200" b="0" dirty="0">
                <a:latin typeface="Century Gothic" panose="020B0502020202020204" pitchFamily="34" charset="0"/>
              </a:rPr>
              <a:t>tişörtler</a:t>
            </a:r>
            <a:r>
              <a:rPr lang="tr-TR" sz="1200" b="0" baseline="0" dirty="0">
                <a:latin typeface="Century Gothic" panose="020B0502020202020204" pitchFamily="34" charset="0"/>
              </a:rPr>
              <a:t> ve fanilalar kategorisinde ise </a:t>
            </a:r>
            <a:r>
              <a:rPr lang="tr-TR" sz="1200" b="1" baseline="0" dirty="0">
                <a:latin typeface="Century Gothic" panose="020B0502020202020204" pitchFamily="34" charset="0"/>
              </a:rPr>
              <a:t>%4,5 artışla 22,3 milyar</a:t>
            </a:r>
            <a:r>
              <a:rPr lang="tr-TR" b="1" baseline="0" dirty="0"/>
              <a:t> </a:t>
            </a:r>
            <a:r>
              <a:rPr lang="tr-TR" sz="1200" b="1" dirty="0">
                <a:latin typeface="Century Gothic" panose="020B0502020202020204" pitchFamily="34" charset="0"/>
              </a:rPr>
              <a:t>$’a </a:t>
            </a:r>
            <a:r>
              <a:rPr lang="tr-TR" sz="1200" b="0" baseline="0" dirty="0">
                <a:latin typeface="Century Gothic" panose="020B0502020202020204" pitchFamily="34" charset="0"/>
              </a:rPr>
              <a:t> ulaş</a:t>
            </a:r>
            <a:r>
              <a:rPr lang="tr-TR" sz="1200" dirty="0">
                <a:latin typeface="Century Gothic" panose="020B0502020202020204" pitchFamily="34" charset="0"/>
              </a:rPr>
              <a:t>ması beklenmektedir.</a:t>
            </a:r>
            <a:endParaRPr lang="tr-TR" dirty="0"/>
          </a:p>
        </p:txBody>
      </p:sp>
      <p:sp>
        <p:nvSpPr>
          <p:cNvPr id="4" name="Slide Number Placeholder 3"/>
          <p:cNvSpPr>
            <a:spLocks noGrp="1"/>
          </p:cNvSpPr>
          <p:nvPr>
            <p:ph type="sldNum" sz="quarter" idx="10"/>
          </p:nvPr>
        </p:nvSpPr>
        <p:spPr/>
        <p:txBody>
          <a:bodyPr/>
          <a:lstStyle/>
          <a:p>
            <a:fld id="{44CAB536-B589-40F5-AF8C-122717BB969F}" type="slidenum">
              <a:rPr lang="tr-TR" smtClean="0"/>
              <a:t>4</a:t>
            </a:fld>
            <a:endParaRPr lang="tr-TR"/>
          </a:p>
        </p:txBody>
      </p:sp>
    </p:spTree>
    <p:extLst>
      <p:ext uri="{BB962C8B-B14F-4D97-AF65-F5344CB8AC3E}">
        <p14:creationId xmlns:p14="http://schemas.microsoft.com/office/powerpoint/2010/main" val="3634683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2017 yılında ABD’de</a:t>
            </a:r>
            <a:r>
              <a:rPr lang="tr-TR" baseline="0" dirty="0"/>
              <a:t> kadın iç giyim ve gece kıyafetleri kategorisinde kişi başına harcamanın </a:t>
            </a:r>
            <a:r>
              <a:rPr lang="tr-TR" b="1" baseline="0" dirty="0"/>
              <a:t>%0,03 artışla 69 </a:t>
            </a:r>
            <a:r>
              <a:rPr lang="tr-TR" sz="1200" b="1" dirty="0">
                <a:latin typeface="Century Gothic" panose="020B0502020202020204" pitchFamily="34" charset="0"/>
              </a:rPr>
              <a:t>$’a, </a:t>
            </a:r>
            <a:r>
              <a:rPr lang="tr-TR" sz="1200" dirty="0">
                <a:latin typeface="Century Gothic" panose="020B0502020202020204" pitchFamily="34" charset="0"/>
              </a:rPr>
              <a:t>erkek iç giyim ve gece kıyafetleri kategorisinde kişi başına harcamanın </a:t>
            </a:r>
            <a:r>
              <a:rPr lang="tr-TR" sz="1200" b="1" dirty="0">
                <a:latin typeface="Century Gothic" panose="020B0502020202020204" pitchFamily="34" charset="0"/>
              </a:rPr>
              <a:t>%0,05 artışla 22 $’a, </a:t>
            </a:r>
            <a:r>
              <a:rPr lang="tr-TR" sz="1200" b="0" dirty="0">
                <a:latin typeface="Century Gothic" panose="020B0502020202020204" pitchFamily="34" charset="0"/>
              </a:rPr>
              <a:t>tişörtler ve fanilalar kategorisindeki kişi başına harcamanın ise</a:t>
            </a:r>
            <a:r>
              <a:rPr lang="tr-TR" sz="1200" b="1" dirty="0">
                <a:latin typeface="Century Gothic" panose="020B0502020202020204" pitchFamily="34" charset="0"/>
              </a:rPr>
              <a:t> %0,03 artışla 68 $’a</a:t>
            </a:r>
            <a:r>
              <a:rPr lang="tr-TR" sz="1200" b="0" dirty="0">
                <a:latin typeface="Century Gothic" panose="020B0502020202020204" pitchFamily="34" charset="0"/>
              </a:rPr>
              <a:t> çıkması </a:t>
            </a:r>
            <a:r>
              <a:rPr lang="tr-TR" sz="1200" dirty="0">
                <a:latin typeface="Century Gothic" panose="020B0502020202020204" pitchFamily="34" charset="0"/>
              </a:rPr>
              <a:t>beklenmektedir.</a:t>
            </a:r>
            <a:endParaRPr lang="tr-TR" dirty="0"/>
          </a:p>
          <a:p>
            <a:endParaRPr lang="tr-TR" dirty="0"/>
          </a:p>
        </p:txBody>
      </p:sp>
      <p:sp>
        <p:nvSpPr>
          <p:cNvPr id="4" name="Slide Number Placeholder 3"/>
          <p:cNvSpPr>
            <a:spLocks noGrp="1"/>
          </p:cNvSpPr>
          <p:nvPr>
            <p:ph type="sldNum" sz="quarter" idx="10"/>
          </p:nvPr>
        </p:nvSpPr>
        <p:spPr/>
        <p:txBody>
          <a:bodyPr/>
          <a:lstStyle/>
          <a:p>
            <a:fld id="{44CAB536-B589-40F5-AF8C-122717BB969F}" type="slidenum">
              <a:rPr lang="tr-TR" smtClean="0"/>
              <a:t>5</a:t>
            </a:fld>
            <a:endParaRPr lang="tr-TR"/>
          </a:p>
        </p:txBody>
      </p:sp>
    </p:spTree>
    <p:extLst>
      <p:ext uri="{BB962C8B-B14F-4D97-AF65-F5344CB8AC3E}">
        <p14:creationId xmlns:p14="http://schemas.microsoft.com/office/powerpoint/2010/main" val="3400664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1" dirty="0"/>
              <a:t>2017</a:t>
            </a:r>
            <a:r>
              <a:rPr lang="tr-TR" dirty="0"/>
              <a:t> yılında ABD’de kadın iç giyim ve gece kıyafetleri</a:t>
            </a:r>
            <a:r>
              <a:rPr lang="tr-TR" baseline="0" dirty="0"/>
              <a:t> kategorisinde toplam satış hacminin </a:t>
            </a:r>
            <a:r>
              <a:rPr lang="tr-TR" b="1" baseline="0" dirty="0"/>
              <a:t>%0,9 artışla 2.945 milyon adete, </a:t>
            </a:r>
            <a:r>
              <a:rPr lang="tr-TR" b="0" baseline="0" dirty="0"/>
              <a:t>erkek iç giyim ve gece kıyafetleri kategorisinde</a:t>
            </a:r>
            <a:r>
              <a:rPr lang="tr-TR" sz="1200" b="0" dirty="0">
                <a:latin typeface="Century Gothic" panose="020B0502020202020204" pitchFamily="34" charset="0"/>
              </a:rPr>
              <a:t> </a:t>
            </a:r>
            <a:r>
              <a:rPr lang="tr-TR" sz="1200" dirty="0">
                <a:latin typeface="Century Gothic" panose="020B0502020202020204" pitchFamily="34" charset="0"/>
              </a:rPr>
              <a:t>toplam satış hacminin </a:t>
            </a:r>
            <a:r>
              <a:rPr lang="tr-TR" sz="1200" b="1" dirty="0">
                <a:latin typeface="Century Gothic" panose="020B0502020202020204" pitchFamily="34" charset="0"/>
              </a:rPr>
              <a:t>%1,5 artışla 1.260 milyon adete, </a:t>
            </a:r>
            <a:r>
              <a:rPr lang="tr-TR" sz="1200" b="0" dirty="0">
                <a:latin typeface="Century Gothic" panose="020B0502020202020204" pitchFamily="34" charset="0"/>
              </a:rPr>
              <a:t>tişört</a:t>
            </a:r>
            <a:r>
              <a:rPr lang="tr-TR" sz="1200" b="0" baseline="0" dirty="0">
                <a:latin typeface="Century Gothic" panose="020B0502020202020204" pitchFamily="34" charset="0"/>
              </a:rPr>
              <a:t> ve fanilalar kategorisinde ise toplam satış hacminin </a:t>
            </a:r>
            <a:r>
              <a:rPr lang="tr-TR" sz="1200" b="1" baseline="0" dirty="0">
                <a:latin typeface="Century Gothic" panose="020B0502020202020204" pitchFamily="34" charset="0"/>
              </a:rPr>
              <a:t>%3,6 artışla 3.456 milyon adete</a:t>
            </a:r>
            <a:r>
              <a:rPr lang="tr-TR" sz="1200" b="0" baseline="0" dirty="0">
                <a:latin typeface="Century Gothic" panose="020B0502020202020204" pitchFamily="34" charset="0"/>
              </a:rPr>
              <a:t> ulaşması</a:t>
            </a:r>
            <a:r>
              <a:rPr lang="tr-TR" sz="1200" b="0" dirty="0">
                <a:latin typeface="Century Gothic" panose="020B0502020202020204" pitchFamily="34" charset="0"/>
              </a:rPr>
              <a:t> </a:t>
            </a:r>
            <a:r>
              <a:rPr lang="tr-TR" sz="1200" dirty="0">
                <a:latin typeface="Century Gothic" panose="020B0502020202020204" pitchFamily="34" charset="0"/>
              </a:rPr>
              <a:t>beklenmektedir.</a:t>
            </a:r>
            <a:endParaRPr lang="tr-TR" dirty="0"/>
          </a:p>
        </p:txBody>
      </p:sp>
      <p:sp>
        <p:nvSpPr>
          <p:cNvPr id="4" name="Slide Number Placeholder 3"/>
          <p:cNvSpPr>
            <a:spLocks noGrp="1"/>
          </p:cNvSpPr>
          <p:nvPr>
            <p:ph type="sldNum" sz="quarter" idx="10"/>
          </p:nvPr>
        </p:nvSpPr>
        <p:spPr/>
        <p:txBody>
          <a:bodyPr/>
          <a:lstStyle/>
          <a:p>
            <a:fld id="{44CAB536-B589-40F5-AF8C-122717BB969F}" type="slidenum">
              <a:rPr lang="tr-TR" smtClean="0"/>
              <a:t>6</a:t>
            </a:fld>
            <a:endParaRPr lang="tr-TR"/>
          </a:p>
        </p:txBody>
      </p:sp>
    </p:spTree>
    <p:extLst>
      <p:ext uri="{BB962C8B-B14F-4D97-AF65-F5344CB8AC3E}">
        <p14:creationId xmlns:p14="http://schemas.microsoft.com/office/powerpoint/2010/main" val="2113677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4CAB536-B589-40F5-AF8C-122717BB969F}" type="slidenum">
              <a:rPr lang="tr-TR" smtClean="0"/>
              <a:t>7</a:t>
            </a:fld>
            <a:endParaRPr lang="tr-TR"/>
          </a:p>
        </p:txBody>
      </p:sp>
    </p:spTree>
    <p:extLst>
      <p:ext uri="{BB962C8B-B14F-4D97-AF65-F5344CB8AC3E}">
        <p14:creationId xmlns:p14="http://schemas.microsoft.com/office/powerpoint/2010/main" val="3764855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Sektörün</a:t>
            </a:r>
            <a:r>
              <a:rPr lang="tr-TR" baseline="0" dirty="0"/>
              <a:t> 2021 yılında adet başına 7,3 </a:t>
            </a:r>
            <a:r>
              <a:rPr lang="tr-TR" sz="1200" i="0" dirty="0">
                <a:latin typeface="Century Gothic" panose="020B0502020202020204" pitchFamily="34" charset="0"/>
              </a:rPr>
              <a:t>$’</a:t>
            </a:r>
            <a:r>
              <a:rPr lang="tr-TR" sz="1200" i="0" dirty="0" err="1">
                <a:latin typeface="Century Gothic" panose="020B0502020202020204" pitchFamily="34" charset="0"/>
              </a:rPr>
              <a:t>lık</a:t>
            </a:r>
            <a:r>
              <a:rPr lang="tr-TR" sz="1200" i="0" dirty="0">
                <a:latin typeface="Century Gothic" panose="020B0502020202020204" pitchFamily="34" charset="0"/>
              </a:rPr>
              <a:t> birim fiyata ulaşması beklenmektedir.</a:t>
            </a:r>
            <a:endParaRPr lang="tr-TR" i="0" dirty="0"/>
          </a:p>
        </p:txBody>
      </p:sp>
      <p:sp>
        <p:nvSpPr>
          <p:cNvPr id="4" name="Slayt Numarası Yer Tutucusu 3"/>
          <p:cNvSpPr>
            <a:spLocks noGrp="1"/>
          </p:cNvSpPr>
          <p:nvPr>
            <p:ph type="sldNum" sz="quarter" idx="10"/>
          </p:nvPr>
        </p:nvSpPr>
        <p:spPr/>
        <p:txBody>
          <a:bodyPr/>
          <a:lstStyle/>
          <a:p>
            <a:fld id="{44CAB536-B589-40F5-AF8C-122717BB969F}" type="slidenum">
              <a:rPr lang="tr-TR" smtClean="0"/>
              <a:t>8</a:t>
            </a:fld>
            <a:endParaRPr lang="tr-TR"/>
          </a:p>
        </p:txBody>
      </p:sp>
    </p:spTree>
    <p:extLst>
      <p:ext uri="{BB962C8B-B14F-4D97-AF65-F5344CB8AC3E}">
        <p14:creationId xmlns:p14="http://schemas.microsoft.com/office/powerpoint/2010/main" val="25567630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4CAB536-B589-40F5-AF8C-122717BB969F}" type="slidenum">
              <a:rPr lang="tr-TR" smtClean="0"/>
              <a:t>9</a:t>
            </a:fld>
            <a:endParaRPr lang="tr-TR"/>
          </a:p>
        </p:txBody>
      </p:sp>
    </p:spTree>
    <p:extLst>
      <p:ext uri="{BB962C8B-B14F-4D97-AF65-F5344CB8AC3E}">
        <p14:creationId xmlns:p14="http://schemas.microsoft.com/office/powerpoint/2010/main" val="10959715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1E700B27-DE4C-4B9E-BB11-B9027034A00F}" type="datetimeFigureOut">
              <a:rPr lang="en-US" dirty="0"/>
              <a:pPr/>
              <a:t>9/5/2017</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40F4739-9812-4A9F-890D-2AD6BA5F6EE8}" type="datetimeFigureOut">
              <a:rPr lang="en-US" dirty="0"/>
              <a:t>9/5/2017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8845AC5-A3F8-44AA-BA8F-596CDCC976D3}" type="datetimeFigureOut">
              <a:rPr lang="en-US" dirty="0"/>
              <a:t>9/5/2017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C873B183-A821-4095-A363-9EC968635539}" type="datetimeFigureOut">
              <a:rPr lang="en-US" dirty="0"/>
              <a:t>9/5/2017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4D01B4-0AA5-45E6-B2E6-5FA4078AEBCF}" type="datetimeFigureOut">
              <a:rPr lang="en-US" dirty="0"/>
              <a:t>9/5/2017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147335C-0450-40D7-8612-B3203BED4F28}" type="datetimeFigureOut">
              <a:rPr lang="en-US" dirty="0"/>
              <a:t>9/5/2017</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246A105-2A1C-4284-B4EA-07CF89B1A393}" type="datetimeFigureOut">
              <a:rPr lang="en-US" dirty="0"/>
              <a:t>9/5/2017</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DBE609-F3F2-45E6-BD6A-E03A8C86C1AE}" type="datetimeFigureOut">
              <a:rPr lang="en-US" dirty="0"/>
              <a:t>9/5/2017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24AD68-089C-4467-A8F3-EA2BBCA6B44E}" type="datetimeFigureOut">
              <a:rPr lang="en-US" dirty="0"/>
              <a:t>9/5/2017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C51FCE-E4BB-4680-8E50-3C0E348D2609}" type="datetimeFigureOut">
              <a:rPr lang="en-US" dirty="0"/>
              <a:t>9/5/2017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AA073D-A903-47F8-8D16-77642FB0DF1F}" type="datetimeFigureOut">
              <a:rPr lang="en-US" dirty="0"/>
              <a:t>9/5/2017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91FA40-626B-4CA1-85D0-7A9016E395BA}" type="datetimeFigureOut">
              <a:rPr lang="en-US" dirty="0"/>
              <a:t>9/5/2017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F425EA-B9DC-48A7-991E-9A82573B1B21}" type="datetimeFigureOut">
              <a:rPr lang="en-US" dirty="0"/>
              <a:t>9/5/2017</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CB97F8-6CEB-469B-AFCC-889F2A2B1D5A}" type="datetimeFigureOut">
              <a:rPr lang="en-US" dirty="0"/>
              <a:t>9/5/2017</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A9179F-009E-4FA5-B091-7EBB82A185BD}" type="datetimeFigureOut">
              <a:rPr lang="en-US" dirty="0"/>
              <a:t>9/5/2017</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E665CEB-0076-4E37-B880-BCEA9784DE0A}" type="datetimeFigureOut">
              <a:rPr lang="en-US" dirty="0"/>
              <a:t>9/5/2017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6149E5E-3896-4118-99A7-7B85668F1C5E}" type="datetimeFigureOut">
              <a:rPr lang="en-US" dirty="0"/>
              <a:t>9/5/2017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7E0D914D-B099-4142-A885-11F276715148}" type="datetimeFigureOut">
              <a:rPr lang="en-US" dirty="0"/>
              <a:t>9/5/2017</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r>
              <a:rPr lang="en-US" dirty="0"/>
              <a:t>
              </a:t>
            </a:r>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facebook.com/ihkibirlik" TargetMode="External"/><Relationship Id="rId3" Type="http://schemas.openxmlformats.org/officeDocument/2006/relationships/hyperlink" Target="mailto:info@itkib.org.tr" TargetMode="External"/><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hyperlink" Target="https://www.instagram.com/ihkibirlik/" TargetMode="External"/><Relationship Id="rId4" Type="http://schemas.openxmlformats.org/officeDocument/2006/relationships/hyperlink" Target="http://www.ihkib.org.tr/" TargetMode="External"/><Relationship Id="rId9" Type="http://schemas.openxmlformats.org/officeDocument/2006/relationships/hyperlink" Target="https://twitter.com/ihkibirli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4" y="2099733"/>
            <a:ext cx="9935291" cy="1331364"/>
          </a:xfrm>
        </p:spPr>
        <p:txBody>
          <a:bodyPr/>
          <a:lstStyle/>
          <a:p>
            <a:pPr algn="ctr"/>
            <a:r>
              <a:rPr lang="tr-TR" b="1" dirty="0"/>
              <a:t>ABD İÇ </a:t>
            </a:r>
            <a:r>
              <a:rPr lang="tr-TR" b="1"/>
              <a:t>GİYİM PAZARI</a:t>
            </a:r>
            <a:endParaRPr lang="tr-TR" b="1" dirty="0"/>
          </a:p>
        </p:txBody>
      </p:sp>
      <p:sp>
        <p:nvSpPr>
          <p:cNvPr id="3" name="Subtitle 2"/>
          <p:cNvSpPr>
            <a:spLocks noGrp="1"/>
          </p:cNvSpPr>
          <p:nvPr>
            <p:ph type="subTitle" idx="1"/>
          </p:nvPr>
        </p:nvSpPr>
        <p:spPr>
          <a:xfrm>
            <a:off x="9258720" y="5716947"/>
            <a:ext cx="2292920" cy="432183"/>
          </a:xfrm>
        </p:spPr>
        <p:txBody>
          <a:bodyPr/>
          <a:lstStyle/>
          <a:p>
            <a:r>
              <a:rPr lang="tr-TR" dirty="0">
                <a:solidFill>
                  <a:schemeClr val="bg1"/>
                </a:solidFill>
              </a:rPr>
              <a:t>Kaynak: statısta</a:t>
            </a:r>
          </a:p>
        </p:txBody>
      </p:sp>
    </p:spTree>
    <p:extLst>
      <p:ext uri="{BB962C8B-B14F-4D97-AF65-F5344CB8AC3E}">
        <p14:creationId xmlns:p14="http://schemas.microsoft.com/office/powerpoint/2010/main" val="3561910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srcRect/>
          <a:stretch>
            <a:fillRect/>
          </a:stretch>
        </p:blipFill>
        <p:spPr bwMode="auto">
          <a:xfrm>
            <a:off x="1243878" y="357947"/>
            <a:ext cx="9126971" cy="2368225"/>
          </a:xfrm>
          <a:prstGeom prst="rect">
            <a:avLst/>
          </a:prstGeom>
          <a:noFill/>
          <a:ln w="9525">
            <a:noFill/>
            <a:miter lim="800000"/>
            <a:headEnd/>
            <a:tailEnd/>
          </a:ln>
        </p:spPr>
      </p:pic>
      <p:sp>
        <p:nvSpPr>
          <p:cNvPr id="5" name="Metin kutusu 4"/>
          <p:cNvSpPr txBox="1"/>
          <p:nvPr/>
        </p:nvSpPr>
        <p:spPr>
          <a:xfrm>
            <a:off x="1370829" y="2998971"/>
            <a:ext cx="9126971" cy="369332"/>
          </a:xfrm>
          <a:prstGeom prst="rect">
            <a:avLst/>
          </a:prstGeom>
          <a:noFill/>
        </p:spPr>
        <p:txBody>
          <a:bodyPr wrap="square" rtlCol="0">
            <a:spAutoFit/>
          </a:bodyPr>
          <a:lstStyle/>
          <a:p>
            <a:pPr algn="ctr"/>
            <a:r>
              <a:rPr lang="tr-TR" b="1" i="1" dirty="0"/>
              <a:t>HAZIRGİYİM VE KONFEKSİYON ARGE ŞUBESİ</a:t>
            </a:r>
          </a:p>
        </p:txBody>
      </p:sp>
      <p:sp>
        <p:nvSpPr>
          <p:cNvPr id="6" name="Dikdörtgen 5"/>
          <p:cNvSpPr/>
          <p:nvPr/>
        </p:nvSpPr>
        <p:spPr>
          <a:xfrm>
            <a:off x="1550406" y="3484824"/>
            <a:ext cx="8820443" cy="1477328"/>
          </a:xfrm>
          <a:prstGeom prst="rect">
            <a:avLst/>
          </a:prstGeom>
        </p:spPr>
        <p:txBody>
          <a:bodyPr wrap="square">
            <a:spAutoFit/>
          </a:bodyPr>
          <a:lstStyle/>
          <a:p>
            <a:r>
              <a:rPr lang="tr-TR" b="1" dirty="0">
                <a:cs typeface="Arial" pitchFamily="34" charset="0"/>
              </a:rPr>
              <a:t>Adres:</a:t>
            </a:r>
            <a:r>
              <a:rPr lang="tr-TR" dirty="0">
                <a:cs typeface="Arial" pitchFamily="34" charset="0"/>
              </a:rPr>
              <a:t> </a:t>
            </a:r>
            <a:r>
              <a:rPr lang="tr-TR" dirty="0" err="1">
                <a:cs typeface="Arial" pitchFamily="34" charset="0"/>
              </a:rPr>
              <a:t>Çobançeşme</a:t>
            </a:r>
            <a:r>
              <a:rPr lang="tr-TR" dirty="0">
                <a:cs typeface="Arial" pitchFamily="34" charset="0"/>
              </a:rPr>
              <a:t> Mevkii, Sanayi Cad. Dış Ticaret Kompleksi B Blok </a:t>
            </a:r>
            <a:r>
              <a:rPr lang="tr-TR" dirty="0" err="1">
                <a:cs typeface="Arial" pitchFamily="34" charset="0"/>
              </a:rPr>
              <a:t>Yenibosna</a:t>
            </a:r>
            <a:r>
              <a:rPr lang="tr-TR" dirty="0">
                <a:cs typeface="Arial" pitchFamily="34" charset="0"/>
              </a:rPr>
              <a:t> Bahçelievler / İstanbul / Türkiye </a:t>
            </a:r>
            <a:br>
              <a:rPr lang="tr-TR" dirty="0">
                <a:cs typeface="Arial" pitchFamily="34" charset="0"/>
              </a:rPr>
            </a:br>
            <a:br>
              <a:rPr lang="tr-TR" dirty="0">
                <a:cs typeface="Arial" pitchFamily="34" charset="0"/>
              </a:rPr>
            </a:br>
            <a:r>
              <a:rPr lang="tr-TR" b="1" dirty="0">
                <a:cs typeface="Arial" pitchFamily="34" charset="0"/>
              </a:rPr>
              <a:t>Telefon  :</a:t>
            </a:r>
            <a:r>
              <a:rPr lang="tr-TR" dirty="0">
                <a:cs typeface="Arial" pitchFamily="34" charset="0"/>
              </a:rPr>
              <a:t> +90 212 454 02 00           </a:t>
            </a:r>
            <a:r>
              <a:rPr lang="tr-TR" b="1" dirty="0" err="1">
                <a:cs typeface="Arial" pitchFamily="34" charset="0"/>
              </a:rPr>
              <a:t>Fax</a:t>
            </a:r>
            <a:r>
              <a:rPr lang="tr-TR" b="1" dirty="0">
                <a:cs typeface="Arial" pitchFamily="34" charset="0"/>
              </a:rPr>
              <a:t>             </a:t>
            </a:r>
            <a:r>
              <a:rPr lang="tr-TR" dirty="0">
                <a:cs typeface="Arial" pitchFamily="34" charset="0"/>
              </a:rPr>
              <a:t> </a:t>
            </a:r>
            <a:r>
              <a:rPr lang="tr-TR" b="1" dirty="0">
                <a:cs typeface="Arial" pitchFamily="34" charset="0"/>
              </a:rPr>
              <a:t>:</a:t>
            </a:r>
            <a:r>
              <a:rPr lang="tr-TR" dirty="0">
                <a:cs typeface="Arial" pitchFamily="34" charset="0"/>
              </a:rPr>
              <a:t> +90 212 454 02 01 </a:t>
            </a:r>
            <a:br>
              <a:rPr lang="tr-TR" dirty="0">
                <a:cs typeface="Arial" pitchFamily="34" charset="0"/>
              </a:rPr>
            </a:br>
            <a:r>
              <a:rPr lang="tr-TR" b="1" dirty="0">
                <a:cs typeface="Arial" pitchFamily="34" charset="0"/>
              </a:rPr>
              <a:t>E-mail  :</a:t>
            </a:r>
            <a:r>
              <a:rPr lang="tr-TR" dirty="0">
                <a:cs typeface="Arial" pitchFamily="34" charset="0"/>
              </a:rPr>
              <a:t> </a:t>
            </a:r>
            <a:r>
              <a:rPr lang="tr-TR" dirty="0">
                <a:cs typeface="Arial" pitchFamily="34" charset="0"/>
                <a:hlinkClick r:id="rId3"/>
              </a:rPr>
              <a:t>info@itkib.org.tr</a:t>
            </a:r>
            <a:r>
              <a:rPr lang="tr-TR" dirty="0">
                <a:cs typeface="Arial" pitchFamily="34" charset="0"/>
              </a:rPr>
              <a:t>             </a:t>
            </a:r>
            <a:r>
              <a:rPr lang="tr-TR" b="1" dirty="0" err="1">
                <a:cs typeface="Arial" pitchFamily="34" charset="0"/>
              </a:rPr>
              <a:t>Website</a:t>
            </a:r>
            <a:r>
              <a:rPr lang="tr-TR" b="1" dirty="0">
                <a:cs typeface="Arial" pitchFamily="34" charset="0"/>
              </a:rPr>
              <a:t>      :  </a:t>
            </a:r>
            <a:r>
              <a:rPr lang="tr-TR" dirty="0">
                <a:cs typeface="Arial" pitchFamily="34" charset="0"/>
              </a:rPr>
              <a:t> </a:t>
            </a:r>
            <a:r>
              <a:rPr lang="tr-TR" dirty="0">
                <a:cs typeface="Arial" pitchFamily="34" charset="0"/>
                <a:hlinkClick r:id="rId4"/>
              </a:rPr>
              <a:t>www.ihkib.org.tr</a:t>
            </a:r>
            <a:r>
              <a:rPr lang="tr-TR" dirty="0">
                <a:cs typeface="Arial" pitchFamily="34" charset="0"/>
              </a:rPr>
              <a:t> </a:t>
            </a:r>
            <a:endParaRPr lang="tr-TR" dirty="0"/>
          </a:p>
        </p:txBody>
      </p:sp>
      <p:pic>
        <p:nvPicPr>
          <p:cNvPr id="8" name="Resim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347853" y="5201784"/>
            <a:ext cx="566762" cy="495942"/>
          </a:xfrm>
          <a:prstGeom prst="rect">
            <a:avLst/>
          </a:prstGeom>
        </p:spPr>
      </p:pic>
      <p:pic>
        <p:nvPicPr>
          <p:cNvPr id="9" name="Resim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940405" y="5206739"/>
            <a:ext cx="866958" cy="490987"/>
          </a:xfrm>
          <a:prstGeom prst="rect">
            <a:avLst/>
          </a:prstGeom>
        </p:spPr>
      </p:pic>
      <p:pic>
        <p:nvPicPr>
          <p:cNvPr id="10" name="Resim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707691" y="5201784"/>
            <a:ext cx="863980" cy="495942"/>
          </a:xfrm>
          <a:prstGeom prst="rect">
            <a:avLst/>
          </a:prstGeom>
        </p:spPr>
      </p:pic>
      <p:sp>
        <p:nvSpPr>
          <p:cNvPr id="11" name="Dikdörtgen 10"/>
          <p:cNvSpPr/>
          <p:nvPr/>
        </p:nvSpPr>
        <p:spPr>
          <a:xfrm>
            <a:off x="1410387" y="5814247"/>
            <a:ext cx="2476960" cy="246221"/>
          </a:xfrm>
          <a:prstGeom prst="rect">
            <a:avLst/>
          </a:prstGeom>
        </p:spPr>
        <p:txBody>
          <a:bodyPr wrap="none">
            <a:spAutoFit/>
          </a:bodyPr>
          <a:lstStyle/>
          <a:p>
            <a:r>
              <a:rPr lang="tr-TR" sz="1000" dirty="0">
                <a:hlinkClick r:id="rId8"/>
              </a:rPr>
              <a:t>https://www.facebook.com/ihkibirlik</a:t>
            </a:r>
            <a:r>
              <a:rPr lang="tr-TR" sz="1000" dirty="0"/>
              <a:t> </a:t>
            </a:r>
          </a:p>
        </p:txBody>
      </p:sp>
      <p:sp>
        <p:nvSpPr>
          <p:cNvPr id="12" name="Dikdörtgen 11"/>
          <p:cNvSpPr/>
          <p:nvPr/>
        </p:nvSpPr>
        <p:spPr>
          <a:xfrm>
            <a:off x="4444783" y="5853743"/>
            <a:ext cx="1893467" cy="246221"/>
          </a:xfrm>
          <a:prstGeom prst="rect">
            <a:avLst/>
          </a:prstGeom>
        </p:spPr>
        <p:txBody>
          <a:bodyPr wrap="none">
            <a:spAutoFit/>
          </a:bodyPr>
          <a:lstStyle/>
          <a:p>
            <a:r>
              <a:rPr lang="tr-TR" sz="1000" dirty="0">
                <a:hlinkClick r:id="rId9"/>
              </a:rPr>
              <a:t>https://twitter.com/ihkibirlik</a:t>
            </a:r>
            <a:r>
              <a:rPr lang="tr-TR" sz="1000" dirty="0"/>
              <a:t> </a:t>
            </a:r>
          </a:p>
        </p:txBody>
      </p:sp>
      <p:sp>
        <p:nvSpPr>
          <p:cNvPr id="13" name="Dikdörtgen 12"/>
          <p:cNvSpPr/>
          <p:nvPr/>
        </p:nvSpPr>
        <p:spPr>
          <a:xfrm>
            <a:off x="6895686" y="5814247"/>
            <a:ext cx="2537874" cy="246221"/>
          </a:xfrm>
          <a:prstGeom prst="rect">
            <a:avLst/>
          </a:prstGeom>
        </p:spPr>
        <p:txBody>
          <a:bodyPr wrap="none">
            <a:spAutoFit/>
          </a:bodyPr>
          <a:lstStyle/>
          <a:p>
            <a:r>
              <a:rPr lang="tr-TR" sz="1000" dirty="0">
                <a:hlinkClick r:id="rId10"/>
              </a:rPr>
              <a:t>https://www.instagram.com/ihkibirlik/</a:t>
            </a:r>
            <a:r>
              <a:rPr lang="tr-TR" sz="1000" dirty="0"/>
              <a:t> </a:t>
            </a:r>
          </a:p>
        </p:txBody>
      </p:sp>
    </p:spTree>
    <p:extLst>
      <p:ext uri="{BB962C8B-B14F-4D97-AF65-F5344CB8AC3E}">
        <p14:creationId xmlns:p14="http://schemas.microsoft.com/office/powerpoint/2010/main" val="1239793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4400" b="1" dirty="0"/>
              <a:t>Özet Bilgi</a:t>
            </a:r>
            <a:endParaRPr lang="tr-TR" sz="4400" dirty="0"/>
          </a:p>
        </p:txBody>
      </p:sp>
      <p:sp>
        <p:nvSpPr>
          <p:cNvPr id="3" name="Content Placeholder 2"/>
          <p:cNvSpPr>
            <a:spLocks noGrp="1"/>
          </p:cNvSpPr>
          <p:nvPr>
            <p:ph idx="1"/>
          </p:nvPr>
        </p:nvSpPr>
        <p:spPr>
          <a:xfrm>
            <a:off x="497150" y="2388093"/>
            <a:ext cx="11203619" cy="4128117"/>
          </a:xfrm>
        </p:spPr>
        <p:txBody>
          <a:bodyPr>
            <a:noAutofit/>
          </a:bodyPr>
          <a:lstStyle/>
          <a:p>
            <a:pPr marL="0" indent="0">
              <a:buNone/>
            </a:pPr>
            <a:r>
              <a:rPr lang="tr-TR" sz="2000" dirty="0"/>
              <a:t>Bu çalışmada Statista.com üzerinden yayımlanan, ABD pazarında iç giyim kategorisindeki ürünlerin pazar verileri ve istatistiki bilgileri ile 2021 yılına kadarki 5 yıllık süreç için gelecek perspektifleri yer almaktadır. Söz konusu verilere göre 2017 yılında;</a:t>
            </a:r>
          </a:p>
          <a:p>
            <a:r>
              <a:rPr lang="tr-TR" sz="2000" dirty="0"/>
              <a:t>ABD’de iç giyim </a:t>
            </a:r>
            <a:r>
              <a:rPr lang="tr-TR" sz="2000" dirty="0" err="1"/>
              <a:t>segmentinde</a:t>
            </a:r>
            <a:r>
              <a:rPr lang="tr-TR" sz="2000" dirty="0"/>
              <a:t> 2017 yılında toplam ciro 51,9 milyar $ olacaktır.</a:t>
            </a:r>
          </a:p>
          <a:p>
            <a:r>
              <a:rPr lang="tr-TR" sz="2000" dirty="0"/>
              <a:t>Uluslararası perspektiften bakıldığında ABD’nin ulaşacağı bu ciro miktarı dünyada şimdiye kadar elde edilmiş en büyük ciro olacaktır.</a:t>
            </a:r>
          </a:p>
          <a:p>
            <a:r>
              <a:rPr lang="tr-TR" sz="2000" dirty="0"/>
              <a:t>ABD’nin toplam nüfus rakamları baz alındığında, 2017 yılında iç giyim sektöründe kişi başına harcama 159 $ seviyesine ulaşacaktır.</a:t>
            </a:r>
          </a:p>
          <a:p>
            <a:r>
              <a:rPr lang="tr-TR" sz="2000" dirty="0"/>
              <a:t>Söz konusu istatistik değerler içerisinde kadın iç giyim, erkek iç giyim, gece kıyafetleri ile tişört ve fanilalar yer almakta olup, yüzme kıyafetleri ise kapsam dışında bırakılmıştır.</a:t>
            </a:r>
          </a:p>
        </p:txBody>
      </p:sp>
    </p:spTree>
    <p:extLst>
      <p:ext uri="{BB962C8B-B14F-4D97-AF65-F5344CB8AC3E}">
        <p14:creationId xmlns:p14="http://schemas.microsoft.com/office/powerpoint/2010/main" val="188204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339" y="461395"/>
            <a:ext cx="9907399" cy="1417740"/>
          </a:xfrm>
        </p:spPr>
        <p:txBody>
          <a:bodyPr/>
          <a:lstStyle/>
          <a:p>
            <a:pPr algn="ctr" fontAlgn="base"/>
            <a:r>
              <a:rPr lang="tr-TR" b="1" dirty="0"/>
              <a:t>ABD Temel Pazar Göstergeleri 2010-2021</a:t>
            </a:r>
          </a:p>
        </p:txBody>
      </p:sp>
      <p:graphicFrame>
        <p:nvGraphicFramePr>
          <p:cNvPr id="3" name="Tablo 2"/>
          <p:cNvGraphicFramePr>
            <a:graphicFrameLocks noGrp="1"/>
          </p:cNvGraphicFramePr>
          <p:nvPr>
            <p:extLst>
              <p:ext uri="{D42A27DB-BD31-4B8C-83A1-F6EECF244321}">
                <p14:modId xmlns:p14="http://schemas.microsoft.com/office/powerpoint/2010/main" val="988046326"/>
              </p:ext>
            </p:extLst>
          </p:nvPr>
        </p:nvGraphicFramePr>
        <p:xfrm>
          <a:off x="503342" y="2325943"/>
          <a:ext cx="11161920" cy="4350451"/>
        </p:xfrm>
        <a:graphic>
          <a:graphicData uri="http://schemas.openxmlformats.org/drawingml/2006/table">
            <a:tbl>
              <a:tblPr/>
              <a:tblGrid>
                <a:gridCol w="2010379">
                  <a:extLst>
                    <a:ext uri="{9D8B030D-6E8A-4147-A177-3AD203B41FA5}">
                      <a16:colId xmlns:a16="http://schemas.microsoft.com/office/drawing/2014/main" val="267950869"/>
                    </a:ext>
                  </a:extLst>
                </a:gridCol>
                <a:gridCol w="764684">
                  <a:extLst>
                    <a:ext uri="{9D8B030D-6E8A-4147-A177-3AD203B41FA5}">
                      <a16:colId xmlns:a16="http://schemas.microsoft.com/office/drawing/2014/main" val="3041146740"/>
                    </a:ext>
                  </a:extLst>
                </a:gridCol>
                <a:gridCol w="764684">
                  <a:extLst>
                    <a:ext uri="{9D8B030D-6E8A-4147-A177-3AD203B41FA5}">
                      <a16:colId xmlns:a16="http://schemas.microsoft.com/office/drawing/2014/main" val="255752147"/>
                    </a:ext>
                  </a:extLst>
                </a:gridCol>
                <a:gridCol w="764684">
                  <a:extLst>
                    <a:ext uri="{9D8B030D-6E8A-4147-A177-3AD203B41FA5}">
                      <a16:colId xmlns:a16="http://schemas.microsoft.com/office/drawing/2014/main" val="1932944529"/>
                    </a:ext>
                  </a:extLst>
                </a:gridCol>
                <a:gridCol w="764684">
                  <a:extLst>
                    <a:ext uri="{9D8B030D-6E8A-4147-A177-3AD203B41FA5}">
                      <a16:colId xmlns:a16="http://schemas.microsoft.com/office/drawing/2014/main" val="4156180250"/>
                    </a:ext>
                  </a:extLst>
                </a:gridCol>
                <a:gridCol w="764684">
                  <a:extLst>
                    <a:ext uri="{9D8B030D-6E8A-4147-A177-3AD203B41FA5}">
                      <a16:colId xmlns:a16="http://schemas.microsoft.com/office/drawing/2014/main" val="1756299496"/>
                    </a:ext>
                  </a:extLst>
                </a:gridCol>
                <a:gridCol w="740017">
                  <a:extLst>
                    <a:ext uri="{9D8B030D-6E8A-4147-A177-3AD203B41FA5}">
                      <a16:colId xmlns:a16="http://schemas.microsoft.com/office/drawing/2014/main" val="2133253887"/>
                    </a:ext>
                  </a:extLst>
                </a:gridCol>
                <a:gridCol w="764684">
                  <a:extLst>
                    <a:ext uri="{9D8B030D-6E8A-4147-A177-3AD203B41FA5}">
                      <a16:colId xmlns:a16="http://schemas.microsoft.com/office/drawing/2014/main" val="2516181485"/>
                    </a:ext>
                  </a:extLst>
                </a:gridCol>
                <a:gridCol w="764684">
                  <a:extLst>
                    <a:ext uri="{9D8B030D-6E8A-4147-A177-3AD203B41FA5}">
                      <a16:colId xmlns:a16="http://schemas.microsoft.com/office/drawing/2014/main" val="2310747317"/>
                    </a:ext>
                  </a:extLst>
                </a:gridCol>
                <a:gridCol w="764684">
                  <a:extLst>
                    <a:ext uri="{9D8B030D-6E8A-4147-A177-3AD203B41FA5}">
                      <a16:colId xmlns:a16="http://schemas.microsoft.com/office/drawing/2014/main" val="1813430814"/>
                    </a:ext>
                  </a:extLst>
                </a:gridCol>
                <a:gridCol w="764684">
                  <a:extLst>
                    <a:ext uri="{9D8B030D-6E8A-4147-A177-3AD203B41FA5}">
                      <a16:colId xmlns:a16="http://schemas.microsoft.com/office/drawing/2014/main" val="1282020550"/>
                    </a:ext>
                  </a:extLst>
                </a:gridCol>
                <a:gridCol w="764684">
                  <a:extLst>
                    <a:ext uri="{9D8B030D-6E8A-4147-A177-3AD203B41FA5}">
                      <a16:colId xmlns:a16="http://schemas.microsoft.com/office/drawing/2014/main" val="1954291837"/>
                    </a:ext>
                  </a:extLst>
                </a:gridCol>
                <a:gridCol w="764684">
                  <a:extLst>
                    <a:ext uri="{9D8B030D-6E8A-4147-A177-3AD203B41FA5}">
                      <a16:colId xmlns:a16="http://schemas.microsoft.com/office/drawing/2014/main" val="2163887936"/>
                    </a:ext>
                  </a:extLst>
                </a:gridCol>
              </a:tblGrid>
              <a:tr h="333068">
                <a:tc>
                  <a:txBody>
                    <a:bodyPr/>
                    <a:lstStyle/>
                    <a:p>
                      <a:pPr algn="ctr" rtl="0" fontAlgn="ctr"/>
                      <a:r>
                        <a:rPr lang="tr-TR" sz="1000" b="0" i="0" u="none" strike="noStrike">
                          <a:solidFill>
                            <a:srgbClr val="00246C"/>
                          </a:solidFill>
                          <a:effectLst/>
                          <a:latin typeface="Century Gothic" panose="020B0502020202020204" pitchFamily="34" charset="0"/>
                        </a:rPr>
                        <a:t> </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a:txBody>
                    <a:bodyPr/>
                    <a:lstStyle/>
                    <a:p>
                      <a:pPr algn="ctr" rtl="0" fontAlgn="ctr"/>
                      <a:r>
                        <a:rPr lang="tr-TR" sz="1800" b="0" i="0" u="none" strike="noStrike">
                          <a:solidFill>
                            <a:srgbClr val="00246C"/>
                          </a:solidFill>
                          <a:effectLst/>
                          <a:latin typeface="Century Gothic" panose="020B0502020202020204" pitchFamily="34" charset="0"/>
                        </a:rPr>
                        <a:t>2010</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a:txBody>
                    <a:bodyPr/>
                    <a:lstStyle/>
                    <a:p>
                      <a:pPr algn="ctr" rtl="0" fontAlgn="ctr"/>
                      <a:r>
                        <a:rPr lang="tr-TR" sz="1800" b="0" i="0" u="none" strike="noStrike">
                          <a:solidFill>
                            <a:srgbClr val="00246C"/>
                          </a:solidFill>
                          <a:effectLst/>
                          <a:latin typeface="Century Gothic" panose="020B0502020202020204" pitchFamily="34" charset="0"/>
                        </a:rPr>
                        <a:t>2011</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a:txBody>
                    <a:bodyPr/>
                    <a:lstStyle/>
                    <a:p>
                      <a:pPr algn="ctr" rtl="0" fontAlgn="ctr"/>
                      <a:r>
                        <a:rPr lang="tr-TR" sz="1800" b="0" i="0" u="none" strike="noStrike">
                          <a:solidFill>
                            <a:srgbClr val="00246C"/>
                          </a:solidFill>
                          <a:effectLst/>
                          <a:latin typeface="Century Gothic" panose="020B0502020202020204" pitchFamily="34" charset="0"/>
                        </a:rPr>
                        <a:t>2012</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a:txBody>
                    <a:bodyPr/>
                    <a:lstStyle/>
                    <a:p>
                      <a:pPr algn="ctr" rtl="0" fontAlgn="ctr"/>
                      <a:r>
                        <a:rPr lang="tr-TR" sz="1800" b="0" i="0" u="none" strike="noStrike">
                          <a:solidFill>
                            <a:srgbClr val="00246C"/>
                          </a:solidFill>
                          <a:effectLst/>
                          <a:latin typeface="Century Gothic" panose="020B0502020202020204" pitchFamily="34" charset="0"/>
                        </a:rPr>
                        <a:t>2013</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a:txBody>
                    <a:bodyPr/>
                    <a:lstStyle/>
                    <a:p>
                      <a:pPr algn="ctr" rtl="0" fontAlgn="ctr"/>
                      <a:r>
                        <a:rPr lang="tr-TR" sz="1800" b="0" i="0" u="none" strike="noStrike">
                          <a:solidFill>
                            <a:srgbClr val="00246C"/>
                          </a:solidFill>
                          <a:effectLst/>
                          <a:latin typeface="Century Gothic" panose="020B0502020202020204" pitchFamily="34" charset="0"/>
                        </a:rPr>
                        <a:t>2014</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a:txBody>
                    <a:bodyPr/>
                    <a:lstStyle/>
                    <a:p>
                      <a:pPr algn="ctr" rtl="0" fontAlgn="ctr"/>
                      <a:r>
                        <a:rPr lang="tr-TR" sz="1800" b="0" i="0" u="none" strike="noStrike">
                          <a:solidFill>
                            <a:srgbClr val="00246C"/>
                          </a:solidFill>
                          <a:effectLst/>
                          <a:latin typeface="Century Gothic" panose="020B0502020202020204" pitchFamily="34" charset="0"/>
                        </a:rPr>
                        <a:t>2015</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a:txBody>
                    <a:bodyPr/>
                    <a:lstStyle/>
                    <a:p>
                      <a:pPr algn="ctr" rtl="0" fontAlgn="ctr"/>
                      <a:r>
                        <a:rPr lang="tr-TR" sz="1800" b="0" i="0" u="none" strike="noStrike">
                          <a:solidFill>
                            <a:srgbClr val="00246C"/>
                          </a:solidFill>
                          <a:effectLst/>
                          <a:latin typeface="Century Gothic" panose="020B0502020202020204" pitchFamily="34" charset="0"/>
                        </a:rPr>
                        <a:t>2016</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a:txBody>
                    <a:bodyPr/>
                    <a:lstStyle/>
                    <a:p>
                      <a:pPr algn="ctr" rtl="0" fontAlgn="ctr"/>
                      <a:r>
                        <a:rPr lang="tr-TR" sz="1800" b="0" i="0" u="none" strike="noStrike">
                          <a:solidFill>
                            <a:srgbClr val="00246C"/>
                          </a:solidFill>
                          <a:effectLst/>
                          <a:latin typeface="Century Gothic" panose="020B0502020202020204" pitchFamily="34" charset="0"/>
                        </a:rPr>
                        <a:t>2017</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a:txBody>
                    <a:bodyPr/>
                    <a:lstStyle/>
                    <a:p>
                      <a:pPr algn="ctr" rtl="0" fontAlgn="ctr"/>
                      <a:r>
                        <a:rPr lang="tr-TR" sz="1800" b="0" i="0" u="none" strike="noStrike">
                          <a:solidFill>
                            <a:srgbClr val="00246C"/>
                          </a:solidFill>
                          <a:effectLst/>
                          <a:latin typeface="Century Gothic" panose="020B0502020202020204" pitchFamily="34" charset="0"/>
                        </a:rPr>
                        <a:t>2018</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a:txBody>
                    <a:bodyPr/>
                    <a:lstStyle/>
                    <a:p>
                      <a:pPr algn="ctr" rtl="0" fontAlgn="ctr"/>
                      <a:r>
                        <a:rPr lang="tr-TR" sz="1800" b="0" i="0" u="none" strike="noStrike">
                          <a:solidFill>
                            <a:srgbClr val="00246C"/>
                          </a:solidFill>
                          <a:effectLst/>
                          <a:latin typeface="Century Gothic" panose="020B0502020202020204" pitchFamily="34" charset="0"/>
                        </a:rPr>
                        <a:t>2019</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a:txBody>
                    <a:bodyPr/>
                    <a:lstStyle/>
                    <a:p>
                      <a:pPr algn="ctr" rtl="0" fontAlgn="ctr"/>
                      <a:r>
                        <a:rPr lang="tr-TR" sz="1800" b="0" i="0" u="none" strike="noStrike">
                          <a:solidFill>
                            <a:srgbClr val="00246C"/>
                          </a:solidFill>
                          <a:effectLst/>
                          <a:latin typeface="Century Gothic" panose="020B0502020202020204" pitchFamily="34" charset="0"/>
                        </a:rPr>
                        <a:t>2020</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a:txBody>
                    <a:bodyPr/>
                    <a:lstStyle/>
                    <a:p>
                      <a:pPr algn="ctr" rtl="0" fontAlgn="ctr"/>
                      <a:r>
                        <a:rPr lang="tr-TR" sz="1800" b="0" i="0" u="none" strike="noStrike">
                          <a:solidFill>
                            <a:srgbClr val="00246C"/>
                          </a:solidFill>
                          <a:effectLst/>
                          <a:latin typeface="Century Gothic" panose="020B0502020202020204" pitchFamily="34" charset="0"/>
                        </a:rPr>
                        <a:t>2021</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extLst>
                  <a:ext uri="{0D108BD9-81ED-4DB2-BD59-A6C34878D82A}">
                    <a16:rowId xmlns:a16="http://schemas.microsoft.com/office/drawing/2014/main" val="1766974536"/>
                  </a:ext>
                </a:extLst>
              </a:tr>
              <a:tr h="333068">
                <a:tc>
                  <a:txBody>
                    <a:bodyPr/>
                    <a:lstStyle/>
                    <a:p>
                      <a:pPr algn="ctr" rtl="0" fontAlgn="ctr"/>
                      <a:r>
                        <a:rPr lang="tr-TR" sz="1800" b="1" i="0" u="none" strike="noStrike" dirty="0">
                          <a:solidFill>
                            <a:srgbClr val="00246C"/>
                          </a:solidFill>
                          <a:effectLst/>
                          <a:latin typeface="Century Gothic" panose="020B0502020202020204" pitchFamily="34" charset="0"/>
                        </a:rPr>
                        <a:t>Nüfus</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309.3</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311.7</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314.1</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316.4</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318.9</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321.4</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323.8</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326.1</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328.5</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330.8</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333.2</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335.5</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extLst>
                  <a:ext uri="{0D108BD9-81ED-4DB2-BD59-A6C34878D82A}">
                    <a16:rowId xmlns:a16="http://schemas.microsoft.com/office/drawing/2014/main" val="156508245"/>
                  </a:ext>
                </a:extLst>
              </a:tr>
              <a:tr h="242231">
                <a:tc>
                  <a:txBody>
                    <a:bodyPr/>
                    <a:lstStyle/>
                    <a:p>
                      <a:pPr algn="ctr" rtl="0" fontAlgn="ctr"/>
                      <a:r>
                        <a:rPr lang="tr-TR" sz="1050" b="0" i="0" u="none" strike="noStrike">
                          <a:solidFill>
                            <a:srgbClr val="00246C"/>
                          </a:solidFill>
                          <a:effectLst/>
                          <a:latin typeface="Century Gothic" panose="020B0502020202020204" pitchFamily="34" charset="0"/>
                        </a:rPr>
                        <a:t>Birim: Milyon Kişi</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3511224088"/>
                  </a:ext>
                </a:extLst>
              </a:tr>
              <a:tr h="333068">
                <a:tc>
                  <a:txBody>
                    <a:bodyPr/>
                    <a:lstStyle/>
                    <a:p>
                      <a:pPr algn="ctr" rtl="0" fontAlgn="ctr"/>
                      <a:r>
                        <a:rPr lang="tr-TR" sz="1800" b="1" i="0" u="none" strike="noStrike" dirty="0">
                          <a:solidFill>
                            <a:srgbClr val="00246C"/>
                          </a:solidFill>
                          <a:effectLst/>
                          <a:latin typeface="Century Gothic" panose="020B0502020202020204" pitchFamily="34" charset="0"/>
                        </a:rPr>
                        <a:t>Hane Sayısı</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119.5</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119.3</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120.3</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121.3</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124.3</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125.4</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126.6</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127.8</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128.9</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130.1</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131.3</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132.5</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extLst>
                  <a:ext uri="{0D108BD9-81ED-4DB2-BD59-A6C34878D82A}">
                    <a16:rowId xmlns:a16="http://schemas.microsoft.com/office/drawing/2014/main" val="1468910077"/>
                  </a:ext>
                </a:extLst>
              </a:tr>
              <a:tr h="242231">
                <a:tc>
                  <a:txBody>
                    <a:bodyPr/>
                    <a:lstStyle/>
                    <a:p>
                      <a:pPr algn="ctr" rtl="0" fontAlgn="ctr"/>
                      <a:r>
                        <a:rPr lang="tr-TR" sz="1050" b="0" i="0" u="none" strike="noStrike">
                          <a:solidFill>
                            <a:srgbClr val="00246C"/>
                          </a:solidFill>
                          <a:effectLst/>
                          <a:latin typeface="Century Gothic" panose="020B0502020202020204" pitchFamily="34" charset="0"/>
                        </a:rPr>
                        <a:t>Birim: Milyon Adet</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772448363"/>
                  </a:ext>
                </a:extLst>
              </a:tr>
              <a:tr h="333068">
                <a:tc>
                  <a:txBody>
                    <a:bodyPr/>
                    <a:lstStyle/>
                    <a:p>
                      <a:pPr algn="ctr" rtl="0" fontAlgn="ctr"/>
                      <a:r>
                        <a:rPr lang="tr-TR" sz="1800" b="1" i="0" u="none" strike="noStrike" dirty="0">
                          <a:solidFill>
                            <a:srgbClr val="00246C"/>
                          </a:solidFill>
                          <a:effectLst/>
                          <a:latin typeface="Century Gothic" panose="020B0502020202020204" pitchFamily="34" charset="0"/>
                        </a:rPr>
                        <a:t>Kişi Başına GSYİH</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48.310</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49.725</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51.386</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52.705</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54.502</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56.084</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57.294</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59.407</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61.668</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63.835</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65.874</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67.938</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extLst>
                  <a:ext uri="{0D108BD9-81ED-4DB2-BD59-A6C34878D82A}">
                    <a16:rowId xmlns:a16="http://schemas.microsoft.com/office/drawing/2014/main" val="3054895091"/>
                  </a:ext>
                </a:extLst>
              </a:tr>
              <a:tr h="242231">
                <a:tc>
                  <a:txBody>
                    <a:bodyPr/>
                    <a:lstStyle/>
                    <a:p>
                      <a:pPr algn="ctr" rtl="0" fontAlgn="ctr"/>
                      <a:r>
                        <a:rPr lang="tr-TR" sz="1050" b="0" i="0" u="none" strike="noStrike" dirty="0">
                          <a:solidFill>
                            <a:srgbClr val="00246C"/>
                          </a:solidFill>
                          <a:effectLst/>
                          <a:latin typeface="Century Gothic" panose="020B0502020202020204" pitchFamily="34" charset="0"/>
                        </a:rPr>
                        <a:t>Birim: $</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2418852636"/>
                  </a:ext>
                </a:extLst>
              </a:tr>
              <a:tr h="494554">
                <a:tc>
                  <a:txBody>
                    <a:bodyPr/>
                    <a:lstStyle/>
                    <a:p>
                      <a:pPr algn="ctr" rtl="0" fontAlgn="ctr"/>
                      <a:r>
                        <a:rPr lang="tr-TR" sz="1600" b="1" i="0" u="none" strike="noStrike" dirty="0">
                          <a:solidFill>
                            <a:srgbClr val="00246C"/>
                          </a:solidFill>
                          <a:effectLst/>
                          <a:latin typeface="Century Gothic" panose="020B0502020202020204" pitchFamily="34" charset="0"/>
                        </a:rPr>
                        <a:t>Kişi Başına Tüketici Harcaması</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dirty="0">
                          <a:solidFill>
                            <a:srgbClr val="00246C"/>
                          </a:solidFill>
                          <a:effectLst/>
                          <a:latin typeface="Century Gothic" panose="020B0502020202020204" pitchFamily="34" charset="0"/>
                        </a:rPr>
                        <a:t>32.980</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34.291</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35.182</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35.905</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37.200</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38.217</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39.046</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40.467</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41.988</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43.447</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44.819</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46.211</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extLst>
                  <a:ext uri="{0D108BD9-81ED-4DB2-BD59-A6C34878D82A}">
                    <a16:rowId xmlns:a16="http://schemas.microsoft.com/office/drawing/2014/main" val="1217775975"/>
                  </a:ext>
                </a:extLst>
              </a:tr>
              <a:tr h="242231">
                <a:tc>
                  <a:txBody>
                    <a:bodyPr/>
                    <a:lstStyle/>
                    <a:p>
                      <a:pPr algn="ctr" rtl="0" fontAlgn="ctr"/>
                      <a:r>
                        <a:rPr lang="tr-TR" sz="1050" b="0" i="0" u="none" strike="noStrike">
                          <a:solidFill>
                            <a:srgbClr val="00246C"/>
                          </a:solidFill>
                          <a:effectLst/>
                          <a:latin typeface="Century Gothic" panose="020B0502020202020204" pitchFamily="34" charset="0"/>
                        </a:rPr>
                        <a:t>Birim: $</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3424978981"/>
                  </a:ext>
                </a:extLst>
              </a:tr>
              <a:tr h="979015">
                <a:tc>
                  <a:txBody>
                    <a:bodyPr/>
                    <a:lstStyle/>
                    <a:p>
                      <a:pPr algn="ctr" rtl="0" fontAlgn="ctr"/>
                      <a:r>
                        <a:rPr lang="tr-TR" sz="1800" b="1" i="0" u="none" strike="noStrike" dirty="0">
                          <a:solidFill>
                            <a:srgbClr val="00246C"/>
                          </a:solidFill>
                          <a:effectLst/>
                          <a:latin typeface="Century Gothic" panose="020B0502020202020204" pitchFamily="34" charset="0"/>
                        </a:rPr>
                        <a:t>Moda Perakende Satışları</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141.138</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148.785</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156.638</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160.841</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163.921</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167.271</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169.112</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171.065</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172.493</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173.569</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174.414</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rowSpan="2">
                  <a:txBody>
                    <a:bodyPr/>
                    <a:lstStyle/>
                    <a:p>
                      <a:pPr algn="ctr" rtl="0" fontAlgn="ctr"/>
                      <a:r>
                        <a:rPr lang="tr-TR" sz="1400" b="0" i="0" u="none" strike="noStrike">
                          <a:solidFill>
                            <a:srgbClr val="00246C"/>
                          </a:solidFill>
                          <a:effectLst/>
                          <a:latin typeface="Century Gothic" panose="020B0502020202020204" pitchFamily="34" charset="0"/>
                        </a:rPr>
                        <a:t>175.124</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extLst>
                  <a:ext uri="{0D108BD9-81ED-4DB2-BD59-A6C34878D82A}">
                    <a16:rowId xmlns:a16="http://schemas.microsoft.com/office/drawing/2014/main" val="3917401371"/>
                  </a:ext>
                </a:extLst>
              </a:tr>
              <a:tr h="242231">
                <a:tc>
                  <a:txBody>
                    <a:bodyPr/>
                    <a:lstStyle/>
                    <a:p>
                      <a:pPr algn="ctr" rtl="0" fontAlgn="ctr"/>
                      <a:r>
                        <a:rPr lang="tr-TR" sz="1050" b="0" i="0" u="none" strike="noStrike">
                          <a:solidFill>
                            <a:srgbClr val="00246C"/>
                          </a:solidFill>
                          <a:effectLst/>
                          <a:latin typeface="Century Gothic" panose="020B0502020202020204" pitchFamily="34" charset="0"/>
                        </a:rPr>
                        <a:t>Birim: Milyon $</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2121790097"/>
                  </a:ext>
                </a:extLst>
              </a:tr>
              <a:tr h="333068">
                <a:tc>
                  <a:txBody>
                    <a:bodyPr/>
                    <a:lstStyle/>
                    <a:p>
                      <a:pPr algn="ctr" rtl="0" fontAlgn="ctr"/>
                      <a:r>
                        <a:rPr lang="tr-TR" sz="1800" b="1" i="0" u="none" strike="noStrike" dirty="0">
                          <a:solidFill>
                            <a:srgbClr val="00246C"/>
                          </a:solidFill>
                          <a:effectLst/>
                          <a:latin typeface="Century Gothic" panose="020B0502020202020204" pitchFamily="34" charset="0"/>
                        </a:rPr>
                        <a:t>Enflasyon Oranı</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a:txBody>
                    <a:bodyPr/>
                    <a:lstStyle/>
                    <a:p>
                      <a:pPr algn="ctr" rtl="0" fontAlgn="ctr"/>
                      <a:r>
                        <a:rPr lang="tr-TR" sz="1400" b="0" i="0" u="none" strike="noStrike">
                          <a:solidFill>
                            <a:srgbClr val="00246C"/>
                          </a:solidFill>
                          <a:effectLst/>
                          <a:latin typeface="Century Gothic" panose="020B0502020202020204" pitchFamily="34" charset="0"/>
                        </a:rPr>
                        <a:t>1,6%</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a:txBody>
                    <a:bodyPr/>
                    <a:lstStyle/>
                    <a:p>
                      <a:pPr algn="ctr" rtl="0" fontAlgn="ctr"/>
                      <a:r>
                        <a:rPr lang="tr-TR" sz="1400" b="0" i="0" u="none" strike="noStrike">
                          <a:solidFill>
                            <a:srgbClr val="00246C"/>
                          </a:solidFill>
                          <a:effectLst/>
                          <a:latin typeface="Century Gothic" panose="020B0502020202020204" pitchFamily="34" charset="0"/>
                        </a:rPr>
                        <a:t>3,1%</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a:txBody>
                    <a:bodyPr/>
                    <a:lstStyle/>
                    <a:p>
                      <a:pPr algn="ctr" rtl="0" fontAlgn="ctr"/>
                      <a:r>
                        <a:rPr lang="tr-TR" sz="1400" b="0" i="0" u="none" strike="noStrike">
                          <a:solidFill>
                            <a:srgbClr val="00246C"/>
                          </a:solidFill>
                          <a:effectLst/>
                          <a:latin typeface="Century Gothic" panose="020B0502020202020204" pitchFamily="34" charset="0"/>
                        </a:rPr>
                        <a:t>2,1%</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a:txBody>
                    <a:bodyPr/>
                    <a:lstStyle/>
                    <a:p>
                      <a:pPr algn="ctr" rtl="0" fontAlgn="ctr"/>
                      <a:r>
                        <a:rPr lang="tr-TR" sz="1400" b="0" i="0" u="none" strike="noStrike">
                          <a:solidFill>
                            <a:srgbClr val="00246C"/>
                          </a:solidFill>
                          <a:effectLst/>
                          <a:latin typeface="Century Gothic" panose="020B0502020202020204" pitchFamily="34" charset="0"/>
                        </a:rPr>
                        <a:t>1,5%</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a:txBody>
                    <a:bodyPr/>
                    <a:lstStyle/>
                    <a:p>
                      <a:pPr algn="ctr" rtl="0" fontAlgn="ctr"/>
                      <a:r>
                        <a:rPr lang="tr-TR" sz="1400" b="0" i="0" u="none" strike="noStrike">
                          <a:solidFill>
                            <a:srgbClr val="00246C"/>
                          </a:solidFill>
                          <a:effectLst/>
                          <a:latin typeface="Century Gothic" panose="020B0502020202020204" pitchFamily="34" charset="0"/>
                        </a:rPr>
                        <a:t>1,6%</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a:txBody>
                    <a:bodyPr/>
                    <a:lstStyle/>
                    <a:p>
                      <a:pPr algn="ctr" rtl="0" fontAlgn="ctr"/>
                      <a:r>
                        <a:rPr lang="tr-TR" sz="1400" b="0" i="0" u="none" strike="noStrike">
                          <a:solidFill>
                            <a:srgbClr val="00246C"/>
                          </a:solidFill>
                          <a:effectLst/>
                          <a:latin typeface="Century Gothic" panose="020B0502020202020204" pitchFamily="34" charset="0"/>
                        </a:rPr>
                        <a:t>0,1%</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a:txBody>
                    <a:bodyPr/>
                    <a:lstStyle/>
                    <a:p>
                      <a:pPr algn="ctr" rtl="0" fontAlgn="ctr"/>
                      <a:r>
                        <a:rPr lang="tr-TR" sz="1400" b="0" i="0" u="none" strike="noStrike">
                          <a:solidFill>
                            <a:srgbClr val="00246C"/>
                          </a:solidFill>
                          <a:effectLst/>
                          <a:latin typeface="Century Gothic" panose="020B0502020202020204" pitchFamily="34" charset="0"/>
                        </a:rPr>
                        <a:t>1,2%</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a:txBody>
                    <a:bodyPr/>
                    <a:lstStyle/>
                    <a:p>
                      <a:pPr algn="ctr" rtl="0" fontAlgn="ctr"/>
                      <a:r>
                        <a:rPr lang="tr-TR" sz="1400" b="0" i="0" u="none" strike="noStrike">
                          <a:solidFill>
                            <a:srgbClr val="00246C"/>
                          </a:solidFill>
                          <a:effectLst/>
                          <a:latin typeface="Century Gothic" panose="020B0502020202020204" pitchFamily="34" charset="0"/>
                        </a:rPr>
                        <a:t>2,3%</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a:txBody>
                    <a:bodyPr/>
                    <a:lstStyle/>
                    <a:p>
                      <a:pPr algn="ctr" rtl="0" fontAlgn="ctr"/>
                      <a:r>
                        <a:rPr lang="tr-TR" sz="1400" b="0" i="0" u="none" strike="noStrike">
                          <a:solidFill>
                            <a:srgbClr val="00246C"/>
                          </a:solidFill>
                          <a:effectLst/>
                          <a:latin typeface="Century Gothic" panose="020B0502020202020204" pitchFamily="34" charset="0"/>
                        </a:rPr>
                        <a:t>2,6%</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a:txBody>
                    <a:bodyPr/>
                    <a:lstStyle/>
                    <a:p>
                      <a:pPr algn="ctr" rtl="0" fontAlgn="ctr"/>
                      <a:r>
                        <a:rPr lang="tr-TR" sz="1400" b="0" i="0" u="none" strike="noStrike">
                          <a:solidFill>
                            <a:srgbClr val="00246C"/>
                          </a:solidFill>
                          <a:effectLst/>
                          <a:latin typeface="Century Gothic" panose="020B0502020202020204" pitchFamily="34" charset="0"/>
                        </a:rPr>
                        <a:t>2,5%</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a:txBody>
                    <a:bodyPr/>
                    <a:lstStyle/>
                    <a:p>
                      <a:pPr algn="ctr" rtl="0" fontAlgn="ctr"/>
                      <a:r>
                        <a:rPr lang="tr-TR" sz="1400" b="0" i="0" u="none" strike="noStrike">
                          <a:solidFill>
                            <a:srgbClr val="00246C"/>
                          </a:solidFill>
                          <a:effectLst/>
                          <a:latin typeface="Century Gothic" panose="020B0502020202020204" pitchFamily="34" charset="0"/>
                        </a:rPr>
                        <a:t>2,4%</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tc>
                  <a:txBody>
                    <a:bodyPr/>
                    <a:lstStyle/>
                    <a:p>
                      <a:pPr algn="ctr" rtl="0" fontAlgn="ctr"/>
                      <a:r>
                        <a:rPr lang="tr-TR" sz="1400" b="0" i="0" u="none" strike="noStrike" dirty="0">
                          <a:solidFill>
                            <a:srgbClr val="00246C"/>
                          </a:solidFill>
                          <a:effectLst/>
                          <a:latin typeface="Century Gothic" panose="020B0502020202020204" pitchFamily="34" charset="0"/>
                        </a:rPr>
                        <a:t>2,3%</a:t>
                      </a:r>
                    </a:p>
                  </a:txBody>
                  <a:tcPr marL="7261" marR="7261" marT="7261" marB="0" anchor="ctr">
                    <a:lnL w="12700" cap="flat" cmpd="sng" algn="ctr">
                      <a:solidFill>
                        <a:srgbClr val="00246C"/>
                      </a:solidFill>
                      <a:prstDash val="solid"/>
                      <a:round/>
                      <a:headEnd type="none" w="med" len="med"/>
                      <a:tailEnd type="none" w="med" len="med"/>
                    </a:lnL>
                    <a:lnR w="12700" cap="flat" cmpd="sng" algn="ctr">
                      <a:solidFill>
                        <a:srgbClr val="00246C"/>
                      </a:solidFill>
                      <a:prstDash val="solid"/>
                      <a:round/>
                      <a:headEnd type="none" w="med" len="med"/>
                      <a:tailEnd type="none" w="med" len="med"/>
                    </a:lnR>
                    <a:lnT w="12700" cap="flat" cmpd="sng" algn="ctr">
                      <a:solidFill>
                        <a:srgbClr val="00246C"/>
                      </a:solidFill>
                      <a:prstDash val="solid"/>
                      <a:round/>
                      <a:headEnd type="none" w="med" len="med"/>
                      <a:tailEnd type="none" w="med" len="med"/>
                    </a:lnT>
                    <a:lnB w="12700" cap="flat" cmpd="sng" algn="ctr">
                      <a:solidFill>
                        <a:srgbClr val="00246C"/>
                      </a:solidFill>
                      <a:prstDash val="solid"/>
                      <a:round/>
                      <a:headEnd type="none" w="med" len="med"/>
                      <a:tailEnd type="none" w="med" len="med"/>
                    </a:lnB>
                  </a:tcPr>
                </a:tc>
                <a:extLst>
                  <a:ext uri="{0D108BD9-81ED-4DB2-BD59-A6C34878D82A}">
                    <a16:rowId xmlns:a16="http://schemas.microsoft.com/office/drawing/2014/main" val="1460463967"/>
                  </a:ext>
                </a:extLst>
              </a:tr>
            </a:tbl>
          </a:graphicData>
        </a:graphic>
      </p:graphicFrame>
    </p:spTree>
    <p:extLst>
      <p:ext uri="{BB962C8B-B14F-4D97-AF65-F5344CB8AC3E}">
        <p14:creationId xmlns:p14="http://schemas.microsoft.com/office/powerpoint/2010/main" val="4007534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950" y="568170"/>
            <a:ext cx="9940955" cy="1411549"/>
          </a:xfrm>
        </p:spPr>
        <p:txBody>
          <a:bodyPr/>
          <a:lstStyle/>
          <a:p>
            <a:pPr algn="ctr" fontAlgn="base"/>
            <a:r>
              <a:rPr lang="tr-TR" b="1" dirty="0"/>
              <a:t>CİRO</a:t>
            </a:r>
            <a:br>
              <a:rPr lang="tr-TR" dirty="0"/>
            </a:br>
            <a:r>
              <a:rPr lang="tr-TR" sz="3200" dirty="0"/>
              <a:t>2017 yılında İç Giyim Sektöründe toplam cironun 51.934 milyon </a:t>
            </a:r>
            <a:r>
              <a:rPr lang="tr-TR" sz="3200" dirty="0">
                <a:latin typeface="Century Gothic" panose="020B0502020202020204" pitchFamily="34" charset="0"/>
              </a:rPr>
              <a:t>$ olması bekleniyor.</a:t>
            </a:r>
            <a:r>
              <a:rPr lang="en-US" sz="2800" dirty="0"/>
              <a:t> </a:t>
            </a:r>
            <a:endParaRPr lang="tr-TR" sz="3200" dirty="0"/>
          </a:p>
        </p:txBody>
      </p:sp>
      <p:sp>
        <p:nvSpPr>
          <p:cNvPr id="5" name="TextBox 4"/>
          <p:cNvSpPr txBox="1"/>
          <p:nvPr/>
        </p:nvSpPr>
        <p:spPr>
          <a:xfrm>
            <a:off x="594804" y="6488668"/>
            <a:ext cx="1491449" cy="276999"/>
          </a:xfrm>
          <a:prstGeom prst="rect">
            <a:avLst/>
          </a:prstGeom>
          <a:noFill/>
        </p:spPr>
        <p:txBody>
          <a:bodyPr wrap="square" rtlCol="0">
            <a:spAutoFit/>
          </a:bodyPr>
          <a:lstStyle/>
          <a:p>
            <a:r>
              <a:rPr lang="tr-TR" sz="1200" i="1" dirty="0"/>
              <a:t>Birim: Milyon </a:t>
            </a:r>
            <a:r>
              <a:rPr lang="tr-TR" sz="1200" i="1" dirty="0">
                <a:latin typeface="Century Gothic" panose="020B0502020202020204" pitchFamily="34" charset="0"/>
              </a:rPr>
              <a:t>$</a:t>
            </a:r>
            <a:endParaRPr lang="tr-TR" sz="1200" i="1" dirty="0"/>
          </a:p>
        </p:txBody>
      </p:sp>
      <p:graphicFrame>
        <p:nvGraphicFramePr>
          <p:cNvPr id="6" name="Grafik 5">
            <a:extLst>
              <a:ext uri="{FF2B5EF4-FFF2-40B4-BE49-F238E27FC236}">
                <a16:creationId xmlns:a16="http://schemas.microsoft.com/office/drawing/2014/main" id="{108160B9-FACE-4EBD-9CD8-7AE617CE02EB}"/>
              </a:ext>
            </a:extLst>
          </p:cNvPr>
          <p:cNvGraphicFramePr>
            <a:graphicFrameLocks/>
          </p:cNvGraphicFramePr>
          <p:nvPr>
            <p:extLst>
              <p:ext uri="{D42A27DB-BD31-4B8C-83A1-F6EECF244321}">
                <p14:modId xmlns:p14="http://schemas.microsoft.com/office/powerpoint/2010/main" val="2654174753"/>
              </p:ext>
            </p:extLst>
          </p:nvPr>
        </p:nvGraphicFramePr>
        <p:xfrm>
          <a:off x="494949" y="2308194"/>
          <a:ext cx="11196941" cy="4101484"/>
        </p:xfrm>
        <a:graphic>
          <a:graphicData uri="http://schemas.openxmlformats.org/drawingml/2006/chart">
            <c:chart xmlns:c="http://schemas.openxmlformats.org/drawingml/2006/chart" xmlns:r="http://schemas.openxmlformats.org/officeDocument/2006/relationships" r:id="rId3"/>
          </a:graphicData>
        </a:graphic>
      </p:graphicFrame>
      <p:sp>
        <p:nvSpPr>
          <p:cNvPr id="3" name="Metin kutusu 2"/>
          <p:cNvSpPr txBox="1"/>
          <p:nvPr/>
        </p:nvSpPr>
        <p:spPr>
          <a:xfrm>
            <a:off x="1047565" y="3515558"/>
            <a:ext cx="736847" cy="307777"/>
          </a:xfrm>
          <a:prstGeom prst="rect">
            <a:avLst/>
          </a:prstGeom>
          <a:noFill/>
        </p:spPr>
        <p:txBody>
          <a:bodyPr wrap="square" rtlCol="0">
            <a:spAutoFit/>
          </a:bodyPr>
          <a:lstStyle/>
          <a:p>
            <a:r>
              <a:rPr lang="tr-TR" sz="1400" dirty="0"/>
              <a:t>37.806 </a:t>
            </a:r>
          </a:p>
        </p:txBody>
      </p:sp>
      <p:sp>
        <p:nvSpPr>
          <p:cNvPr id="8" name="Metin kutusu 7"/>
          <p:cNvSpPr txBox="1"/>
          <p:nvPr/>
        </p:nvSpPr>
        <p:spPr>
          <a:xfrm>
            <a:off x="1968604" y="3373515"/>
            <a:ext cx="736847" cy="307777"/>
          </a:xfrm>
          <a:prstGeom prst="rect">
            <a:avLst/>
          </a:prstGeom>
          <a:noFill/>
        </p:spPr>
        <p:txBody>
          <a:bodyPr wrap="square" rtlCol="0">
            <a:spAutoFit/>
          </a:bodyPr>
          <a:lstStyle/>
          <a:p>
            <a:r>
              <a:rPr lang="tr-TR" sz="1400" dirty="0"/>
              <a:t>41.880 </a:t>
            </a:r>
          </a:p>
        </p:txBody>
      </p:sp>
      <p:sp>
        <p:nvSpPr>
          <p:cNvPr id="9" name="Metin kutusu 8"/>
          <p:cNvSpPr txBox="1"/>
          <p:nvPr/>
        </p:nvSpPr>
        <p:spPr>
          <a:xfrm>
            <a:off x="2806823" y="3361669"/>
            <a:ext cx="736847" cy="307777"/>
          </a:xfrm>
          <a:prstGeom prst="rect">
            <a:avLst/>
          </a:prstGeom>
          <a:noFill/>
        </p:spPr>
        <p:txBody>
          <a:bodyPr wrap="square" rtlCol="0">
            <a:spAutoFit/>
          </a:bodyPr>
          <a:lstStyle/>
          <a:p>
            <a:r>
              <a:rPr lang="tr-TR" sz="1400" dirty="0"/>
              <a:t>42.850 </a:t>
            </a:r>
          </a:p>
        </p:txBody>
      </p:sp>
      <p:sp>
        <p:nvSpPr>
          <p:cNvPr id="10" name="Metin kutusu 9"/>
          <p:cNvSpPr txBox="1"/>
          <p:nvPr/>
        </p:nvSpPr>
        <p:spPr>
          <a:xfrm>
            <a:off x="3727862" y="3243291"/>
            <a:ext cx="736847" cy="307777"/>
          </a:xfrm>
          <a:prstGeom prst="rect">
            <a:avLst/>
          </a:prstGeom>
          <a:noFill/>
        </p:spPr>
        <p:txBody>
          <a:bodyPr wrap="square" rtlCol="0">
            <a:spAutoFit/>
          </a:bodyPr>
          <a:lstStyle/>
          <a:p>
            <a:r>
              <a:rPr lang="tr-TR" sz="1400" dirty="0"/>
              <a:t>44.373 </a:t>
            </a:r>
          </a:p>
        </p:txBody>
      </p:sp>
      <p:sp>
        <p:nvSpPr>
          <p:cNvPr id="11" name="Metin kutusu 10"/>
          <p:cNvSpPr txBox="1"/>
          <p:nvPr/>
        </p:nvSpPr>
        <p:spPr>
          <a:xfrm>
            <a:off x="4573480" y="3219626"/>
            <a:ext cx="736847" cy="307777"/>
          </a:xfrm>
          <a:prstGeom prst="rect">
            <a:avLst/>
          </a:prstGeom>
          <a:noFill/>
        </p:spPr>
        <p:txBody>
          <a:bodyPr wrap="square" rtlCol="0">
            <a:spAutoFit/>
          </a:bodyPr>
          <a:lstStyle/>
          <a:p>
            <a:r>
              <a:rPr lang="tr-TR" sz="1400" dirty="0"/>
              <a:t>44.549 </a:t>
            </a:r>
          </a:p>
        </p:txBody>
      </p:sp>
      <p:sp>
        <p:nvSpPr>
          <p:cNvPr id="12" name="Metin kutusu 11"/>
          <p:cNvSpPr txBox="1"/>
          <p:nvPr/>
        </p:nvSpPr>
        <p:spPr>
          <a:xfrm>
            <a:off x="5487120" y="3089402"/>
            <a:ext cx="736847" cy="307777"/>
          </a:xfrm>
          <a:prstGeom prst="rect">
            <a:avLst/>
          </a:prstGeom>
          <a:noFill/>
        </p:spPr>
        <p:txBody>
          <a:bodyPr wrap="square" rtlCol="0">
            <a:spAutoFit/>
          </a:bodyPr>
          <a:lstStyle/>
          <a:p>
            <a:r>
              <a:rPr lang="tr-TR" sz="1400" dirty="0"/>
              <a:t>47.155 </a:t>
            </a:r>
          </a:p>
        </p:txBody>
      </p:sp>
      <p:sp>
        <p:nvSpPr>
          <p:cNvPr id="13" name="Metin kutusu 12"/>
          <p:cNvSpPr txBox="1"/>
          <p:nvPr/>
        </p:nvSpPr>
        <p:spPr>
          <a:xfrm>
            <a:off x="6366028" y="3053892"/>
            <a:ext cx="736847" cy="307777"/>
          </a:xfrm>
          <a:prstGeom prst="rect">
            <a:avLst/>
          </a:prstGeom>
          <a:noFill/>
        </p:spPr>
        <p:txBody>
          <a:bodyPr wrap="square" rtlCol="0">
            <a:spAutoFit/>
          </a:bodyPr>
          <a:lstStyle/>
          <a:p>
            <a:r>
              <a:rPr lang="tr-TR" sz="1400" dirty="0"/>
              <a:t>49.949 </a:t>
            </a:r>
          </a:p>
        </p:txBody>
      </p:sp>
      <p:sp>
        <p:nvSpPr>
          <p:cNvPr id="14" name="Metin kutusu 13"/>
          <p:cNvSpPr txBox="1"/>
          <p:nvPr/>
        </p:nvSpPr>
        <p:spPr>
          <a:xfrm>
            <a:off x="7129692" y="2805317"/>
            <a:ext cx="975786" cy="369332"/>
          </a:xfrm>
          <a:prstGeom prst="rect">
            <a:avLst/>
          </a:prstGeom>
          <a:noFill/>
        </p:spPr>
        <p:txBody>
          <a:bodyPr wrap="square" rtlCol="0">
            <a:spAutoFit/>
          </a:bodyPr>
          <a:lstStyle/>
          <a:p>
            <a:r>
              <a:rPr lang="tr-TR" b="1" dirty="0"/>
              <a:t>51.934 </a:t>
            </a:r>
          </a:p>
        </p:txBody>
      </p:sp>
      <p:sp>
        <p:nvSpPr>
          <p:cNvPr id="15" name="Metin kutusu 14"/>
          <p:cNvSpPr txBox="1"/>
          <p:nvPr/>
        </p:nvSpPr>
        <p:spPr>
          <a:xfrm>
            <a:off x="8132296" y="2784593"/>
            <a:ext cx="736847" cy="307777"/>
          </a:xfrm>
          <a:prstGeom prst="rect">
            <a:avLst/>
          </a:prstGeom>
          <a:noFill/>
        </p:spPr>
        <p:txBody>
          <a:bodyPr wrap="square" rtlCol="0">
            <a:spAutoFit/>
          </a:bodyPr>
          <a:lstStyle/>
          <a:p>
            <a:r>
              <a:rPr lang="tr-TR" sz="1400" dirty="0"/>
              <a:t>54.064 </a:t>
            </a:r>
          </a:p>
        </p:txBody>
      </p:sp>
      <p:sp>
        <p:nvSpPr>
          <p:cNvPr id="16" name="Metin kutusu 15"/>
          <p:cNvSpPr txBox="1"/>
          <p:nvPr/>
        </p:nvSpPr>
        <p:spPr>
          <a:xfrm>
            <a:off x="9001900" y="2746115"/>
            <a:ext cx="736847" cy="307777"/>
          </a:xfrm>
          <a:prstGeom prst="rect">
            <a:avLst/>
          </a:prstGeom>
          <a:noFill/>
        </p:spPr>
        <p:txBody>
          <a:bodyPr wrap="square" rtlCol="0">
            <a:spAutoFit/>
          </a:bodyPr>
          <a:lstStyle/>
          <a:p>
            <a:r>
              <a:rPr lang="tr-TR" sz="1400" dirty="0"/>
              <a:t>56.240 </a:t>
            </a:r>
          </a:p>
        </p:txBody>
      </p:sp>
      <p:sp>
        <p:nvSpPr>
          <p:cNvPr id="17" name="Metin kutusu 16"/>
          <p:cNvSpPr txBox="1"/>
          <p:nvPr/>
        </p:nvSpPr>
        <p:spPr>
          <a:xfrm>
            <a:off x="9871504" y="2633672"/>
            <a:ext cx="736847" cy="307777"/>
          </a:xfrm>
          <a:prstGeom prst="rect">
            <a:avLst/>
          </a:prstGeom>
          <a:noFill/>
        </p:spPr>
        <p:txBody>
          <a:bodyPr wrap="square" rtlCol="0">
            <a:spAutoFit/>
          </a:bodyPr>
          <a:lstStyle/>
          <a:p>
            <a:r>
              <a:rPr lang="tr-TR" sz="1400" dirty="0"/>
              <a:t>58.465</a:t>
            </a:r>
          </a:p>
        </p:txBody>
      </p:sp>
      <p:sp>
        <p:nvSpPr>
          <p:cNvPr id="18" name="Metin kutusu 17"/>
          <p:cNvSpPr txBox="1"/>
          <p:nvPr/>
        </p:nvSpPr>
        <p:spPr>
          <a:xfrm>
            <a:off x="10741108" y="2497540"/>
            <a:ext cx="736847" cy="307777"/>
          </a:xfrm>
          <a:prstGeom prst="rect">
            <a:avLst/>
          </a:prstGeom>
          <a:noFill/>
        </p:spPr>
        <p:txBody>
          <a:bodyPr wrap="square" rtlCol="0">
            <a:spAutoFit/>
          </a:bodyPr>
          <a:lstStyle/>
          <a:p>
            <a:r>
              <a:rPr lang="tr-TR" sz="1400" dirty="0"/>
              <a:t>60.764 </a:t>
            </a:r>
          </a:p>
        </p:txBody>
      </p:sp>
    </p:spTree>
    <p:extLst>
      <p:ext uri="{BB962C8B-B14F-4D97-AF65-F5344CB8AC3E}">
        <p14:creationId xmlns:p14="http://schemas.microsoft.com/office/powerpoint/2010/main" val="336843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339" y="461395"/>
            <a:ext cx="9907399" cy="1417740"/>
          </a:xfrm>
        </p:spPr>
        <p:txBody>
          <a:bodyPr/>
          <a:lstStyle/>
          <a:p>
            <a:pPr algn="ctr" fontAlgn="base"/>
            <a:r>
              <a:rPr lang="tr-TR" sz="3200" b="1" dirty="0"/>
              <a:t>KİŞİ BAŞINA HARCAMA</a:t>
            </a:r>
            <a:br>
              <a:rPr lang="tr-TR" sz="3200" b="1" dirty="0"/>
            </a:br>
            <a:r>
              <a:rPr lang="tr-TR" sz="3200" dirty="0"/>
              <a:t>2017 yılında İç Giyim Sektöründe kişi başına harcamanın 159 </a:t>
            </a:r>
            <a:r>
              <a:rPr lang="tr-TR" sz="3200" dirty="0">
                <a:latin typeface="Century Gothic" panose="020B0502020202020204" pitchFamily="34" charset="0"/>
              </a:rPr>
              <a:t>$ olması bekleniyor.</a:t>
            </a:r>
            <a:endParaRPr lang="tr-TR" sz="3200" dirty="0"/>
          </a:p>
        </p:txBody>
      </p:sp>
      <p:sp>
        <p:nvSpPr>
          <p:cNvPr id="5" name="TextBox 4"/>
          <p:cNvSpPr txBox="1"/>
          <p:nvPr/>
        </p:nvSpPr>
        <p:spPr>
          <a:xfrm>
            <a:off x="594804" y="6488668"/>
            <a:ext cx="1491449" cy="276999"/>
          </a:xfrm>
          <a:prstGeom prst="rect">
            <a:avLst/>
          </a:prstGeom>
          <a:noFill/>
        </p:spPr>
        <p:txBody>
          <a:bodyPr wrap="square" rtlCol="0">
            <a:spAutoFit/>
          </a:bodyPr>
          <a:lstStyle/>
          <a:p>
            <a:r>
              <a:rPr lang="tr-TR" sz="1200" i="1" dirty="0"/>
              <a:t>Birim: </a:t>
            </a:r>
            <a:r>
              <a:rPr lang="tr-TR" sz="1200" i="1" dirty="0">
                <a:latin typeface="Century Gothic" panose="020B0502020202020204" pitchFamily="34" charset="0"/>
              </a:rPr>
              <a:t>$</a:t>
            </a:r>
            <a:endParaRPr lang="tr-TR" sz="1200" i="1" dirty="0"/>
          </a:p>
        </p:txBody>
      </p:sp>
      <p:graphicFrame>
        <p:nvGraphicFramePr>
          <p:cNvPr id="7" name="Grafik 6">
            <a:extLst>
              <a:ext uri="{FF2B5EF4-FFF2-40B4-BE49-F238E27FC236}">
                <a16:creationId xmlns:a16="http://schemas.microsoft.com/office/drawing/2014/main" id="{930246CC-2F0A-4F1D-A952-330979381F3F}"/>
              </a:ext>
            </a:extLst>
          </p:cNvPr>
          <p:cNvGraphicFramePr>
            <a:graphicFrameLocks/>
          </p:cNvGraphicFramePr>
          <p:nvPr>
            <p:extLst>
              <p:ext uri="{D42A27DB-BD31-4B8C-83A1-F6EECF244321}">
                <p14:modId xmlns:p14="http://schemas.microsoft.com/office/powerpoint/2010/main" val="38981018"/>
              </p:ext>
            </p:extLst>
          </p:nvPr>
        </p:nvGraphicFramePr>
        <p:xfrm>
          <a:off x="503339" y="2272682"/>
          <a:ext cx="11188551" cy="42159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39064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339" y="461395"/>
            <a:ext cx="9907399" cy="1417740"/>
          </a:xfrm>
        </p:spPr>
        <p:txBody>
          <a:bodyPr/>
          <a:lstStyle/>
          <a:p>
            <a:pPr algn="ctr" fontAlgn="base"/>
            <a:r>
              <a:rPr lang="tr-TR" sz="3200" b="1" dirty="0"/>
              <a:t>SATIŞ HACMİ</a:t>
            </a:r>
            <a:br>
              <a:rPr lang="tr-TR" sz="3200" dirty="0"/>
            </a:br>
            <a:r>
              <a:rPr lang="tr-TR" sz="3200" dirty="0"/>
              <a:t>2021 yılı itibariyle İç Giyim Sektöründe satış hacminin 8.361 milyon adete ulaşması bekleniyor.</a:t>
            </a:r>
            <a:r>
              <a:rPr lang="en-US" sz="3200" dirty="0"/>
              <a:t> </a:t>
            </a:r>
            <a:endParaRPr lang="tr-TR" sz="3200" dirty="0"/>
          </a:p>
        </p:txBody>
      </p:sp>
      <p:sp>
        <p:nvSpPr>
          <p:cNvPr id="5" name="TextBox 4"/>
          <p:cNvSpPr txBox="1"/>
          <p:nvPr/>
        </p:nvSpPr>
        <p:spPr>
          <a:xfrm>
            <a:off x="594804" y="6488668"/>
            <a:ext cx="1642369" cy="276999"/>
          </a:xfrm>
          <a:prstGeom prst="rect">
            <a:avLst/>
          </a:prstGeom>
          <a:noFill/>
        </p:spPr>
        <p:txBody>
          <a:bodyPr wrap="square" rtlCol="0">
            <a:spAutoFit/>
          </a:bodyPr>
          <a:lstStyle/>
          <a:p>
            <a:r>
              <a:rPr lang="tr-TR" sz="1200" i="1" dirty="0"/>
              <a:t>Birim:  Milyon </a:t>
            </a:r>
            <a:r>
              <a:rPr lang="tr-TR" sz="1200" i="1" dirty="0">
                <a:latin typeface="Century Gothic" panose="020B0502020202020204" pitchFamily="34" charset="0"/>
              </a:rPr>
              <a:t>Adet</a:t>
            </a:r>
            <a:endParaRPr lang="tr-TR" sz="1200" i="1" dirty="0"/>
          </a:p>
        </p:txBody>
      </p:sp>
      <p:graphicFrame>
        <p:nvGraphicFramePr>
          <p:cNvPr id="6" name="Grafik 5">
            <a:extLst>
              <a:ext uri="{FF2B5EF4-FFF2-40B4-BE49-F238E27FC236}">
                <a16:creationId xmlns:a16="http://schemas.microsoft.com/office/drawing/2014/main" id="{1DCC908D-60EC-4BDB-AB01-604E90F4AB3B}"/>
              </a:ext>
            </a:extLst>
          </p:cNvPr>
          <p:cNvGraphicFramePr>
            <a:graphicFrameLocks/>
          </p:cNvGraphicFramePr>
          <p:nvPr>
            <p:extLst>
              <p:ext uri="{D42A27DB-BD31-4B8C-83A1-F6EECF244321}">
                <p14:modId xmlns:p14="http://schemas.microsoft.com/office/powerpoint/2010/main" val="3818739524"/>
              </p:ext>
            </p:extLst>
          </p:nvPr>
        </p:nvGraphicFramePr>
        <p:xfrm>
          <a:off x="503339" y="2263806"/>
          <a:ext cx="11197430" cy="42248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11733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339" y="461395"/>
            <a:ext cx="9907399" cy="1509448"/>
          </a:xfrm>
        </p:spPr>
        <p:txBody>
          <a:bodyPr/>
          <a:lstStyle/>
          <a:p>
            <a:pPr algn="ctr" fontAlgn="base"/>
            <a:r>
              <a:rPr lang="tr-TR" sz="3200" b="1" dirty="0"/>
              <a:t>KİŞİ BAŞINA TÜKETİM</a:t>
            </a:r>
            <a:br>
              <a:rPr lang="tr-TR" sz="3200" dirty="0"/>
            </a:br>
            <a:r>
              <a:rPr lang="tr-TR" sz="3200" dirty="0"/>
              <a:t>2017 yılında iç giyim tüketiminin kişi başına 23,5 adet olması bekleniyor.</a:t>
            </a:r>
            <a:endParaRPr lang="it-IT" sz="3200" dirty="0"/>
          </a:p>
        </p:txBody>
      </p:sp>
      <p:sp>
        <p:nvSpPr>
          <p:cNvPr id="5" name="TextBox 4"/>
          <p:cNvSpPr txBox="1"/>
          <p:nvPr/>
        </p:nvSpPr>
        <p:spPr>
          <a:xfrm>
            <a:off x="594804" y="6488668"/>
            <a:ext cx="1491449" cy="276999"/>
          </a:xfrm>
          <a:prstGeom prst="rect">
            <a:avLst/>
          </a:prstGeom>
          <a:noFill/>
        </p:spPr>
        <p:txBody>
          <a:bodyPr wrap="square" rtlCol="0">
            <a:spAutoFit/>
          </a:bodyPr>
          <a:lstStyle/>
          <a:p>
            <a:r>
              <a:rPr lang="tr-TR" sz="1200" i="1" dirty="0"/>
              <a:t>Birim: </a:t>
            </a:r>
            <a:r>
              <a:rPr lang="tr-TR" sz="1200" i="1" dirty="0">
                <a:latin typeface="Century Gothic" panose="020B0502020202020204" pitchFamily="34" charset="0"/>
              </a:rPr>
              <a:t>Adet</a:t>
            </a:r>
            <a:endParaRPr lang="tr-TR" sz="1200" i="1" dirty="0"/>
          </a:p>
        </p:txBody>
      </p:sp>
      <p:graphicFrame>
        <p:nvGraphicFramePr>
          <p:cNvPr id="9" name="Grafik 8">
            <a:extLst>
              <a:ext uri="{FF2B5EF4-FFF2-40B4-BE49-F238E27FC236}">
                <a16:creationId xmlns:a16="http://schemas.microsoft.com/office/drawing/2014/main" id="{A4D2DBA3-F493-4B70-8EFA-BF754B4C6225}"/>
              </a:ext>
            </a:extLst>
          </p:cNvPr>
          <p:cNvGraphicFramePr>
            <a:graphicFrameLocks/>
          </p:cNvGraphicFramePr>
          <p:nvPr>
            <p:extLst>
              <p:ext uri="{D42A27DB-BD31-4B8C-83A1-F6EECF244321}">
                <p14:modId xmlns:p14="http://schemas.microsoft.com/office/powerpoint/2010/main" val="863702777"/>
              </p:ext>
            </p:extLst>
          </p:nvPr>
        </p:nvGraphicFramePr>
        <p:xfrm>
          <a:off x="503339" y="2272682"/>
          <a:ext cx="11161919" cy="42159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02756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339" y="461395"/>
            <a:ext cx="9907399" cy="1417740"/>
          </a:xfrm>
        </p:spPr>
        <p:txBody>
          <a:bodyPr/>
          <a:lstStyle/>
          <a:p>
            <a:pPr algn="ctr" fontAlgn="base"/>
            <a:r>
              <a:rPr lang="tr-TR" sz="3200" b="1" dirty="0"/>
              <a:t>BİRİM FİYAT</a:t>
            </a:r>
            <a:br>
              <a:rPr lang="tr-TR" sz="3200" b="1" dirty="0"/>
            </a:br>
            <a:r>
              <a:rPr lang="tr-TR" sz="3200" dirty="0"/>
              <a:t>2017 yılında İç Giyim Sektöründe birim fiyatın ortalama 6,8 </a:t>
            </a:r>
            <a:r>
              <a:rPr lang="tr-TR" sz="3200" dirty="0">
                <a:latin typeface="Century Gothic" panose="020B0502020202020204" pitchFamily="34" charset="0"/>
              </a:rPr>
              <a:t>$/adet olacağı tahmin ediliyor.</a:t>
            </a:r>
            <a:endParaRPr lang="it-IT" sz="3200" dirty="0"/>
          </a:p>
        </p:txBody>
      </p:sp>
      <p:sp>
        <p:nvSpPr>
          <p:cNvPr id="6" name="TextBox 5"/>
          <p:cNvSpPr txBox="1"/>
          <p:nvPr/>
        </p:nvSpPr>
        <p:spPr>
          <a:xfrm>
            <a:off x="594804" y="6488668"/>
            <a:ext cx="1491449" cy="276999"/>
          </a:xfrm>
          <a:prstGeom prst="rect">
            <a:avLst/>
          </a:prstGeom>
          <a:noFill/>
        </p:spPr>
        <p:txBody>
          <a:bodyPr wrap="square" rtlCol="0">
            <a:spAutoFit/>
          </a:bodyPr>
          <a:lstStyle/>
          <a:p>
            <a:r>
              <a:rPr lang="tr-TR" sz="1200" i="1" dirty="0"/>
              <a:t>Birim: </a:t>
            </a:r>
            <a:r>
              <a:rPr lang="tr-TR" sz="1200" i="1" dirty="0">
                <a:latin typeface="Century Gothic" panose="020B0502020202020204" pitchFamily="34" charset="0"/>
              </a:rPr>
              <a:t>$/adet</a:t>
            </a:r>
            <a:endParaRPr lang="tr-TR" sz="1200" i="1" dirty="0"/>
          </a:p>
        </p:txBody>
      </p:sp>
      <p:graphicFrame>
        <p:nvGraphicFramePr>
          <p:cNvPr id="7" name="Grafik 6">
            <a:extLst>
              <a:ext uri="{FF2B5EF4-FFF2-40B4-BE49-F238E27FC236}">
                <a16:creationId xmlns:a16="http://schemas.microsoft.com/office/drawing/2014/main" id="{369A2568-FE0F-4430-8997-C59DBCAF827C}"/>
              </a:ext>
            </a:extLst>
          </p:cNvPr>
          <p:cNvGraphicFramePr>
            <a:graphicFrameLocks/>
          </p:cNvGraphicFramePr>
          <p:nvPr>
            <p:extLst>
              <p:ext uri="{D42A27DB-BD31-4B8C-83A1-F6EECF244321}">
                <p14:modId xmlns:p14="http://schemas.microsoft.com/office/powerpoint/2010/main" val="548149394"/>
              </p:ext>
            </p:extLst>
          </p:nvPr>
        </p:nvGraphicFramePr>
        <p:xfrm>
          <a:off x="503339" y="2263806"/>
          <a:ext cx="11188552" cy="42248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44628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339" y="470518"/>
            <a:ext cx="10256397" cy="1660124"/>
          </a:xfrm>
        </p:spPr>
        <p:txBody>
          <a:bodyPr/>
          <a:lstStyle/>
          <a:p>
            <a:pPr algn="ctr" fontAlgn="base"/>
            <a:r>
              <a:rPr lang="tr-TR" sz="2800" b="1" dirty="0"/>
              <a:t>CİRO BAZINDA DÜNYADA İLK 5 ÜLKE</a:t>
            </a:r>
            <a:br>
              <a:rPr lang="tr-TR" sz="2800" b="1" dirty="0"/>
            </a:br>
            <a:r>
              <a:rPr lang="tr-TR" sz="2800" dirty="0"/>
              <a:t>2017 yılında İç Giyim Sektöründe dünyada en büyük ciroya sahip ülke ABD olup, bu ülkeyi Çin, İngiltere, Hindistan ve Almanya takip etmektedir.</a:t>
            </a:r>
            <a:endParaRPr lang="it-IT" sz="2800" dirty="0"/>
          </a:p>
        </p:txBody>
      </p:sp>
      <p:sp>
        <p:nvSpPr>
          <p:cNvPr id="7" name="TextBox 6"/>
          <p:cNvSpPr txBox="1"/>
          <p:nvPr/>
        </p:nvSpPr>
        <p:spPr>
          <a:xfrm>
            <a:off x="594804" y="6488668"/>
            <a:ext cx="1491449" cy="276999"/>
          </a:xfrm>
          <a:prstGeom prst="rect">
            <a:avLst/>
          </a:prstGeom>
          <a:noFill/>
        </p:spPr>
        <p:txBody>
          <a:bodyPr wrap="square" rtlCol="0">
            <a:spAutoFit/>
          </a:bodyPr>
          <a:lstStyle/>
          <a:p>
            <a:r>
              <a:rPr lang="tr-TR" sz="1200" i="1" dirty="0"/>
              <a:t>Birim: Milyon </a:t>
            </a:r>
            <a:r>
              <a:rPr lang="tr-TR" sz="1200" i="1" dirty="0">
                <a:latin typeface="Century Gothic" panose="020B0502020202020204" pitchFamily="34" charset="0"/>
              </a:rPr>
              <a:t>$</a:t>
            </a:r>
            <a:endParaRPr lang="tr-TR" sz="1200" i="1" dirty="0"/>
          </a:p>
        </p:txBody>
      </p:sp>
      <p:graphicFrame>
        <p:nvGraphicFramePr>
          <p:cNvPr id="3" name="Tablo 2"/>
          <p:cNvGraphicFramePr>
            <a:graphicFrameLocks noGrp="1"/>
          </p:cNvGraphicFramePr>
          <p:nvPr>
            <p:extLst>
              <p:ext uri="{D42A27DB-BD31-4B8C-83A1-F6EECF244321}">
                <p14:modId xmlns:p14="http://schemas.microsoft.com/office/powerpoint/2010/main" val="1298309013"/>
              </p:ext>
            </p:extLst>
          </p:nvPr>
        </p:nvGraphicFramePr>
        <p:xfrm>
          <a:off x="503339" y="2308194"/>
          <a:ext cx="11161919" cy="4083728"/>
        </p:xfrm>
        <a:graphic>
          <a:graphicData uri="http://schemas.openxmlformats.org/drawingml/2006/table">
            <a:tbl>
              <a:tblPr>
                <a:tableStyleId>{5C22544A-7EE6-4342-B048-85BDC9FD1C3A}</a:tableStyleId>
              </a:tblPr>
              <a:tblGrid>
                <a:gridCol w="2769499">
                  <a:extLst>
                    <a:ext uri="{9D8B030D-6E8A-4147-A177-3AD203B41FA5}">
                      <a16:colId xmlns:a16="http://schemas.microsoft.com/office/drawing/2014/main" val="2273430507"/>
                    </a:ext>
                  </a:extLst>
                </a:gridCol>
                <a:gridCol w="2643612">
                  <a:extLst>
                    <a:ext uri="{9D8B030D-6E8A-4147-A177-3AD203B41FA5}">
                      <a16:colId xmlns:a16="http://schemas.microsoft.com/office/drawing/2014/main" val="3643831785"/>
                    </a:ext>
                  </a:extLst>
                </a:gridCol>
                <a:gridCol w="2769499">
                  <a:extLst>
                    <a:ext uri="{9D8B030D-6E8A-4147-A177-3AD203B41FA5}">
                      <a16:colId xmlns:a16="http://schemas.microsoft.com/office/drawing/2014/main" val="905473239"/>
                    </a:ext>
                  </a:extLst>
                </a:gridCol>
                <a:gridCol w="2979309">
                  <a:extLst>
                    <a:ext uri="{9D8B030D-6E8A-4147-A177-3AD203B41FA5}">
                      <a16:colId xmlns:a16="http://schemas.microsoft.com/office/drawing/2014/main" val="2103944860"/>
                    </a:ext>
                  </a:extLst>
                </a:gridCol>
              </a:tblGrid>
              <a:tr h="510466">
                <a:tc gridSpan="4">
                  <a:txBody>
                    <a:bodyPr/>
                    <a:lstStyle/>
                    <a:p>
                      <a:pPr algn="ctr" fontAlgn="b"/>
                      <a:r>
                        <a:rPr lang="tr-TR" sz="2000" u="none" strike="noStrike" dirty="0">
                          <a:effectLst/>
                        </a:rPr>
                        <a:t>İç Giyimde Dünyada Ciro Bazında İlk 5 Ülke</a:t>
                      </a:r>
                      <a:endParaRPr lang="tr-TR" sz="2000" b="1"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441529401"/>
                  </a:ext>
                </a:extLst>
              </a:tr>
              <a:tr h="1020932">
                <a:tc>
                  <a:txBody>
                    <a:bodyPr/>
                    <a:lstStyle/>
                    <a:p>
                      <a:pPr algn="ctr" fontAlgn="b"/>
                      <a:r>
                        <a:rPr lang="tr-TR" sz="1600" b="1" u="none" strike="noStrike" dirty="0">
                          <a:effectLst/>
                        </a:rPr>
                        <a:t>Ülkeler</a:t>
                      </a:r>
                      <a:endParaRPr lang="tr-TR"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1600" b="1" u="none" strike="noStrike" dirty="0">
                          <a:effectLst/>
                        </a:rPr>
                        <a:t>2016 Ciro</a:t>
                      </a:r>
                      <a:endParaRPr lang="tr-TR"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1600" b="1" u="none" strike="noStrike" dirty="0">
                          <a:effectLst/>
                        </a:rPr>
                        <a:t>2017 Ciro </a:t>
                      </a:r>
                      <a:endParaRPr lang="tr-TR" sz="16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1600" b="1" u="none" strike="noStrike" dirty="0">
                          <a:effectLst/>
                        </a:rPr>
                        <a:t>2016/2017</a:t>
                      </a:r>
                      <a:br>
                        <a:rPr lang="tr-TR" sz="1600" b="1" u="none" strike="noStrike" dirty="0">
                          <a:effectLst/>
                        </a:rPr>
                      </a:br>
                      <a:r>
                        <a:rPr lang="tr-TR" sz="1600" b="1" u="none" strike="noStrike" dirty="0">
                          <a:effectLst/>
                        </a:rPr>
                        <a:t>% Değişim</a:t>
                      </a:r>
                      <a:endParaRPr lang="tr-TR" sz="16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73207587"/>
                  </a:ext>
                </a:extLst>
              </a:tr>
              <a:tr h="510466">
                <a:tc>
                  <a:txBody>
                    <a:bodyPr/>
                    <a:lstStyle/>
                    <a:p>
                      <a:pPr algn="ctr" fontAlgn="b"/>
                      <a:r>
                        <a:rPr lang="tr-TR" sz="1400" u="none" strike="noStrike" dirty="0">
                          <a:effectLst/>
                        </a:rPr>
                        <a:t>ABD</a:t>
                      </a:r>
                      <a:endParaRPr lang="tr-TR"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1400" u="none" strike="noStrike" dirty="0">
                          <a:effectLst/>
                        </a:rPr>
                        <a:t>49.949</a:t>
                      </a:r>
                      <a:endParaRPr lang="tr-TR"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1400" u="none" strike="noStrike">
                          <a:effectLst/>
                        </a:rPr>
                        <a:t>51.934</a:t>
                      </a:r>
                      <a:endParaRPr lang="tr-TR"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1400" u="none" strike="noStrike">
                          <a:effectLst/>
                        </a:rPr>
                        <a:t>4,0%</a:t>
                      </a:r>
                      <a:endParaRPr lang="tr-TR"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46320833"/>
                  </a:ext>
                </a:extLst>
              </a:tr>
              <a:tr h="510466">
                <a:tc>
                  <a:txBody>
                    <a:bodyPr/>
                    <a:lstStyle/>
                    <a:p>
                      <a:pPr algn="ctr" fontAlgn="b"/>
                      <a:r>
                        <a:rPr lang="tr-TR" sz="1400" u="none" strike="noStrike" dirty="0">
                          <a:effectLst/>
                        </a:rPr>
                        <a:t>Çin</a:t>
                      </a:r>
                      <a:endParaRPr lang="tr-TR"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1400" u="none" strike="noStrike">
                          <a:effectLst/>
                        </a:rPr>
                        <a:t>34.110</a:t>
                      </a:r>
                      <a:endParaRPr lang="tr-TR"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1400" u="none" strike="noStrike" dirty="0">
                          <a:effectLst/>
                        </a:rPr>
                        <a:t>36.676</a:t>
                      </a:r>
                      <a:endParaRPr lang="tr-TR"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1400" u="none" strike="noStrike">
                          <a:effectLst/>
                        </a:rPr>
                        <a:t>7,5%</a:t>
                      </a:r>
                      <a:endParaRPr lang="tr-TR"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41951158"/>
                  </a:ext>
                </a:extLst>
              </a:tr>
              <a:tr h="510466">
                <a:tc>
                  <a:txBody>
                    <a:bodyPr/>
                    <a:lstStyle/>
                    <a:p>
                      <a:pPr algn="ctr" fontAlgn="b"/>
                      <a:r>
                        <a:rPr lang="tr-TR" sz="1400" u="none" strike="noStrike" dirty="0">
                          <a:effectLst/>
                        </a:rPr>
                        <a:t>İngiltere</a:t>
                      </a:r>
                      <a:endParaRPr lang="tr-TR"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1400" u="none" strike="noStrike" dirty="0">
                          <a:effectLst/>
                        </a:rPr>
                        <a:t>13.085</a:t>
                      </a:r>
                      <a:endParaRPr lang="tr-TR"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1400" u="none" strike="noStrike">
                          <a:effectLst/>
                        </a:rPr>
                        <a:t>13.502</a:t>
                      </a:r>
                      <a:endParaRPr lang="tr-TR"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1400" u="none" strike="noStrike">
                          <a:effectLst/>
                        </a:rPr>
                        <a:t>3,2%</a:t>
                      </a:r>
                      <a:endParaRPr lang="tr-TR"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64590713"/>
                  </a:ext>
                </a:extLst>
              </a:tr>
              <a:tr h="510466">
                <a:tc>
                  <a:txBody>
                    <a:bodyPr/>
                    <a:lstStyle/>
                    <a:p>
                      <a:pPr algn="ctr" fontAlgn="b"/>
                      <a:r>
                        <a:rPr lang="tr-TR" sz="1400" u="none" strike="noStrike">
                          <a:effectLst/>
                        </a:rPr>
                        <a:t>Hindistan</a:t>
                      </a:r>
                      <a:endParaRPr lang="tr-TR"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1400" u="none" strike="noStrike" dirty="0">
                          <a:effectLst/>
                        </a:rPr>
                        <a:t>11.984</a:t>
                      </a:r>
                      <a:endParaRPr lang="tr-TR"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1400" u="none" strike="noStrike" dirty="0">
                          <a:effectLst/>
                        </a:rPr>
                        <a:t>10.629</a:t>
                      </a:r>
                      <a:endParaRPr lang="tr-TR"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1400" u="none" strike="noStrike">
                          <a:effectLst/>
                        </a:rPr>
                        <a:t>-11,3%</a:t>
                      </a:r>
                      <a:endParaRPr lang="tr-TR"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79156759"/>
                  </a:ext>
                </a:extLst>
              </a:tr>
              <a:tr h="510466">
                <a:tc>
                  <a:txBody>
                    <a:bodyPr/>
                    <a:lstStyle/>
                    <a:p>
                      <a:pPr algn="ctr" fontAlgn="b"/>
                      <a:r>
                        <a:rPr lang="tr-TR" sz="1400" u="none" strike="noStrike">
                          <a:effectLst/>
                        </a:rPr>
                        <a:t>Almanya</a:t>
                      </a:r>
                      <a:endParaRPr lang="tr-TR"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1400" u="none" strike="noStrike">
                          <a:effectLst/>
                        </a:rPr>
                        <a:t>12.455</a:t>
                      </a:r>
                      <a:endParaRPr lang="tr-TR"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1400" u="none" strike="noStrike" dirty="0">
                          <a:effectLst/>
                        </a:rPr>
                        <a:t>12.830</a:t>
                      </a:r>
                      <a:endParaRPr lang="tr-TR"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1400" u="none" strike="noStrike" dirty="0">
                          <a:effectLst/>
                        </a:rPr>
                        <a:t>3,0%</a:t>
                      </a:r>
                      <a:endParaRPr lang="tr-TR"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48600799"/>
                  </a:ext>
                </a:extLst>
              </a:tr>
            </a:tbl>
          </a:graphicData>
        </a:graphic>
      </p:graphicFrame>
    </p:spTree>
    <p:extLst>
      <p:ext uri="{BB962C8B-B14F-4D97-AF65-F5344CB8AC3E}">
        <p14:creationId xmlns:p14="http://schemas.microsoft.com/office/powerpoint/2010/main" val="20543473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Custom 31">
      <a:dk1>
        <a:srgbClr val="00246C"/>
      </a:dk1>
      <a:lt1>
        <a:sysClr val="window" lastClr="FFFFFF"/>
      </a:lt1>
      <a:dk2>
        <a:srgbClr val="00246C"/>
      </a:dk2>
      <a:lt2>
        <a:srgbClr val="FFFFFF"/>
      </a:lt2>
      <a:accent1>
        <a:srgbClr val="00246C"/>
      </a:accent1>
      <a:accent2>
        <a:srgbClr val="0B0D55"/>
      </a:accent2>
      <a:accent3>
        <a:srgbClr val="27CED7"/>
      </a:accent3>
      <a:accent4>
        <a:srgbClr val="42BA97"/>
      </a:accent4>
      <a:accent5>
        <a:srgbClr val="3E8853"/>
      </a:accent5>
      <a:accent6>
        <a:srgbClr val="62A39F"/>
      </a:accent6>
      <a:hlink>
        <a:srgbClr val="6EAC1C"/>
      </a:hlink>
      <a:folHlink>
        <a:srgbClr val="B26B02"/>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1797</TotalTime>
  <Words>630</Words>
  <Application>Microsoft Office PowerPoint</Application>
  <PresentationFormat>Geniş ekran</PresentationFormat>
  <Paragraphs>172</Paragraphs>
  <Slides>10</Slides>
  <Notes>8</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Century Gothic</vt:lpstr>
      <vt:lpstr>Wingdings 3</vt:lpstr>
      <vt:lpstr>Ion Boardroom</vt:lpstr>
      <vt:lpstr>ABD İÇ GİYİM PAZARI</vt:lpstr>
      <vt:lpstr>Özet Bilgi</vt:lpstr>
      <vt:lpstr>ABD Temel Pazar Göstergeleri 2010-2021</vt:lpstr>
      <vt:lpstr>CİRO 2017 yılında İç Giyim Sektöründe toplam cironun 51.934 milyon $ olması bekleniyor. </vt:lpstr>
      <vt:lpstr>KİŞİ BAŞINA HARCAMA 2017 yılında İç Giyim Sektöründe kişi başına harcamanın 159 $ olması bekleniyor.</vt:lpstr>
      <vt:lpstr>SATIŞ HACMİ 2021 yılı itibariyle İç Giyim Sektöründe satış hacminin 8.361 milyon adete ulaşması bekleniyor. </vt:lpstr>
      <vt:lpstr>KİŞİ BAŞINA TÜKETİM 2017 yılında iç giyim tüketiminin kişi başına 23,5 adet olması bekleniyor.</vt:lpstr>
      <vt:lpstr>BİRİM FİYAT 2017 yılında İç Giyim Sektöründe birim fiyatın ortalama 6,8 $/adet olacağı tahmin ediliyor.</vt:lpstr>
      <vt:lpstr>CİRO BAZINDA DÜNYADA İLK 5 ÜLKE 2017 yılında İç Giyim Sektöründe dünyada en büyük ciroya sahip ülke ABD olup, bu ülkeyi Çin, İngiltere, Hindistan ve Almanya takip etmektedir.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ÇORAP RAKAMLARI</dc:title>
  <dc:creator>Burc Demir</dc:creator>
  <cp:lastModifiedBy>Burc Demir</cp:lastModifiedBy>
  <cp:revision>56</cp:revision>
  <dcterms:created xsi:type="dcterms:W3CDTF">2016-12-14T13:44:17Z</dcterms:created>
  <dcterms:modified xsi:type="dcterms:W3CDTF">2017-09-05T14:24:01Z</dcterms:modified>
</cp:coreProperties>
</file>