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5"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6"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4624" autoAdjust="0"/>
  </p:normalViewPr>
  <p:slideViewPr>
    <p:cSldViewPr>
      <p:cViewPr varScale="1">
        <p:scale>
          <a:sx n="69" d="100"/>
          <a:sy n="69" d="100"/>
        </p:scale>
        <p:origin x="-13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3F416CD-67A3-4CF0-A210-F6AF31AC147F}" type="datetimeFigureOut">
              <a:rPr lang="en-US" smtClean="0"/>
              <a:pPr/>
              <a:t>8/11/2015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kumimoji="0"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F416CD-67A3-4CF0-A210-F6AF31AC147F}"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lgn="l" eaLnBrk="1" latinLnBrk="0" hangingPunct="1"/>
            <a:fld id="{C3F416CD-67A3-4CF0-A210-F6AF31AC147F}" type="datetimeFigureOut">
              <a:rPr lang="en-US" smtClean="0"/>
              <a:pPr algn="l" eaLnBrk="1" latinLnBrk="0" hangingPunct="1"/>
              <a:t>8/11/2015</a:t>
            </a:fld>
            <a:endParaRPr lang="en-US"/>
          </a:p>
        </p:txBody>
      </p:sp>
      <p:sp>
        <p:nvSpPr>
          <p:cNvPr id="27" name="Slide Number Placeholder 26"/>
          <p:cNvSpPr>
            <a:spLocks noGrp="1"/>
          </p:cNvSpPr>
          <p:nvPr>
            <p:ph type="sldNum" sz="quarter" idx="11"/>
          </p:nvPr>
        </p:nvSpPr>
        <p:spPr/>
        <p:txBody>
          <a:bodyPr rtlCol="0"/>
          <a:lstStyle/>
          <a:p>
            <a:pPr algn="r" eaLnBrk="1" latinLnBrk="0" hangingPunct="1"/>
            <a:fld id="{96652B35-718D-4E28-AFEB-B694A3B357E8}" type="slidenum">
              <a:rPr kumimoji="0" lang="en-US" smtClean="0"/>
              <a:pPr algn="r" eaLnBrk="1" latinLnBrk="0" hangingPunct="1"/>
              <a:t>‹#›</a:t>
            </a:fld>
            <a:endParaRPr kumimoji="0" lang="en-US"/>
          </a:p>
        </p:txBody>
      </p:sp>
      <p:sp>
        <p:nvSpPr>
          <p:cNvPr id="28" name="Footer Placeholder 27"/>
          <p:cNvSpPr>
            <a:spLocks noGrp="1"/>
          </p:cNvSpPr>
          <p:nvPr>
            <p:ph type="ftr" sz="quarter" idx="12"/>
          </p:nvPr>
        </p:nvSpPr>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3F416CD-67A3-4CF0-A210-F6AF31AC147F}" type="datetimeFigureOut">
              <a:rPr lang="en-US" smtClean="0"/>
              <a:pPr/>
              <a:t>8/11/2015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kumimoji="0" lang="en-US" dirty="0"/>
          </a:p>
        </p:txBody>
      </p:sp>
      <p:sp>
        <p:nvSpPr>
          <p:cNvPr id="5" name="Slide Number Placeholder 4"/>
          <p:cNvSpPr>
            <a:spLocks noGrp="1"/>
          </p:cNvSpPr>
          <p:nvPr>
            <p:ph type="sldNum" sz="quarter" idx="12"/>
          </p:nvPr>
        </p:nvSpPr>
        <p:spPr>
          <a:xfrm>
            <a:off x="8174736" y="2272"/>
            <a:ext cx="762000" cy="365760"/>
          </a:xfrm>
        </p:spPr>
        <p:txBody>
          <a:bodyPr/>
          <a:lstStyle/>
          <a:p>
            <a:fld id="{96652B35-718D-4E28-AFEB-B694A3B357E8}"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416CD-67A3-4CF0-A210-F6AF31AC147F}" type="datetimeFigureOut">
              <a:rPr lang="en-US" smtClean="0"/>
              <a:pPr/>
              <a:t>8/11/2015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F416CD-67A3-4CF0-A210-F6AF31AC147F}"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F416CD-67A3-4CF0-A210-F6AF31AC147F}"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C3F416CD-67A3-4CF0-A210-F6AF31AC147F}" type="datetimeFigureOut">
              <a:rPr lang="en-US" smtClean="0"/>
              <a:pPr algn="l" eaLnBrk="1" latinLnBrk="0" hangingPunct="1"/>
              <a:t>8/11/2015</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tr-TR" sz="2200" b="1" dirty="0" smtClean="0"/>
              <a:t> </a:t>
            </a:r>
            <a:r>
              <a:rPr lang="tr-TR" sz="2200" dirty="0" smtClean="0"/>
              <a:t/>
            </a:r>
            <a:br>
              <a:rPr lang="tr-TR" sz="2200" dirty="0" smtClean="0"/>
            </a:br>
            <a:r>
              <a:rPr lang="tr-TR" sz="2200" b="1" dirty="0" smtClean="0"/>
              <a:t>TÜRK ÜRÜNLERİNİN YURT DIŞINDA MARKALAŞMASI, TÜRK MALI</a:t>
            </a:r>
            <a:r>
              <a:rPr lang="tr-TR" sz="2200" dirty="0" smtClean="0"/>
              <a:t/>
            </a:r>
            <a:br>
              <a:rPr lang="tr-TR" sz="2200" dirty="0" smtClean="0"/>
            </a:br>
            <a:r>
              <a:rPr lang="tr-TR" sz="2200" b="1" dirty="0" smtClean="0"/>
              <a:t>İMAJININ YERLEŞTİRİLMESİ VE TURQUALITY®’NİN DESTEKLENMESİ</a:t>
            </a:r>
            <a:r>
              <a:rPr lang="tr-TR" sz="2200" dirty="0" smtClean="0"/>
              <a:t/>
            </a:r>
            <a:br>
              <a:rPr lang="tr-TR" sz="2200" dirty="0" smtClean="0"/>
            </a:br>
            <a:r>
              <a:rPr lang="tr-TR" sz="2200" b="1" dirty="0" smtClean="0"/>
              <a:t>HAKKINDA TEBLİĞ</a:t>
            </a:r>
            <a:br>
              <a:rPr lang="tr-TR" sz="2200" b="1" dirty="0" smtClean="0"/>
            </a:br>
            <a:r>
              <a:rPr lang="tr-TR" sz="2200" b="1" dirty="0" smtClean="0"/>
              <a:t>(2006/4)</a:t>
            </a:r>
            <a:br>
              <a:rPr lang="tr-TR" sz="2200" b="1" dirty="0" smtClean="0"/>
            </a:br>
            <a:endParaRPr lang="tr-TR" dirty="0"/>
          </a:p>
        </p:txBody>
      </p:sp>
      <p:sp>
        <p:nvSpPr>
          <p:cNvPr id="3" name="Subtitle 2"/>
          <p:cNvSpPr>
            <a:spLocks noGrp="1"/>
          </p:cNvSpPr>
          <p:nvPr>
            <p:ph type="subTitle" idx="1"/>
          </p:nvPr>
        </p:nvSpPr>
        <p:spPr/>
        <p:txBody>
          <a:bodyPr/>
          <a:lstStyle/>
          <a:p>
            <a:endParaRPr lang="tr-TR" dirty="0" smtClean="0"/>
          </a:p>
          <a:p>
            <a:endParaRPr lang="tr-TR" dirty="0" smtClean="0"/>
          </a:p>
          <a:p>
            <a:r>
              <a:rPr lang="tr-TR" dirty="0" smtClean="0"/>
              <a:t>Turquality Şubesi</a:t>
            </a:r>
          </a:p>
          <a:p>
            <a:endParaRPr lang="tr-TR" dirty="0" smtClean="0"/>
          </a:p>
          <a:p>
            <a:endParaRPr lang="tr-TR" dirty="0" smtClean="0"/>
          </a:p>
        </p:txBody>
      </p:sp>
      <p:pic>
        <p:nvPicPr>
          <p:cNvPr id="4" name="Picture 3" descr="logo.jpg"/>
          <p:cNvPicPr>
            <a:picLocks noChangeAspect="1"/>
          </p:cNvPicPr>
          <p:nvPr/>
        </p:nvPicPr>
        <p:blipFill>
          <a:blip r:embed="rId2" cstate="print"/>
          <a:stretch>
            <a:fillRect/>
          </a:stretch>
        </p:blipFill>
        <p:spPr>
          <a:xfrm>
            <a:off x="6588224" y="4365104"/>
            <a:ext cx="2143125" cy="21431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1052736"/>
            <a:ext cx="7772400" cy="1362075"/>
          </a:xfrm>
          <a:solidFill>
            <a:schemeClr val="bg1"/>
          </a:solidFill>
          <a:ln>
            <a:solidFill>
              <a:schemeClr val="bg1"/>
            </a:solidFill>
          </a:ln>
        </p:spPr>
        <p:txBody>
          <a:bodyPr/>
          <a:lstStyle/>
          <a:p>
            <a:r>
              <a:rPr lang="tr-TR" sz="4400" dirty="0" smtClean="0">
                <a:solidFill>
                  <a:schemeClr val="accent1"/>
                </a:solidFill>
              </a:rPr>
              <a:t>10-E</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200" dirty="0" smtClean="0">
                <a:solidFill>
                  <a:schemeClr val="accent1">
                    <a:alpha val="74000"/>
                  </a:schemeClr>
                </a:solidFill>
                <a:latin typeface="Agency FB" pitchFamily="34" charset="0"/>
              </a:rPr>
              <a:t> </a:t>
            </a:r>
            <a:r>
              <a:rPr lang="tr-TR" sz="3000" dirty="0" smtClean="0">
                <a:solidFill>
                  <a:schemeClr val="accent1">
                    <a:alpha val="74000"/>
                  </a:schemeClr>
                </a:solidFill>
              </a:rPr>
              <a:t>Sertifikasyon</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pPr algn="just">
              <a:buFont typeface="Wingdings" pitchFamily="2" charset="2"/>
              <a:buChar char="§"/>
            </a:pPr>
            <a:endParaRPr lang="tr-TR" dirty="0" smtClean="0"/>
          </a:p>
          <a:p>
            <a:pPr algn="just"/>
            <a:r>
              <a:rPr lang="tr-TR" dirty="0" smtClean="0"/>
              <a:t>   Çevre, kalite ve insan sağlığına yönelik teknik mevzuata uyum sağlanabilmesi ve mağaza / lokanta / kafe açılışı ve işletilmesini teminen gerçekleştirilen;</a:t>
            </a:r>
          </a:p>
          <a:p>
            <a:pPr algn="just">
              <a:buFont typeface="Wingdings" pitchFamily="2" charset="2"/>
              <a:buChar char="§"/>
            </a:pPr>
            <a:r>
              <a:rPr lang="tr-TR" dirty="0" smtClean="0"/>
              <a:t> Kalite, hijyen, çevre belgeleri</a:t>
            </a:r>
          </a:p>
          <a:p>
            <a:pPr algn="just">
              <a:buFont typeface="Wingdings" pitchFamily="2" charset="2"/>
              <a:buChar char="§"/>
            </a:pPr>
            <a:r>
              <a:rPr lang="tr-TR" dirty="0" smtClean="0"/>
              <a:t>İnsan can, mal emniyeti ve güvenliğini gösterir işaretlere ilişkin danışmanlık dahil her türlü giderleri</a:t>
            </a:r>
          </a:p>
          <a:p>
            <a:pPr algn="just"/>
            <a:endParaRPr lang="tr-TR" dirty="0" smtClean="0"/>
          </a:p>
          <a:p>
            <a:pPr algn="just"/>
            <a:r>
              <a:rPr lang="tr-TR" dirty="0" smtClean="0"/>
              <a:t>%50 oranında ve yıllık en fazla 50.000 ABD Doları desteklenmektedir.</a:t>
            </a:r>
          </a:p>
          <a:p>
            <a:pPr algn="just"/>
            <a:endParaRPr lang="tr-TR" dirty="0" smtClean="0"/>
          </a:p>
          <a:p>
            <a:pPr algn="just"/>
            <a:endParaRPr lang="tr-T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1052736"/>
            <a:ext cx="7772400" cy="1362075"/>
          </a:xfrm>
          <a:solidFill>
            <a:schemeClr val="bg1"/>
          </a:solidFill>
          <a:ln>
            <a:solidFill>
              <a:schemeClr val="bg1"/>
            </a:solidFill>
          </a:ln>
        </p:spPr>
        <p:txBody>
          <a:bodyPr/>
          <a:lstStyle/>
          <a:p>
            <a:r>
              <a:rPr lang="tr-TR" sz="4400" dirty="0" smtClean="0">
                <a:solidFill>
                  <a:schemeClr val="accent1"/>
                </a:solidFill>
              </a:rPr>
              <a:t>10-F1</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000" dirty="0" smtClean="0">
                <a:solidFill>
                  <a:schemeClr val="accent1">
                    <a:alpha val="74000"/>
                  </a:schemeClr>
                </a:solidFill>
              </a:rPr>
              <a:t>Yurt dışı Franchise</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pPr algn="just"/>
            <a:endParaRPr lang="tr-TR" dirty="0" smtClean="0"/>
          </a:p>
          <a:p>
            <a:pPr algn="just"/>
            <a:r>
              <a:rPr lang="tr-TR" dirty="0" smtClean="0"/>
              <a:t>Yurt dışında açılacak ve faaliyete geçirilecek yıllık en fazla 10 mağazaya ilişkin;</a:t>
            </a:r>
          </a:p>
          <a:p>
            <a:pPr algn="just"/>
            <a:endParaRPr lang="tr-TR" dirty="0" smtClean="0"/>
          </a:p>
          <a:p>
            <a:pPr algn="just">
              <a:buFont typeface="Wingdings" pitchFamily="2" charset="2"/>
              <a:buChar char="§"/>
            </a:pPr>
            <a:r>
              <a:rPr lang="tr-TR" dirty="0" smtClean="0"/>
              <a:t>Kurulum/dekorasyon harcamaları</a:t>
            </a:r>
          </a:p>
          <a:p>
            <a:pPr algn="just"/>
            <a:endParaRPr lang="tr-TR" dirty="0" smtClean="0"/>
          </a:p>
          <a:p>
            <a:pPr algn="just"/>
            <a:r>
              <a:rPr lang="tr-TR" dirty="0" smtClean="0"/>
              <a:t>%50 oranında ve mağaza başına en fazla 50.000 ABD Doları desteklenmektedir.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1052736"/>
            <a:ext cx="7772400" cy="1362075"/>
          </a:xfrm>
          <a:solidFill>
            <a:schemeClr val="bg1"/>
          </a:solidFill>
          <a:ln>
            <a:solidFill>
              <a:schemeClr val="bg1"/>
            </a:solidFill>
          </a:ln>
        </p:spPr>
        <p:txBody>
          <a:bodyPr/>
          <a:lstStyle/>
          <a:p>
            <a:r>
              <a:rPr lang="tr-TR" sz="4400" dirty="0" smtClean="0">
                <a:solidFill>
                  <a:schemeClr val="accent1"/>
                </a:solidFill>
              </a:rPr>
              <a:t>10-F2</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000" dirty="0" smtClean="0">
                <a:solidFill>
                  <a:schemeClr val="accent1">
                    <a:alpha val="74000"/>
                  </a:schemeClr>
                </a:solidFill>
              </a:rPr>
              <a:t>Yurt dışı Franchise</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pPr algn="just"/>
            <a:endParaRPr lang="tr-TR" dirty="0" smtClean="0"/>
          </a:p>
          <a:p>
            <a:pPr algn="just"/>
            <a:r>
              <a:rPr lang="tr-TR" dirty="0" smtClean="0"/>
              <a:t>Yurt dışında açılacak ve faaliyete geçirilecek yıllık en fazla 10 mağazaya ilişkin;</a:t>
            </a:r>
          </a:p>
          <a:p>
            <a:pPr algn="just"/>
            <a:endParaRPr lang="tr-TR" dirty="0" smtClean="0"/>
          </a:p>
          <a:p>
            <a:pPr algn="just">
              <a:buFont typeface="Wingdings" pitchFamily="2" charset="2"/>
              <a:buChar char="§"/>
            </a:pPr>
            <a:r>
              <a:rPr lang="tr-TR" dirty="0" smtClean="0"/>
              <a:t>Kira Giderleri</a:t>
            </a:r>
          </a:p>
          <a:p>
            <a:pPr algn="just"/>
            <a:endParaRPr lang="tr-TR" dirty="0" smtClean="0"/>
          </a:p>
          <a:p>
            <a:pPr algn="just"/>
            <a:r>
              <a:rPr lang="tr-TR" dirty="0" smtClean="0"/>
              <a:t>%50 oranında, mağaza başına en fazla iki yıl süresince ve yıllık mağaza başına azami 50.000 ABD Doları</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4400" dirty="0" smtClean="0">
                <a:solidFill>
                  <a:schemeClr val="accent1"/>
                </a:solidFill>
              </a:rPr>
              <a:t>10-G</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200" dirty="0" smtClean="0">
                <a:solidFill>
                  <a:schemeClr val="accent1">
                    <a:alpha val="74000"/>
                  </a:schemeClr>
                </a:solidFill>
                <a:latin typeface="Agency FB" pitchFamily="34" charset="0"/>
              </a:rPr>
              <a:t> </a:t>
            </a:r>
            <a:r>
              <a:rPr lang="tr-TR" sz="3000" dirty="0" smtClean="0">
                <a:solidFill>
                  <a:schemeClr val="accent1">
                    <a:alpha val="74000"/>
                  </a:schemeClr>
                </a:solidFill>
              </a:rPr>
              <a:t>Danışmanlık harcamaları</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pPr algn="just">
              <a:buFont typeface="Wingdings" pitchFamily="2" charset="2"/>
              <a:buChar char="§"/>
            </a:pPr>
            <a:endParaRPr lang="tr-TR" dirty="0" smtClean="0"/>
          </a:p>
          <a:p>
            <a:pPr algn="just">
              <a:buFont typeface="Wingdings" pitchFamily="2" charset="2"/>
              <a:buChar char="§"/>
            </a:pPr>
            <a:r>
              <a:rPr lang="tr-TR" dirty="0" smtClean="0"/>
              <a:t>Uluslararası pazarlarda rekabet avantajını artırmak üzere alacakları, EK-2’de belirtilen danışmanlıklara ilişkin giderler</a:t>
            </a:r>
          </a:p>
          <a:p>
            <a:pPr algn="just"/>
            <a:endParaRPr lang="tr-TR" dirty="0" smtClean="0"/>
          </a:p>
          <a:p>
            <a:pPr algn="just"/>
            <a:r>
              <a:rPr lang="tr-TR" dirty="0" smtClean="0"/>
              <a:t>%50 oranında ve yıllık en fazla 300.000 ABD Doları desteklenmektedir.</a:t>
            </a:r>
          </a:p>
          <a:p>
            <a:pPr algn="just"/>
            <a:endParaRPr lang="tr-TR" dirty="0" smtClean="0"/>
          </a:p>
          <a:p>
            <a:pPr algn="just"/>
            <a:r>
              <a:rPr lang="tr-TR" i="1" dirty="0" smtClean="0"/>
              <a:t>* Danışmanlık desteği kapsamındaki hizmetlerin alanında yetkin ve harcamaya konu danışmanlık hizmetini verme kapasitesine sahip bir şirketten satın alınması gerekmektedir.</a:t>
            </a:r>
            <a:endParaRPr lang="tr-TR"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4400" dirty="0" smtClean="0">
                <a:solidFill>
                  <a:schemeClr val="accent1"/>
                </a:solidFill>
              </a:rPr>
              <a:t>10-H</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000" dirty="0" smtClean="0">
                <a:solidFill>
                  <a:schemeClr val="accent1">
                    <a:alpha val="74000"/>
                  </a:schemeClr>
                </a:solidFill>
              </a:rPr>
              <a:t>Moda/endüstriyel ürün tasarımcısı, aşçı/şef giderleri</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pPr algn="just">
              <a:buFont typeface="Wingdings" pitchFamily="2" charset="2"/>
              <a:buChar char="§"/>
            </a:pPr>
            <a:endParaRPr lang="tr-TR" dirty="0" smtClean="0"/>
          </a:p>
          <a:p>
            <a:pPr algn="just">
              <a:buFont typeface="Wingdings" pitchFamily="2" charset="2"/>
              <a:buChar char="§"/>
            </a:pPr>
            <a:endParaRPr lang="tr-TR" dirty="0" smtClean="0"/>
          </a:p>
          <a:p>
            <a:pPr algn="just">
              <a:buFont typeface="Wingdings" pitchFamily="2" charset="2"/>
              <a:buChar char="§"/>
            </a:pPr>
            <a:r>
              <a:rPr lang="tr-TR" dirty="0" smtClean="0"/>
              <a:t>Destek kapsamına alınan markalı ürünleriyle ilgili, destek kapsamındaki şirket veya harcama yetkisi verilen şirket tarafından istihdam edilen moda/endüstriyel ürün tasarımcısı, aşçı/şef giderleri</a:t>
            </a:r>
          </a:p>
          <a:p>
            <a:pPr algn="just"/>
            <a:endParaRPr lang="tr-TR" dirty="0" smtClean="0"/>
          </a:p>
          <a:p>
            <a:pPr algn="just"/>
            <a:r>
              <a:rPr lang="tr-TR" dirty="0" smtClean="0"/>
              <a:t>aynı anda azami 3 kişi için, %50 oranında ve yıllık en fazla 200.000 ABD Doları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4400" dirty="0" smtClean="0">
                <a:solidFill>
                  <a:schemeClr val="accent1"/>
                </a:solidFill>
              </a:rPr>
              <a:t>10-İ</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200" dirty="0" smtClean="0">
                <a:solidFill>
                  <a:schemeClr val="accent1">
                    <a:alpha val="74000"/>
                  </a:schemeClr>
                </a:solidFill>
                <a:latin typeface="Agency FB" pitchFamily="34" charset="0"/>
              </a:rPr>
              <a:t>Pazar Araştırması</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fontScale="77500" lnSpcReduction="20000"/>
          </a:bodyPr>
          <a:lstStyle/>
          <a:p>
            <a:pPr algn="just">
              <a:buFont typeface="Wingdings" pitchFamily="2" charset="2"/>
              <a:buChar char="§"/>
            </a:pPr>
            <a:endParaRPr lang="tr-TR" dirty="0" smtClean="0"/>
          </a:p>
          <a:p>
            <a:pPr algn="just">
              <a:buFont typeface="Wingdings" pitchFamily="2" charset="2"/>
              <a:buChar char="§"/>
            </a:pPr>
            <a:r>
              <a:rPr lang="tr-TR" dirty="0" smtClean="0"/>
              <a:t> Yurtdışına yönelik Pazar Araştırması çalışması ve raporları</a:t>
            </a:r>
          </a:p>
          <a:p>
            <a:pPr algn="just"/>
            <a:endParaRPr lang="tr-TR" dirty="0" smtClean="0"/>
          </a:p>
          <a:p>
            <a:pPr algn="just">
              <a:buFont typeface="Wingdings" pitchFamily="2" charset="2"/>
              <a:buChar char="Ø"/>
            </a:pPr>
            <a:r>
              <a:rPr lang="tr-TR" dirty="0" smtClean="0"/>
              <a:t>Segmentasyon</a:t>
            </a:r>
          </a:p>
          <a:p>
            <a:pPr algn="just">
              <a:buFont typeface="Wingdings" pitchFamily="2" charset="2"/>
              <a:buChar char="Ø"/>
            </a:pPr>
            <a:r>
              <a:rPr lang="tr-TR" dirty="0" smtClean="0"/>
              <a:t>Rekabet</a:t>
            </a:r>
          </a:p>
          <a:p>
            <a:pPr algn="just">
              <a:buFont typeface="Wingdings" pitchFamily="2" charset="2"/>
              <a:buChar char="Ø"/>
            </a:pPr>
            <a:r>
              <a:rPr lang="tr-TR" dirty="0" smtClean="0"/>
              <a:t>İmaj, algı</a:t>
            </a:r>
          </a:p>
          <a:p>
            <a:pPr algn="just">
              <a:buFont typeface="Wingdings" pitchFamily="2" charset="2"/>
              <a:buChar char="Ø"/>
            </a:pPr>
            <a:r>
              <a:rPr lang="tr-TR" dirty="0" smtClean="0"/>
              <a:t>Gizli Müşteri</a:t>
            </a:r>
          </a:p>
          <a:p>
            <a:pPr algn="just">
              <a:buFont typeface="Wingdings" pitchFamily="2" charset="2"/>
              <a:buChar char="Ø"/>
            </a:pPr>
            <a:r>
              <a:rPr lang="tr-TR" dirty="0" smtClean="0"/>
              <a:t>Müşteri memnuniyeti</a:t>
            </a:r>
          </a:p>
          <a:p>
            <a:pPr algn="just">
              <a:buFont typeface="Wingdings" pitchFamily="2" charset="2"/>
              <a:buChar char="Ø"/>
            </a:pPr>
            <a:r>
              <a:rPr lang="tr-TR" dirty="0" smtClean="0"/>
              <a:t>Lokasyon</a:t>
            </a:r>
          </a:p>
          <a:p>
            <a:pPr algn="just">
              <a:buFont typeface="Wingdings" pitchFamily="2" charset="2"/>
              <a:buChar char="Ø"/>
            </a:pPr>
            <a:r>
              <a:rPr lang="tr-TR" dirty="0" smtClean="0"/>
              <a:t>Dağılım Kanalı</a:t>
            </a:r>
          </a:p>
          <a:p>
            <a:pPr algn="just">
              <a:buFont typeface="Wingdings" pitchFamily="2" charset="2"/>
              <a:buChar char="Ø"/>
            </a:pPr>
            <a:r>
              <a:rPr lang="tr-TR" dirty="0" smtClean="0"/>
              <a:t>İletişim</a:t>
            </a:r>
          </a:p>
          <a:p>
            <a:pPr algn="just">
              <a:buFont typeface="Wingdings" pitchFamily="2" charset="2"/>
              <a:buChar char="Ø"/>
            </a:pPr>
            <a:r>
              <a:rPr lang="tr-TR" dirty="0" smtClean="0"/>
              <a:t>Fiyat, trend araştırmaları</a:t>
            </a:r>
          </a:p>
          <a:p>
            <a:pPr algn="just">
              <a:buFont typeface="Wingdings" pitchFamily="2" charset="2"/>
              <a:buChar char="Ø"/>
            </a:pPr>
            <a:r>
              <a:rPr lang="tr-TR" dirty="0" smtClean="0"/>
              <a:t>Üye olunacak web sayfaları</a:t>
            </a:r>
          </a:p>
          <a:p>
            <a:pPr algn="just"/>
            <a:endParaRPr lang="tr-TR" dirty="0" smtClean="0"/>
          </a:p>
          <a:p>
            <a:pPr algn="just"/>
            <a:r>
              <a:rPr lang="tr-TR" dirty="0" smtClean="0"/>
              <a:t>%50 oranında ve yıllık en fazla 100.000 ABD Doları desteklenmektedir.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4400" dirty="0" smtClean="0">
                <a:solidFill>
                  <a:schemeClr val="accent1"/>
                </a:solidFill>
              </a:rPr>
              <a:t>10-2</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200" dirty="0" smtClean="0">
                <a:solidFill>
                  <a:schemeClr val="accent1">
                    <a:alpha val="74000"/>
                  </a:schemeClr>
                </a:solidFill>
                <a:latin typeface="Agency FB" pitchFamily="34" charset="0"/>
              </a:rPr>
              <a:t>Gelişim Yol Haritası</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pPr algn="just"/>
            <a:endParaRPr lang="tr-TR" dirty="0" smtClean="0"/>
          </a:p>
          <a:p>
            <a:pPr algn="just"/>
            <a:endParaRPr lang="tr-TR" dirty="0" smtClean="0"/>
          </a:p>
          <a:p>
            <a:pPr algn="just">
              <a:buFont typeface="Wingdings" pitchFamily="2" charset="2"/>
              <a:buChar char="§"/>
            </a:pPr>
            <a:r>
              <a:rPr lang="tr-TR" dirty="0" smtClean="0"/>
              <a:t> Gelişim Yol Haritası çalışmasına ilişkin harcamalar</a:t>
            </a:r>
          </a:p>
          <a:p>
            <a:pPr algn="just"/>
            <a:endParaRPr lang="tr-TR" dirty="0" smtClean="0"/>
          </a:p>
          <a:p>
            <a:pPr algn="just"/>
            <a:r>
              <a:rPr lang="tr-TR" dirty="0" smtClean="0"/>
              <a:t>%75 oranında ve ilgili destek dönemi için en fazla 200.000 ABD Doları desteklenmektedir.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95536" y="3068960"/>
            <a:ext cx="8229600" cy="1069848"/>
          </a:xfrm>
        </p:spPr>
        <p:txBody>
          <a:bodyPr>
            <a:noAutofit/>
          </a:bodyPr>
          <a:lstStyle/>
          <a:p>
            <a:pPr algn="ctr"/>
            <a:r>
              <a:rPr lang="tr-TR" dirty="0" smtClean="0"/>
              <a:t>Turquality</a:t>
            </a:r>
            <a:r>
              <a:rPr lang="tr-TR" b="1" dirty="0" smtClean="0"/>
              <a:t>®</a:t>
            </a:r>
            <a:br>
              <a:rPr lang="tr-TR" b="1" dirty="0" smtClean="0"/>
            </a:br>
            <a:r>
              <a:rPr lang="tr-TR" dirty="0" smtClean="0"/>
              <a:t>Destek Programı Kapsamına Alınan Şirketlerin Desteklenmesi</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4400" dirty="0" smtClean="0">
                <a:solidFill>
                  <a:schemeClr val="accent1"/>
                </a:solidFill>
              </a:rPr>
              <a:t>11-A</a:t>
            </a:r>
            <a:r>
              <a:rPr lang="tr-TR" sz="3200" dirty="0" smtClean="0">
                <a:solidFill>
                  <a:schemeClr val="accent1"/>
                </a:solidFill>
              </a:rPr>
              <a:t/>
            </a:r>
            <a:br>
              <a:rPr lang="tr-TR" sz="3200" dirty="0" smtClean="0">
                <a:solidFill>
                  <a:schemeClr val="accent1"/>
                </a:solidFill>
              </a:rPr>
            </a:br>
            <a:r>
              <a:rPr lang="tr-TR" sz="3000" dirty="0" smtClean="0">
                <a:solidFill>
                  <a:schemeClr val="accent1">
                    <a:alpha val="74000"/>
                  </a:schemeClr>
                </a:solidFill>
              </a:rPr>
              <a:t>Patent, faydalı model ve endüstriyel tasarım tescili, marka tescili ve markanın korunması</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pPr algn="just"/>
            <a:endParaRPr lang="tr-TR" dirty="0" smtClean="0"/>
          </a:p>
          <a:p>
            <a:pPr algn="just">
              <a:buFont typeface="Wingdings" pitchFamily="2" charset="2"/>
              <a:buChar char="§"/>
            </a:pPr>
            <a:r>
              <a:rPr lang="tr-TR" dirty="0" smtClean="0"/>
              <a:t>Markanın yurt dışında tescil ettirilmesine yönelik bütün zorunlu giderleri ile markanın korunmasına ilişkin tüm harcamaları</a:t>
            </a:r>
          </a:p>
          <a:p>
            <a:pPr algn="just">
              <a:buFont typeface="Wingdings" pitchFamily="2" charset="2"/>
              <a:buChar char="§"/>
            </a:pPr>
            <a:r>
              <a:rPr lang="tr-TR" dirty="0" smtClean="0"/>
              <a:t>Patent, Faydalı model, Endüstriyel tasarım yurt dışında tescil ettirilmesine ilişkin yurt içinde ve yurt dışında gerçekleştirilen tüm harcamaları,</a:t>
            </a:r>
          </a:p>
          <a:p>
            <a:pPr algn="just"/>
            <a:endParaRPr lang="tr-TR" dirty="0" smtClean="0"/>
          </a:p>
          <a:p>
            <a:pPr algn="just"/>
            <a:r>
              <a:rPr lang="tr-TR" dirty="0" smtClean="0"/>
              <a:t>%50 oranında desteklenmektedir.</a:t>
            </a:r>
          </a:p>
          <a:p>
            <a:pPr algn="just"/>
            <a:endParaRPr lang="tr-TR" dirty="0" smtClean="0"/>
          </a:p>
          <a:p>
            <a:pPr algn="just"/>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1052736"/>
            <a:ext cx="7772400" cy="1362075"/>
          </a:xfrm>
          <a:solidFill>
            <a:schemeClr val="bg1"/>
          </a:solidFill>
          <a:ln>
            <a:solidFill>
              <a:schemeClr val="bg1"/>
            </a:solidFill>
          </a:ln>
        </p:spPr>
        <p:txBody>
          <a:bodyPr/>
          <a:lstStyle/>
          <a:p>
            <a:r>
              <a:rPr lang="tr-TR" sz="4400" dirty="0" smtClean="0">
                <a:solidFill>
                  <a:schemeClr val="accent1"/>
                </a:solidFill>
              </a:rPr>
              <a:t>11-B</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200" dirty="0" smtClean="0">
                <a:solidFill>
                  <a:schemeClr val="accent1">
                    <a:alpha val="74000"/>
                  </a:schemeClr>
                </a:solidFill>
                <a:latin typeface="Agency FB" pitchFamily="34" charset="0"/>
              </a:rPr>
              <a:t> </a:t>
            </a:r>
            <a:r>
              <a:rPr lang="tr-TR" sz="3000" dirty="0" smtClean="0">
                <a:solidFill>
                  <a:schemeClr val="accent1">
                    <a:alpha val="74000"/>
                  </a:schemeClr>
                </a:solidFill>
              </a:rPr>
              <a:t>Sertifikasyon</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pPr algn="just">
              <a:buFont typeface="Wingdings" pitchFamily="2" charset="2"/>
              <a:buChar char="§"/>
            </a:pPr>
            <a:endParaRPr lang="tr-TR" dirty="0" smtClean="0"/>
          </a:p>
          <a:p>
            <a:pPr algn="just"/>
            <a:r>
              <a:rPr lang="tr-TR" dirty="0" smtClean="0"/>
              <a:t>   Çevre, kalite ve insan sağlığına yönelik teknik mevzuata uyum sağlanabilmesi ve mağaza / lokanta / kafe açılışı ve işletilmesini teminen gerçekleştirilen;</a:t>
            </a:r>
          </a:p>
          <a:p>
            <a:pPr algn="just">
              <a:buFont typeface="Wingdings" pitchFamily="2" charset="2"/>
              <a:buChar char="§"/>
            </a:pPr>
            <a:r>
              <a:rPr lang="tr-TR" dirty="0" smtClean="0"/>
              <a:t> Kalite, hijyen, çevre belgeleri</a:t>
            </a:r>
          </a:p>
          <a:p>
            <a:pPr algn="just">
              <a:buFont typeface="Wingdings" pitchFamily="2" charset="2"/>
              <a:buChar char="§"/>
            </a:pPr>
            <a:r>
              <a:rPr lang="tr-TR" dirty="0" smtClean="0"/>
              <a:t>İnsan can, mal emniyeti ve güvenliğini gösterir işaretlere ilişkin danışmanlık dahil her türlü giderleri</a:t>
            </a:r>
          </a:p>
          <a:p>
            <a:pPr algn="just"/>
            <a:endParaRPr lang="tr-TR" dirty="0" smtClean="0"/>
          </a:p>
          <a:p>
            <a:pPr algn="just"/>
            <a:r>
              <a:rPr lang="tr-TR" dirty="0" smtClean="0"/>
              <a:t>%50 oranında desteklenmektedir.</a:t>
            </a:r>
          </a:p>
          <a:p>
            <a:pPr algn="just"/>
            <a:endParaRPr lang="tr-TR" dirty="0" smtClean="0"/>
          </a:p>
          <a:p>
            <a:pPr algn="just"/>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95536" y="836712"/>
            <a:ext cx="8229600" cy="5472608"/>
          </a:xfrm>
        </p:spPr>
        <p:txBody>
          <a:bodyPr>
            <a:noAutofit/>
          </a:bodyPr>
          <a:lstStyle/>
          <a:p>
            <a:pPr algn="ctr"/>
            <a:r>
              <a:rPr lang="tr-TR" sz="2000" b="1" u="sng" dirty="0" smtClean="0"/>
              <a:t>BAZI TANIMLAR</a:t>
            </a:r>
            <a:r>
              <a:rPr lang="tr-TR" sz="2000" dirty="0" smtClean="0"/>
              <a:t/>
            </a:r>
            <a:br>
              <a:rPr lang="tr-TR" sz="2000" dirty="0" smtClean="0"/>
            </a:br>
            <a:r>
              <a:rPr lang="tr-TR" sz="2000" b="1" dirty="0" smtClean="0"/>
              <a:t> </a:t>
            </a:r>
            <a:br>
              <a:rPr lang="tr-TR" sz="2000" b="1" dirty="0" smtClean="0"/>
            </a:br>
            <a:r>
              <a:rPr lang="tr-TR" sz="2000" b="1" dirty="0" smtClean="0"/>
              <a:t>İhracata Yönelik Devlet Yardımları</a:t>
            </a:r>
            <a:r>
              <a:rPr lang="tr-TR" sz="2000" dirty="0" smtClean="0"/>
              <a:t> </a:t>
            </a:r>
            <a:br>
              <a:rPr lang="tr-TR" sz="2000" dirty="0" smtClean="0"/>
            </a:br>
            <a:r>
              <a:rPr lang="tr-TR" sz="2000" b="1" dirty="0" smtClean="0"/>
              <a:t>Bakanlık</a:t>
            </a:r>
            <a:r>
              <a:rPr lang="tr-TR" sz="2000" dirty="0" smtClean="0"/>
              <a:t/>
            </a:r>
            <a:br>
              <a:rPr lang="tr-TR" sz="2000" dirty="0" smtClean="0"/>
            </a:br>
            <a:r>
              <a:rPr lang="tr-TR" sz="2000" b="1" dirty="0" smtClean="0"/>
              <a:t>Tebliğ</a:t>
            </a:r>
            <a:r>
              <a:rPr lang="tr-TR" sz="2000" dirty="0" smtClean="0"/>
              <a:t/>
            </a:r>
            <a:br>
              <a:rPr lang="tr-TR" sz="2000" dirty="0" smtClean="0"/>
            </a:br>
            <a:r>
              <a:rPr lang="tr-TR" sz="2000" b="1" dirty="0" smtClean="0"/>
              <a:t>Uygulama Usül ve Esasları Genelgesi</a:t>
            </a:r>
            <a:br>
              <a:rPr lang="tr-TR" sz="2000" b="1" dirty="0" smtClean="0"/>
            </a:br>
            <a:r>
              <a:rPr lang="tr-TR" sz="2000" b="1" dirty="0" smtClean="0"/>
              <a:t>EK-6</a:t>
            </a:r>
            <a:br>
              <a:rPr lang="tr-TR" sz="2000" b="1" dirty="0" smtClean="0"/>
            </a:br>
            <a:r>
              <a:rPr lang="tr-TR" sz="2000" b="1" dirty="0" smtClean="0"/>
              <a:t>Uygulamacı Kuruluş</a:t>
            </a:r>
            <a:br>
              <a:rPr lang="tr-TR" sz="2000" b="1" dirty="0" smtClean="0"/>
            </a:br>
            <a:r>
              <a:rPr lang="tr-TR" sz="2000" b="1" dirty="0" smtClean="0"/>
              <a:t>Turquality</a:t>
            </a:r>
            <a:r>
              <a:rPr lang="tr-TR" sz="2000" dirty="0" smtClean="0"/>
              <a:t/>
            </a:r>
            <a:br>
              <a:rPr lang="tr-TR" sz="2000" dirty="0" smtClean="0"/>
            </a:br>
            <a:r>
              <a:rPr lang="tr-TR" sz="2000" b="1" dirty="0" smtClean="0"/>
              <a:t>Destek Kapsamındaki Marka</a:t>
            </a:r>
            <a:br>
              <a:rPr lang="tr-TR" sz="2000" b="1" dirty="0" smtClean="0"/>
            </a:br>
            <a:r>
              <a:rPr lang="tr-TR" sz="2000" b="1" dirty="0" smtClean="0"/>
              <a:t>Destek Kapsamındaki Firma</a:t>
            </a:r>
            <a:br>
              <a:rPr lang="tr-TR" sz="2000" b="1" dirty="0" smtClean="0"/>
            </a:br>
            <a:r>
              <a:rPr lang="tr-TR" sz="2000" b="1" dirty="0" smtClean="0"/>
              <a:t>Harcama Yetkilisi Firma</a:t>
            </a:r>
            <a:r>
              <a:rPr lang="tr-TR" sz="2000" dirty="0" smtClean="0"/>
              <a:t/>
            </a:r>
            <a:br>
              <a:rPr lang="tr-TR" sz="2000" dirty="0" smtClean="0"/>
            </a:br>
            <a:r>
              <a:rPr lang="tr-TR" sz="2000" b="1" dirty="0" smtClean="0"/>
              <a:t>Otomasyon Sistemi</a:t>
            </a:r>
            <a:r>
              <a:rPr lang="tr-TR" sz="2000" dirty="0" smtClean="0"/>
              <a:t/>
            </a:r>
            <a:br>
              <a:rPr lang="tr-TR" sz="2000" dirty="0" smtClean="0"/>
            </a:br>
            <a:r>
              <a:rPr lang="tr-TR" sz="2000" b="1" dirty="0" smtClean="0"/>
              <a:t>Marka Destek Programı</a:t>
            </a:r>
            <a:r>
              <a:rPr lang="tr-TR" sz="2000" dirty="0" smtClean="0"/>
              <a:t/>
            </a:r>
            <a:br>
              <a:rPr lang="tr-TR" sz="2000" dirty="0" smtClean="0"/>
            </a:br>
            <a:r>
              <a:rPr lang="tr-TR" sz="2000" b="1" dirty="0" smtClean="0"/>
              <a:t>Turquality Destek Programı</a:t>
            </a:r>
            <a:r>
              <a:rPr lang="tr-TR" sz="2000" dirty="0" smtClean="0"/>
              <a:t/>
            </a:r>
            <a:br>
              <a:rPr lang="tr-TR" sz="2000" dirty="0" smtClean="0"/>
            </a:br>
            <a:endParaRPr lang="tr-TR"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4400" dirty="0" smtClean="0">
                <a:solidFill>
                  <a:schemeClr val="accent1"/>
                </a:solidFill>
              </a:rPr>
              <a:t>11-C</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000" dirty="0" smtClean="0">
                <a:solidFill>
                  <a:schemeClr val="accent1">
                    <a:alpha val="74000"/>
                  </a:schemeClr>
                </a:solidFill>
              </a:rPr>
              <a:t>Moda/endüstriyel ürün tasarımcısı, aşçı/şef giderleri</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pPr algn="just">
              <a:buFont typeface="Wingdings" pitchFamily="2" charset="2"/>
              <a:buChar char="§"/>
            </a:pPr>
            <a:endParaRPr lang="tr-TR" dirty="0" smtClean="0"/>
          </a:p>
          <a:p>
            <a:pPr algn="just">
              <a:buFont typeface="Wingdings" pitchFamily="2" charset="2"/>
              <a:buChar char="§"/>
            </a:pPr>
            <a:endParaRPr lang="tr-TR" dirty="0" smtClean="0"/>
          </a:p>
          <a:p>
            <a:pPr algn="just">
              <a:buFont typeface="Wingdings" pitchFamily="2" charset="2"/>
              <a:buChar char="§"/>
            </a:pPr>
            <a:r>
              <a:rPr lang="tr-TR" dirty="0" smtClean="0"/>
              <a:t>Destek kapsamına alınan markalı ürünleriyle ilgili, destek kapsamındaki şirket veya harcama yetkisi verilen şirket tarafından istihdam edilen moda/endüstriyel ürün tasarımcısı, aşçı/şef giderleri</a:t>
            </a:r>
          </a:p>
          <a:p>
            <a:pPr algn="just"/>
            <a:endParaRPr lang="tr-TR" dirty="0" smtClean="0"/>
          </a:p>
          <a:p>
            <a:pPr algn="just"/>
            <a:r>
              <a:rPr lang="tr-TR" dirty="0" smtClean="0"/>
              <a:t>aynı anda azami 5 kişi için, %50 oranında desteklenir.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4400" dirty="0" smtClean="0">
                <a:solidFill>
                  <a:schemeClr val="accent1"/>
                </a:solidFill>
              </a:rPr>
              <a:t>11-Ç</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200" dirty="0" smtClean="0">
                <a:solidFill>
                  <a:schemeClr val="accent1">
                    <a:alpha val="74000"/>
                  </a:schemeClr>
                </a:solidFill>
                <a:latin typeface="Agency FB" pitchFamily="34" charset="0"/>
              </a:rPr>
              <a:t> </a:t>
            </a:r>
            <a:r>
              <a:rPr lang="tr-TR" sz="3000" dirty="0" smtClean="0">
                <a:solidFill>
                  <a:schemeClr val="accent1">
                    <a:alpha val="74000"/>
                  </a:schemeClr>
                </a:solidFill>
              </a:rPr>
              <a:t>Tanıtım harcamaları</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pPr algn="just">
              <a:buFont typeface="Wingdings" pitchFamily="2" charset="2"/>
              <a:buChar char="§"/>
            </a:pPr>
            <a:endParaRPr lang="tr-TR" dirty="0" smtClean="0"/>
          </a:p>
          <a:p>
            <a:pPr algn="just"/>
            <a:endParaRPr lang="tr-TR" dirty="0" smtClean="0"/>
          </a:p>
          <a:p>
            <a:pPr algn="just">
              <a:buFont typeface="Wingdings" pitchFamily="2" charset="2"/>
              <a:buChar char="§"/>
            </a:pPr>
            <a:r>
              <a:rPr lang="tr-TR" dirty="0" smtClean="0"/>
              <a:t>Hedef Pazar olarak belirledikleri ülkelerde gerçekleştirdikleri, EK-1’de belirtilen tanıtım faaliyetleri </a:t>
            </a:r>
          </a:p>
          <a:p>
            <a:pPr algn="just"/>
            <a:r>
              <a:rPr lang="tr-TR" dirty="0" smtClean="0"/>
              <a:t>%50 oranında desteklenmektedir.</a:t>
            </a:r>
          </a:p>
          <a:p>
            <a:pPr algn="just"/>
            <a:endParaRPr lang="tr-TR" dirty="0" smtClean="0"/>
          </a:p>
          <a:p>
            <a:pPr algn="just"/>
            <a:r>
              <a:rPr lang="tr-TR" i="1" dirty="0" smtClean="0"/>
              <a:t>* Türkçe ve/veya yurt içine yönelik yapılan tanıtım desteklenmez.</a:t>
            </a:r>
            <a:endParaRPr lang="tr-TR"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1052736"/>
            <a:ext cx="7772400" cy="1362075"/>
          </a:xfrm>
          <a:solidFill>
            <a:schemeClr val="bg1"/>
          </a:solidFill>
          <a:ln>
            <a:solidFill>
              <a:schemeClr val="bg1"/>
            </a:solidFill>
          </a:ln>
        </p:spPr>
        <p:txBody>
          <a:bodyPr/>
          <a:lstStyle/>
          <a:p>
            <a:r>
              <a:rPr lang="tr-TR" sz="4400" dirty="0" smtClean="0">
                <a:solidFill>
                  <a:schemeClr val="accent1"/>
                </a:solidFill>
              </a:rPr>
              <a:t>11-D1</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200" dirty="0" smtClean="0">
                <a:solidFill>
                  <a:schemeClr val="accent1">
                    <a:alpha val="74000"/>
                  </a:schemeClr>
                </a:solidFill>
                <a:latin typeface="Agency FB" pitchFamily="34" charset="0"/>
              </a:rPr>
              <a:t> </a:t>
            </a:r>
            <a:r>
              <a:rPr lang="tr-TR" sz="3000" dirty="0" smtClean="0">
                <a:solidFill>
                  <a:schemeClr val="accent1">
                    <a:alpha val="74000"/>
                  </a:schemeClr>
                </a:solidFill>
              </a:rPr>
              <a:t>Yurt dışı birimleri</a:t>
            </a:r>
            <a:br>
              <a:rPr lang="tr-TR" sz="3000" dirty="0" smtClean="0">
                <a:solidFill>
                  <a:schemeClr val="accent1">
                    <a:alpha val="74000"/>
                  </a:schemeClr>
                </a:solidFill>
              </a:rPr>
            </a:br>
            <a:r>
              <a:rPr lang="tr-TR" sz="3000" dirty="0" smtClean="0">
                <a:solidFill>
                  <a:schemeClr val="accent1">
                    <a:alpha val="74000"/>
                  </a:schemeClr>
                </a:solidFill>
              </a:rPr>
              <a:t>(mağaza–lokanta-kafe)</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fontScale="92500" lnSpcReduction="20000"/>
          </a:bodyPr>
          <a:lstStyle/>
          <a:p>
            <a:pPr algn="just"/>
            <a:endParaRPr lang="tr-TR" dirty="0" smtClean="0"/>
          </a:p>
          <a:p>
            <a:pPr algn="just"/>
            <a:r>
              <a:rPr lang="tr-TR" dirty="0" smtClean="0"/>
              <a:t>Açtıkları, aynı anda azami 50 adet mağaza / lokanta / kafeye ilişkin;</a:t>
            </a:r>
          </a:p>
          <a:p>
            <a:pPr algn="just"/>
            <a:endParaRPr lang="tr-TR" dirty="0" smtClean="0"/>
          </a:p>
          <a:p>
            <a:pPr algn="just">
              <a:buFont typeface="Wingdings" pitchFamily="2" charset="2"/>
              <a:buChar char="§"/>
            </a:pPr>
            <a:r>
              <a:rPr lang="tr-TR" dirty="0" smtClean="0"/>
              <a:t>Brüt kira(depo için ardiye gideri, vergi/resim/harç dahil)</a:t>
            </a:r>
          </a:p>
          <a:p>
            <a:pPr algn="just">
              <a:buFont typeface="Wingdings" pitchFamily="2" charset="2"/>
              <a:buChar char="§"/>
            </a:pPr>
            <a:r>
              <a:rPr lang="tr-TR" dirty="0" smtClean="0"/>
              <a:t>Belediye giderleri</a:t>
            </a:r>
          </a:p>
          <a:p>
            <a:pPr algn="just">
              <a:buFont typeface="Wingdings" pitchFamily="2" charset="2"/>
              <a:buChar char="§"/>
            </a:pPr>
            <a:r>
              <a:rPr lang="tr-TR" dirty="0" smtClean="0"/>
              <a:t>Mahal araştırması ve komisyon harcamaları</a:t>
            </a:r>
          </a:p>
          <a:p>
            <a:pPr algn="just">
              <a:buFont typeface="Wingdings" pitchFamily="2" charset="2"/>
              <a:buChar char="§"/>
            </a:pPr>
            <a:r>
              <a:rPr lang="tr-TR" dirty="0" smtClean="0"/>
              <a:t>Hukuki danışmanlık giderleri</a:t>
            </a:r>
          </a:p>
          <a:p>
            <a:pPr algn="just"/>
            <a:endParaRPr lang="tr-TR" dirty="0" smtClean="0"/>
          </a:p>
          <a:p>
            <a:pPr algn="just"/>
            <a:r>
              <a:rPr lang="tr-TR" dirty="0" smtClean="0"/>
              <a:t>%50 oranında desteklenmektedir.</a:t>
            </a:r>
          </a:p>
          <a:p>
            <a:pPr algn="just"/>
            <a:endParaRPr lang="tr-TR" dirty="0" smtClean="0"/>
          </a:p>
          <a:p>
            <a:pPr algn="just">
              <a:buFont typeface="Wingdings" pitchFamily="2" charset="2"/>
              <a:buChar char="§"/>
            </a:pPr>
            <a:r>
              <a:rPr lang="tr-TR" dirty="0" smtClean="0"/>
              <a:t>Mimari çalışma ve kurulum/dekorasyon giderleri</a:t>
            </a:r>
          </a:p>
          <a:p>
            <a:pPr algn="just"/>
            <a:endParaRPr lang="tr-TR" dirty="0" smtClean="0"/>
          </a:p>
          <a:p>
            <a:pPr algn="just"/>
            <a:r>
              <a:rPr lang="tr-TR" dirty="0" smtClean="0"/>
              <a:t>mağaza / lokanta / kafe başına azami 200.000 ABD Doları desteklenir.</a:t>
            </a:r>
          </a:p>
          <a:p>
            <a:pPr algn="just"/>
            <a:endParaRPr lang="tr-TR"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1052736"/>
            <a:ext cx="7772400" cy="1362075"/>
          </a:xfrm>
          <a:solidFill>
            <a:schemeClr val="bg1"/>
          </a:solidFill>
          <a:ln>
            <a:solidFill>
              <a:schemeClr val="bg1"/>
            </a:solidFill>
          </a:ln>
        </p:spPr>
        <p:txBody>
          <a:bodyPr/>
          <a:lstStyle/>
          <a:p>
            <a:r>
              <a:rPr lang="tr-TR" sz="4400" dirty="0" smtClean="0">
                <a:solidFill>
                  <a:schemeClr val="accent1"/>
                </a:solidFill>
              </a:rPr>
              <a:t>11-D2</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200" dirty="0" smtClean="0">
                <a:solidFill>
                  <a:schemeClr val="accent1">
                    <a:alpha val="74000"/>
                  </a:schemeClr>
                </a:solidFill>
                <a:latin typeface="Agency FB" pitchFamily="34" charset="0"/>
              </a:rPr>
              <a:t> </a:t>
            </a:r>
            <a:r>
              <a:rPr lang="tr-TR" sz="3000" dirty="0" smtClean="0">
                <a:solidFill>
                  <a:schemeClr val="accent1">
                    <a:alpha val="74000"/>
                  </a:schemeClr>
                </a:solidFill>
              </a:rPr>
              <a:t>Yurt dışı birimleri</a:t>
            </a:r>
            <a:br>
              <a:rPr lang="tr-TR" sz="3000" dirty="0" smtClean="0">
                <a:solidFill>
                  <a:schemeClr val="accent1">
                    <a:alpha val="74000"/>
                  </a:schemeClr>
                </a:solidFill>
              </a:rPr>
            </a:br>
            <a:r>
              <a:rPr lang="tr-TR" sz="1800" dirty="0" smtClean="0">
                <a:solidFill>
                  <a:schemeClr val="accent1">
                    <a:alpha val="74000"/>
                  </a:schemeClr>
                </a:solidFill>
              </a:rPr>
              <a:t>(ofis-depo-showroom-satış sonrası servis-department store-reyon-raf-stand-shop in shop-kiosk-stand-teşhir mekanı)</a:t>
            </a:r>
            <a:endParaRPr lang="tr-TR" sz="18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lnSpcReduction="10000"/>
          </a:bodyPr>
          <a:lstStyle/>
          <a:p>
            <a:pPr algn="just"/>
            <a:endParaRPr lang="tr-TR" dirty="0" smtClean="0"/>
          </a:p>
          <a:p>
            <a:pPr algn="just">
              <a:buFont typeface="Wingdings" pitchFamily="2" charset="2"/>
              <a:buChar char="§"/>
            </a:pPr>
            <a:r>
              <a:rPr lang="tr-TR" dirty="0" smtClean="0"/>
              <a:t>Brüt kira(depo için ardiye gideri, vergi/resim/harç dahil)</a:t>
            </a:r>
          </a:p>
          <a:p>
            <a:pPr algn="just">
              <a:buFont typeface="Wingdings" pitchFamily="2" charset="2"/>
              <a:buChar char="§"/>
            </a:pPr>
            <a:r>
              <a:rPr lang="tr-TR" dirty="0" smtClean="0"/>
              <a:t>Belediye giderleri</a:t>
            </a:r>
          </a:p>
          <a:p>
            <a:pPr algn="just">
              <a:buFont typeface="Wingdings" pitchFamily="2" charset="2"/>
              <a:buChar char="§"/>
            </a:pPr>
            <a:r>
              <a:rPr lang="tr-TR" dirty="0" smtClean="0"/>
              <a:t>Mahal araştırması ve komisyon harcamaları</a:t>
            </a:r>
          </a:p>
          <a:p>
            <a:pPr algn="just">
              <a:buFont typeface="Wingdings" pitchFamily="2" charset="2"/>
              <a:buChar char="§"/>
            </a:pPr>
            <a:r>
              <a:rPr lang="tr-TR" dirty="0" smtClean="0"/>
              <a:t>Hukuki danışmanlık giderleri</a:t>
            </a:r>
          </a:p>
          <a:p>
            <a:pPr algn="just"/>
            <a:endParaRPr lang="tr-TR" dirty="0" smtClean="0"/>
          </a:p>
          <a:p>
            <a:pPr algn="just"/>
            <a:r>
              <a:rPr lang="tr-TR" dirty="0" smtClean="0"/>
              <a:t>%50 oranında desteklenmektedir.</a:t>
            </a:r>
          </a:p>
          <a:p>
            <a:pPr algn="just"/>
            <a:endParaRPr lang="tr-TR" dirty="0" smtClean="0"/>
          </a:p>
          <a:p>
            <a:pPr algn="just">
              <a:buFont typeface="Wingdings" pitchFamily="2" charset="2"/>
              <a:buChar char="§"/>
            </a:pPr>
            <a:r>
              <a:rPr lang="tr-TR" dirty="0" smtClean="0"/>
              <a:t>Mimari çalışma ve kurulum/dekorasyon giderleri</a:t>
            </a:r>
          </a:p>
          <a:p>
            <a:pPr algn="just"/>
            <a:endParaRPr lang="tr-TR" dirty="0" smtClean="0"/>
          </a:p>
          <a:p>
            <a:pPr algn="just"/>
            <a:r>
              <a:rPr lang="tr-TR" dirty="0" smtClean="0"/>
              <a:t>Birim başına azami 200.000 ABD Doları desteklenir.</a:t>
            </a:r>
          </a:p>
          <a:p>
            <a:pPr algn="just"/>
            <a:endParaRPr lang="tr-TR"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1052736"/>
            <a:ext cx="7772400" cy="1362075"/>
          </a:xfrm>
          <a:solidFill>
            <a:schemeClr val="bg1"/>
          </a:solidFill>
          <a:ln>
            <a:solidFill>
              <a:schemeClr val="bg1"/>
            </a:solidFill>
          </a:ln>
        </p:spPr>
        <p:txBody>
          <a:bodyPr/>
          <a:lstStyle/>
          <a:p>
            <a:r>
              <a:rPr lang="tr-TR" sz="4400" dirty="0" smtClean="0">
                <a:solidFill>
                  <a:schemeClr val="accent1"/>
                </a:solidFill>
              </a:rPr>
              <a:t>11-D3</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200" dirty="0" smtClean="0">
                <a:solidFill>
                  <a:schemeClr val="accent1">
                    <a:alpha val="74000"/>
                  </a:schemeClr>
                </a:solidFill>
                <a:latin typeface="Agency FB" pitchFamily="34" charset="0"/>
              </a:rPr>
              <a:t> </a:t>
            </a:r>
            <a:r>
              <a:rPr lang="tr-TR" sz="3000" dirty="0" smtClean="0">
                <a:solidFill>
                  <a:schemeClr val="accent1">
                    <a:alpha val="74000"/>
                  </a:schemeClr>
                </a:solidFill>
              </a:rPr>
              <a:t>Yurt dışı franchise</a:t>
            </a:r>
            <a:br>
              <a:rPr lang="tr-TR" sz="3000" dirty="0" smtClean="0">
                <a:solidFill>
                  <a:schemeClr val="accent1">
                    <a:alpha val="74000"/>
                  </a:schemeClr>
                </a:solidFill>
              </a:rPr>
            </a:br>
            <a:endParaRPr lang="tr-TR" sz="18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fontScale="92500" lnSpcReduction="10000"/>
          </a:bodyPr>
          <a:lstStyle/>
          <a:p>
            <a:pPr algn="just"/>
            <a:r>
              <a:rPr lang="tr-TR" dirty="0" smtClean="0"/>
              <a:t>5 yıllık destek süresi boyunca toplam azami 100 mağaza için;</a:t>
            </a:r>
          </a:p>
          <a:p>
            <a:pPr algn="just"/>
            <a:endParaRPr lang="tr-TR" dirty="0" smtClean="0"/>
          </a:p>
          <a:p>
            <a:pPr algn="just">
              <a:buFont typeface="Wingdings" pitchFamily="2" charset="2"/>
              <a:buChar char="§"/>
            </a:pPr>
            <a:r>
              <a:rPr lang="tr-TR" dirty="0" smtClean="0"/>
              <a:t>Kira giderleri</a:t>
            </a:r>
          </a:p>
          <a:p>
            <a:pPr algn="just"/>
            <a:endParaRPr lang="tr-TR" dirty="0" smtClean="0"/>
          </a:p>
          <a:p>
            <a:pPr algn="just"/>
            <a:r>
              <a:rPr lang="tr-TR" dirty="0" smtClean="0"/>
              <a:t>Aynı mağaza için en fazla iki yıl süresince ve yıllık mağaza başına azami 200.000 ABD Doları,</a:t>
            </a:r>
          </a:p>
          <a:p>
            <a:pPr algn="just"/>
            <a:endParaRPr lang="tr-TR" dirty="0" smtClean="0"/>
          </a:p>
          <a:p>
            <a:pPr algn="just">
              <a:buFont typeface="Wingdings" pitchFamily="2" charset="2"/>
              <a:buChar char="§"/>
            </a:pPr>
            <a:r>
              <a:rPr lang="tr-TR" dirty="0" smtClean="0"/>
              <a:t>Kurulum/Dekorasyon harcamaları</a:t>
            </a:r>
          </a:p>
          <a:p>
            <a:pPr algn="just"/>
            <a:endParaRPr lang="tr-TR" dirty="0" smtClean="0"/>
          </a:p>
          <a:p>
            <a:pPr algn="just"/>
            <a:r>
              <a:rPr lang="tr-TR" dirty="0" smtClean="0"/>
              <a:t>Mağaza başına azami 100.000 ABD Doları,</a:t>
            </a:r>
          </a:p>
          <a:p>
            <a:pPr algn="just"/>
            <a:endParaRPr lang="tr-TR" dirty="0" smtClean="0"/>
          </a:p>
          <a:p>
            <a:pPr algn="just"/>
            <a:r>
              <a:rPr lang="tr-TR" dirty="0" smtClean="0"/>
              <a:t>%50 oranında desteklenmektedir.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4400" dirty="0" smtClean="0">
                <a:solidFill>
                  <a:schemeClr val="accent1"/>
                </a:solidFill>
              </a:rPr>
              <a:t>11-E</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200" dirty="0" smtClean="0">
                <a:solidFill>
                  <a:schemeClr val="accent1">
                    <a:alpha val="74000"/>
                  </a:schemeClr>
                </a:solidFill>
                <a:latin typeface="Agency FB" pitchFamily="34" charset="0"/>
              </a:rPr>
              <a:t> </a:t>
            </a:r>
            <a:r>
              <a:rPr lang="tr-TR" sz="3000" dirty="0" smtClean="0">
                <a:solidFill>
                  <a:schemeClr val="accent1">
                    <a:alpha val="74000"/>
                  </a:schemeClr>
                </a:solidFill>
              </a:rPr>
              <a:t>Danışmanlık harcamaları</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pPr algn="just">
              <a:buFont typeface="Wingdings" pitchFamily="2" charset="2"/>
              <a:buChar char="§"/>
            </a:pPr>
            <a:endParaRPr lang="tr-TR" dirty="0" smtClean="0"/>
          </a:p>
          <a:p>
            <a:pPr algn="just">
              <a:buFont typeface="Wingdings" pitchFamily="2" charset="2"/>
              <a:buChar char="§"/>
            </a:pPr>
            <a:r>
              <a:rPr lang="tr-TR" dirty="0" smtClean="0"/>
              <a:t>Uluslararası pazarlarda rekabet avantajını artırmak üzere alacakları, EK-2’de belirtilen danışmanlıklara ilişkin giderler</a:t>
            </a:r>
          </a:p>
          <a:p>
            <a:pPr algn="just"/>
            <a:endParaRPr lang="tr-TR" dirty="0" smtClean="0"/>
          </a:p>
          <a:p>
            <a:pPr algn="just"/>
            <a:r>
              <a:rPr lang="tr-TR" dirty="0" smtClean="0"/>
              <a:t>%50 oranında ve yıllık en fazla 600.000 ABD Doları desteklenmektedir.</a:t>
            </a:r>
          </a:p>
          <a:p>
            <a:pPr algn="just"/>
            <a:endParaRPr lang="tr-TR" dirty="0" smtClean="0"/>
          </a:p>
          <a:p>
            <a:pPr algn="just"/>
            <a:r>
              <a:rPr lang="tr-TR" i="1" dirty="0" smtClean="0"/>
              <a:t>* Danışmanlık desteği kapsamındaki hizmetlerin alanında yetkin ve harcamaya konu danışmanlık hizmetini verme kapasitesine sahip bir şirketten satın alınması gerekmektedir.</a:t>
            </a:r>
            <a:endParaRPr lang="tr-TR" i="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4400" dirty="0" smtClean="0">
                <a:solidFill>
                  <a:schemeClr val="accent1"/>
                </a:solidFill>
              </a:rPr>
              <a:t>11-F</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200" dirty="0" smtClean="0">
                <a:solidFill>
                  <a:schemeClr val="accent1">
                    <a:alpha val="74000"/>
                  </a:schemeClr>
                </a:solidFill>
                <a:latin typeface="Agency FB" pitchFamily="34" charset="0"/>
              </a:rPr>
              <a:t>Pazar Araştırması</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fontScale="77500" lnSpcReduction="20000"/>
          </a:bodyPr>
          <a:lstStyle/>
          <a:p>
            <a:pPr algn="just">
              <a:buFont typeface="Wingdings" pitchFamily="2" charset="2"/>
              <a:buChar char="§"/>
            </a:pPr>
            <a:endParaRPr lang="tr-TR" dirty="0" smtClean="0"/>
          </a:p>
          <a:p>
            <a:pPr algn="just">
              <a:buFont typeface="Wingdings" pitchFamily="2" charset="2"/>
              <a:buChar char="§"/>
            </a:pPr>
            <a:r>
              <a:rPr lang="tr-TR" dirty="0" smtClean="0"/>
              <a:t> Yurtdışına yönelik Pazar Araştırması çalışması ve raporları</a:t>
            </a:r>
          </a:p>
          <a:p>
            <a:pPr algn="just"/>
            <a:endParaRPr lang="tr-TR" dirty="0" smtClean="0"/>
          </a:p>
          <a:p>
            <a:pPr algn="just">
              <a:buFont typeface="Wingdings" pitchFamily="2" charset="2"/>
              <a:buChar char="Ø"/>
            </a:pPr>
            <a:r>
              <a:rPr lang="tr-TR" dirty="0" smtClean="0"/>
              <a:t>Segmentasyon</a:t>
            </a:r>
          </a:p>
          <a:p>
            <a:pPr algn="just">
              <a:buFont typeface="Wingdings" pitchFamily="2" charset="2"/>
              <a:buChar char="Ø"/>
            </a:pPr>
            <a:r>
              <a:rPr lang="tr-TR" dirty="0" smtClean="0"/>
              <a:t>Rekabet</a:t>
            </a:r>
          </a:p>
          <a:p>
            <a:pPr algn="just">
              <a:buFont typeface="Wingdings" pitchFamily="2" charset="2"/>
              <a:buChar char="Ø"/>
            </a:pPr>
            <a:r>
              <a:rPr lang="tr-TR" dirty="0" smtClean="0"/>
              <a:t>İmaj, algı</a:t>
            </a:r>
          </a:p>
          <a:p>
            <a:pPr algn="just">
              <a:buFont typeface="Wingdings" pitchFamily="2" charset="2"/>
              <a:buChar char="Ø"/>
            </a:pPr>
            <a:r>
              <a:rPr lang="tr-TR" dirty="0" smtClean="0"/>
              <a:t>Gizli Müşteri</a:t>
            </a:r>
          </a:p>
          <a:p>
            <a:pPr algn="just">
              <a:buFont typeface="Wingdings" pitchFamily="2" charset="2"/>
              <a:buChar char="Ø"/>
            </a:pPr>
            <a:r>
              <a:rPr lang="tr-TR" dirty="0" smtClean="0"/>
              <a:t>Müşteri memnuniyeti</a:t>
            </a:r>
          </a:p>
          <a:p>
            <a:pPr algn="just">
              <a:buFont typeface="Wingdings" pitchFamily="2" charset="2"/>
              <a:buChar char="Ø"/>
            </a:pPr>
            <a:r>
              <a:rPr lang="tr-TR" dirty="0" smtClean="0"/>
              <a:t>Lokasyon</a:t>
            </a:r>
          </a:p>
          <a:p>
            <a:pPr algn="just">
              <a:buFont typeface="Wingdings" pitchFamily="2" charset="2"/>
              <a:buChar char="Ø"/>
            </a:pPr>
            <a:r>
              <a:rPr lang="tr-TR" dirty="0" smtClean="0"/>
              <a:t>Dağılım Kanalı</a:t>
            </a:r>
          </a:p>
          <a:p>
            <a:pPr algn="just">
              <a:buFont typeface="Wingdings" pitchFamily="2" charset="2"/>
              <a:buChar char="Ø"/>
            </a:pPr>
            <a:r>
              <a:rPr lang="tr-TR" dirty="0" smtClean="0"/>
              <a:t>İletişim</a:t>
            </a:r>
          </a:p>
          <a:p>
            <a:pPr algn="just">
              <a:buFont typeface="Wingdings" pitchFamily="2" charset="2"/>
              <a:buChar char="Ø"/>
            </a:pPr>
            <a:r>
              <a:rPr lang="tr-TR" dirty="0" smtClean="0"/>
              <a:t>Fiyat, trend araştırmaları</a:t>
            </a:r>
          </a:p>
          <a:p>
            <a:pPr algn="just">
              <a:buFont typeface="Wingdings" pitchFamily="2" charset="2"/>
              <a:buChar char="Ø"/>
            </a:pPr>
            <a:r>
              <a:rPr lang="tr-TR" dirty="0" smtClean="0"/>
              <a:t>Üye olunacak web sayfaları</a:t>
            </a:r>
          </a:p>
          <a:p>
            <a:pPr algn="just"/>
            <a:endParaRPr lang="tr-TR" dirty="0" smtClean="0"/>
          </a:p>
          <a:p>
            <a:pPr algn="just"/>
            <a:r>
              <a:rPr lang="tr-TR" dirty="0" smtClean="0"/>
              <a:t>%50 oranında desteklenmektedir.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4400" dirty="0" smtClean="0">
                <a:solidFill>
                  <a:schemeClr val="accent1"/>
                </a:solidFill>
              </a:rPr>
              <a:t>11-2</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200" dirty="0" smtClean="0">
                <a:solidFill>
                  <a:schemeClr val="accent1">
                    <a:alpha val="74000"/>
                  </a:schemeClr>
                </a:solidFill>
                <a:latin typeface="Agency FB" pitchFamily="34" charset="0"/>
              </a:rPr>
              <a:t>Gelişim Yol Haritası</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pPr algn="just"/>
            <a:endParaRPr lang="tr-TR" dirty="0" smtClean="0"/>
          </a:p>
          <a:p>
            <a:pPr algn="just"/>
            <a:endParaRPr lang="tr-TR" dirty="0" smtClean="0"/>
          </a:p>
          <a:p>
            <a:pPr algn="just">
              <a:buFont typeface="Wingdings" pitchFamily="2" charset="2"/>
              <a:buChar char="§"/>
            </a:pPr>
            <a:r>
              <a:rPr lang="tr-TR" dirty="0" smtClean="0"/>
              <a:t> Gelişim Yol Haritası çalışmasına ilişkin harcamalar</a:t>
            </a:r>
          </a:p>
          <a:p>
            <a:pPr algn="just"/>
            <a:endParaRPr lang="tr-TR" dirty="0" smtClean="0"/>
          </a:p>
          <a:p>
            <a:pPr algn="just"/>
            <a:r>
              <a:rPr lang="tr-TR" dirty="0" smtClean="0"/>
              <a:t>%75 oranında ve ilgili destek dönemi için en fazla 200.000 ABD Doları desteklenmektedir.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3000" dirty="0" smtClean="0">
                <a:solidFill>
                  <a:schemeClr val="accent1">
                    <a:alpha val="74000"/>
                  </a:schemeClr>
                </a:solidFill>
              </a:rPr>
              <a:t>Temel Kurulum/Dekorasyon Harcamalarında Desteklenecek Kalemler</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fontScale="92500" lnSpcReduction="20000"/>
          </a:bodyPr>
          <a:lstStyle/>
          <a:p>
            <a:pPr algn="just"/>
            <a:endParaRPr lang="tr-TR" dirty="0" smtClean="0"/>
          </a:p>
          <a:p>
            <a:pPr lvl="0">
              <a:buFont typeface="Wingdings" pitchFamily="2" charset="2"/>
              <a:buChar char="§"/>
            </a:pPr>
            <a:r>
              <a:rPr lang="de-DE" dirty="0" smtClean="0"/>
              <a:t>Marka ve logoyu gösterir tabela,</a:t>
            </a:r>
            <a:endParaRPr lang="tr-TR" dirty="0" smtClean="0"/>
          </a:p>
          <a:p>
            <a:pPr lvl="0">
              <a:buFont typeface="Wingdings" pitchFamily="2" charset="2"/>
              <a:buChar char="§"/>
            </a:pPr>
            <a:r>
              <a:rPr lang="nb-NO" dirty="0" smtClean="0"/>
              <a:t>Kepenk sistemi,</a:t>
            </a:r>
            <a:endParaRPr lang="tr-TR" dirty="0" smtClean="0"/>
          </a:p>
          <a:p>
            <a:pPr lvl="0">
              <a:buFont typeface="Wingdings" pitchFamily="2" charset="2"/>
              <a:buChar char="§"/>
            </a:pPr>
            <a:r>
              <a:rPr lang="nb-NO" dirty="0" smtClean="0"/>
              <a:t>Kamera güvenlik sistemi,</a:t>
            </a:r>
            <a:endParaRPr lang="tr-TR" dirty="0" smtClean="0"/>
          </a:p>
          <a:p>
            <a:pPr lvl="0">
              <a:buFont typeface="Wingdings" pitchFamily="2" charset="2"/>
              <a:buChar char="§"/>
            </a:pPr>
            <a:r>
              <a:rPr lang="nb-NO" dirty="0" smtClean="0"/>
              <a:t>Ürünler için güvenlik sistemi,</a:t>
            </a:r>
            <a:endParaRPr lang="tr-TR" dirty="0" smtClean="0"/>
          </a:p>
          <a:p>
            <a:pPr lvl="0">
              <a:buFont typeface="Wingdings" pitchFamily="2" charset="2"/>
              <a:buChar char="§"/>
            </a:pPr>
            <a:r>
              <a:rPr lang="nb-NO" dirty="0" smtClean="0"/>
              <a:t>Alarm sistemi,</a:t>
            </a:r>
            <a:endParaRPr lang="tr-TR" dirty="0" smtClean="0"/>
          </a:p>
          <a:p>
            <a:pPr lvl="0">
              <a:buFont typeface="Wingdings" pitchFamily="2" charset="2"/>
              <a:buChar char="§"/>
            </a:pPr>
            <a:r>
              <a:rPr lang="nb-NO" dirty="0" smtClean="0"/>
              <a:t>Yer ve duvar döşemeleri,</a:t>
            </a:r>
            <a:endParaRPr lang="tr-TR" dirty="0" smtClean="0"/>
          </a:p>
          <a:p>
            <a:pPr lvl="0">
              <a:buFont typeface="Wingdings" pitchFamily="2" charset="2"/>
              <a:buChar char="§"/>
            </a:pPr>
            <a:r>
              <a:rPr lang="nb-NO" dirty="0" smtClean="0"/>
              <a:t>Kartonpiyer / alçıpan / boya / badana,</a:t>
            </a:r>
            <a:endParaRPr lang="tr-TR" dirty="0" smtClean="0"/>
          </a:p>
          <a:p>
            <a:pPr lvl="0">
              <a:buFont typeface="Wingdings" pitchFamily="2" charset="2"/>
              <a:buChar char="§"/>
            </a:pPr>
            <a:r>
              <a:rPr lang="nb-NO" dirty="0" smtClean="0"/>
              <a:t>Işıklandırma sistemi ve malzemeleri,</a:t>
            </a:r>
            <a:endParaRPr lang="tr-TR" dirty="0" smtClean="0"/>
          </a:p>
          <a:p>
            <a:pPr lvl="0">
              <a:buFont typeface="Wingdings" pitchFamily="2" charset="2"/>
              <a:buChar char="§"/>
            </a:pPr>
            <a:r>
              <a:rPr lang="nb-NO" dirty="0" smtClean="0"/>
              <a:t>Merkezi, taşınamaz havalandırma tertibatı, </a:t>
            </a:r>
            <a:endParaRPr lang="tr-TR" dirty="0" smtClean="0"/>
          </a:p>
          <a:p>
            <a:pPr lvl="0">
              <a:buFont typeface="Wingdings" pitchFamily="2" charset="2"/>
              <a:buChar char="§"/>
            </a:pPr>
            <a:r>
              <a:rPr lang="nb-NO" dirty="0" smtClean="0"/>
              <a:t>Raf, dolap,</a:t>
            </a:r>
            <a:endParaRPr lang="tr-TR" dirty="0" smtClean="0"/>
          </a:p>
          <a:p>
            <a:pPr lvl="0">
              <a:buFont typeface="Wingdings" pitchFamily="2" charset="2"/>
              <a:buChar char="§"/>
            </a:pPr>
            <a:r>
              <a:rPr lang="nb-NO" dirty="0" smtClean="0"/>
              <a:t>Vitrin,</a:t>
            </a:r>
            <a:endParaRPr lang="tr-TR" dirty="0" smtClean="0"/>
          </a:p>
          <a:p>
            <a:pPr lvl="0">
              <a:buFont typeface="Wingdings" pitchFamily="2" charset="2"/>
              <a:buChar char="§"/>
            </a:pPr>
            <a:r>
              <a:rPr lang="tr-TR" dirty="0" smtClean="0"/>
              <a:t>Montaj/Demontaj, İşçilik harcamaları</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3000" dirty="0" smtClean="0">
                <a:solidFill>
                  <a:schemeClr val="accent1">
                    <a:alpha val="74000"/>
                  </a:schemeClr>
                </a:solidFill>
              </a:rPr>
              <a:t>EK-1</a:t>
            </a:r>
            <a:br>
              <a:rPr lang="tr-TR" sz="3000" dirty="0" smtClean="0">
                <a:solidFill>
                  <a:schemeClr val="accent1">
                    <a:alpha val="74000"/>
                  </a:schemeClr>
                </a:solidFill>
              </a:rPr>
            </a:br>
            <a:r>
              <a:rPr lang="tr-TR" sz="3000" dirty="0" smtClean="0">
                <a:solidFill>
                  <a:schemeClr val="accent1">
                    <a:alpha val="74000"/>
                  </a:schemeClr>
                </a:solidFill>
              </a:rPr>
              <a:t>Desteklenecek Tanıtım Kalemleri </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lnSpcReduction="10000"/>
          </a:bodyPr>
          <a:lstStyle/>
          <a:p>
            <a:r>
              <a:rPr lang="tr-TR" b="1" dirty="0" smtClean="0"/>
              <a:t>TV</a:t>
            </a:r>
            <a:endParaRPr lang="tr-TR" dirty="0" smtClean="0"/>
          </a:p>
          <a:p>
            <a:pPr>
              <a:buFont typeface="Wingdings" pitchFamily="2" charset="2"/>
              <a:buChar char="§"/>
            </a:pPr>
            <a:r>
              <a:rPr lang="tr-TR" dirty="0" smtClean="0"/>
              <a:t> TV reklamları</a:t>
            </a:r>
          </a:p>
          <a:p>
            <a:pPr>
              <a:buFont typeface="Wingdings" pitchFamily="2" charset="2"/>
              <a:buChar char="§"/>
            </a:pPr>
            <a:r>
              <a:rPr lang="tr-TR" dirty="0" smtClean="0"/>
              <a:t>TV reklam yayın telifi</a:t>
            </a:r>
          </a:p>
          <a:p>
            <a:pPr>
              <a:buFont typeface="Wingdings" pitchFamily="2" charset="2"/>
              <a:buChar char="§"/>
            </a:pPr>
            <a:r>
              <a:rPr lang="tr-TR" dirty="0" smtClean="0"/>
              <a:t>TV reklam videolarının ülke bazlı adaptasyonu</a:t>
            </a:r>
          </a:p>
          <a:p>
            <a:pPr>
              <a:buFont typeface="Wingdings" pitchFamily="2" charset="2"/>
              <a:buChar char="§"/>
            </a:pPr>
            <a:r>
              <a:rPr lang="tr-TR" dirty="0" smtClean="0"/>
              <a:t>TV programlarına sponsorluk</a:t>
            </a:r>
          </a:p>
          <a:p>
            <a:r>
              <a:rPr lang="tr-TR" b="1" dirty="0" smtClean="0"/>
              <a:t> </a:t>
            </a:r>
          </a:p>
          <a:p>
            <a:r>
              <a:rPr lang="tr-TR" b="1" dirty="0" smtClean="0"/>
              <a:t>RADYO</a:t>
            </a:r>
            <a:endParaRPr lang="tr-TR" dirty="0" smtClean="0"/>
          </a:p>
          <a:p>
            <a:pPr>
              <a:buFont typeface="Wingdings" pitchFamily="2" charset="2"/>
              <a:buChar char="§"/>
            </a:pPr>
            <a:r>
              <a:rPr lang="tr-TR" dirty="0" smtClean="0"/>
              <a:t>Radyo programlarına sponsorluk</a:t>
            </a:r>
          </a:p>
          <a:p>
            <a:pPr>
              <a:buFont typeface="Wingdings" pitchFamily="2" charset="2"/>
              <a:buChar char="§"/>
            </a:pPr>
            <a:r>
              <a:rPr lang="tr-TR" dirty="0" smtClean="0"/>
              <a:t>Radyo reklam yayın telifi</a:t>
            </a:r>
          </a:p>
          <a:p>
            <a:pPr>
              <a:buFont typeface="Wingdings" pitchFamily="2" charset="2"/>
              <a:buChar char="§"/>
            </a:pPr>
            <a:r>
              <a:rPr lang="tr-TR" dirty="0" smtClean="0"/>
              <a:t>Radyo reklamları</a:t>
            </a:r>
          </a:p>
          <a:p>
            <a:pPr>
              <a:buFont typeface="Wingdings" pitchFamily="2" charset="2"/>
              <a:buChar char="§"/>
            </a:pPr>
            <a:r>
              <a:rPr lang="tr-TR" dirty="0" smtClean="0"/>
              <a:t>Radyo reklamlarının ülke bazlı adaptasyonu</a:t>
            </a:r>
          </a:p>
          <a:p>
            <a:endParaRPr lang="tr-TR" dirty="0" smtClean="0"/>
          </a:p>
          <a:p>
            <a:pPr algn="just"/>
            <a:endParaRPr lang="tr-T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95536" y="3068960"/>
            <a:ext cx="8229600" cy="1069848"/>
          </a:xfrm>
        </p:spPr>
        <p:txBody>
          <a:bodyPr>
            <a:noAutofit/>
          </a:bodyPr>
          <a:lstStyle/>
          <a:p>
            <a:pPr algn="ctr"/>
            <a:r>
              <a:rPr lang="tr-TR" dirty="0" smtClean="0"/>
              <a:t>Marka Destek Programı Kapsamına Alınan Şirketlerin Desteklenmesi</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3000" dirty="0" smtClean="0">
                <a:solidFill>
                  <a:schemeClr val="accent1">
                    <a:alpha val="74000"/>
                  </a:schemeClr>
                </a:solidFill>
              </a:rPr>
              <a:t>EK-1 (devam)</a:t>
            </a:r>
            <a:br>
              <a:rPr lang="tr-TR" sz="3000" dirty="0" smtClean="0">
                <a:solidFill>
                  <a:schemeClr val="accent1">
                    <a:alpha val="74000"/>
                  </a:schemeClr>
                </a:solidFill>
              </a:rPr>
            </a:br>
            <a:r>
              <a:rPr lang="tr-TR" sz="3000" dirty="0" smtClean="0">
                <a:solidFill>
                  <a:schemeClr val="accent1">
                    <a:alpha val="74000"/>
                  </a:schemeClr>
                </a:solidFill>
              </a:rPr>
              <a:t>Desteklenecek Tanıtım Kalemleri </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endParaRPr lang="tr-TR" b="1" dirty="0" smtClean="0"/>
          </a:p>
          <a:p>
            <a:r>
              <a:rPr lang="tr-TR" b="1" dirty="0" smtClean="0"/>
              <a:t>İNTERNET</a:t>
            </a:r>
            <a:endParaRPr lang="tr-TR" dirty="0" smtClean="0"/>
          </a:p>
          <a:p>
            <a:endParaRPr lang="tr-TR" dirty="0" smtClean="0"/>
          </a:p>
          <a:p>
            <a:pPr>
              <a:buFont typeface="Wingdings" pitchFamily="2" charset="2"/>
              <a:buChar char="§"/>
            </a:pPr>
            <a:r>
              <a:rPr lang="tr-TR" dirty="0" smtClean="0"/>
              <a:t>E-ticaret sitelerine üyelik</a:t>
            </a:r>
          </a:p>
          <a:p>
            <a:pPr>
              <a:buFont typeface="Wingdings" pitchFamily="2" charset="2"/>
              <a:buChar char="§"/>
            </a:pPr>
            <a:r>
              <a:rPr lang="tr-TR" dirty="0" smtClean="0"/>
              <a:t>İnternet ortamında verilen reklamlar</a:t>
            </a:r>
          </a:p>
          <a:p>
            <a:pPr>
              <a:buFont typeface="Wingdings" pitchFamily="2" charset="2"/>
              <a:buChar char="§"/>
            </a:pPr>
            <a:r>
              <a:rPr lang="tr-TR" dirty="0" smtClean="0"/>
              <a:t>Online satış sitesi tasarımı/bakımı/güncellemesi</a:t>
            </a:r>
          </a:p>
          <a:p>
            <a:pPr>
              <a:buFont typeface="Wingdings" pitchFamily="2" charset="2"/>
              <a:buChar char="§"/>
            </a:pPr>
            <a:r>
              <a:rPr lang="tr-TR" dirty="0" smtClean="0"/>
              <a:t>Sosyal Medya tasarımı, bakımı, güncellemesi</a:t>
            </a:r>
          </a:p>
          <a:p>
            <a:pPr>
              <a:buFont typeface="Wingdings" pitchFamily="2" charset="2"/>
              <a:buChar char="§"/>
            </a:pPr>
            <a:r>
              <a:rPr lang="tr-TR" dirty="0" smtClean="0"/>
              <a:t>Sosyal medyada verilen reklamlar</a:t>
            </a:r>
          </a:p>
          <a:p>
            <a:pPr>
              <a:buFont typeface="Wingdings" pitchFamily="2" charset="2"/>
              <a:buChar char="§"/>
            </a:pPr>
            <a:r>
              <a:rPr lang="tr-TR" dirty="0" smtClean="0"/>
              <a:t>Web sitesi tasarımı/bakımı/güncellemesi</a:t>
            </a:r>
          </a:p>
          <a:p>
            <a:pPr>
              <a:buFont typeface="Wingdings" pitchFamily="2" charset="2"/>
              <a:buChar char="§"/>
            </a:pPr>
            <a:r>
              <a:rPr lang="tr-TR" dirty="0" smtClean="0"/>
              <a:t>Akıllı cihazlara yönelik uygulama giderleri</a:t>
            </a:r>
          </a:p>
          <a:p>
            <a:endParaRPr lang="tr-TR" dirty="0" smtClean="0"/>
          </a:p>
          <a:p>
            <a:pPr algn="just"/>
            <a:endParaRPr lang="tr-TR"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3000" dirty="0" smtClean="0">
                <a:solidFill>
                  <a:schemeClr val="accent1">
                    <a:alpha val="74000"/>
                  </a:schemeClr>
                </a:solidFill>
              </a:rPr>
              <a:t>EK-1 (devam)</a:t>
            </a:r>
            <a:br>
              <a:rPr lang="tr-TR" sz="3000" dirty="0" smtClean="0">
                <a:solidFill>
                  <a:schemeClr val="accent1">
                    <a:alpha val="74000"/>
                  </a:schemeClr>
                </a:solidFill>
              </a:rPr>
            </a:br>
            <a:r>
              <a:rPr lang="tr-TR" sz="3000" dirty="0" smtClean="0">
                <a:solidFill>
                  <a:schemeClr val="accent1">
                    <a:alpha val="74000"/>
                  </a:schemeClr>
                </a:solidFill>
              </a:rPr>
              <a:t>Desteklenecek Tanıtım Kalemleri </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fontScale="77500" lnSpcReduction="20000"/>
          </a:bodyPr>
          <a:lstStyle/>
          <a:p>
            <a:endParaRPr lang="tr-TR" b="1" dirty="0" smtClean="0"/>
          </a:p>
          <a:p>
            <a:r>
              <a:rPr lang="tr-TR" b="1" dirty="0" smtClean="0"/>
              <a:t>BASILI TANITIM</a:t>
            </a:r>
            <a:endParaRPr lang="tr-TR" dirty="0" smtClean="0"/>
          </a:p>
          <a:p>
            <a:pPr>
              <a:buFont typeface="Wingdings" pitchFamily="2" charset="2"/>
              <a:buChar char="§"/>
            </a:pPr>
            <a:r>
              <a:rPr lang="tr-TR" dirty="0" smtClean="0"/>
              <a:t>Afiş</a:t>
            </a:r>
          </a:p>
          <a:p>
            <a:pPr>
              <a:buFont typeface="Wingdings" pitchFamily="2" charset="2"/>
              <a:buChar char="§"/>
            </a:pPr>
            <a:r>
              <a:rPr lang="tr-TR" dirty="0" smtClean="0"/>
              <a:t>Broşür</a:t>
            </a:r>
          </a:p>
          <a:p>
            <a:pPr>
              <a:buFont typeface="Wingdings" pitchFamily="2" charset="2"/>
              <a:buChar char="§"/>
            </a:pPr>
            <a:r>
              <a:rPr lang="tr-TR" dirty="0" smtClean="0"/>
              <a:t>El ilanı</a:t>
            </a:r>
          </a:p>
          <a:p>
            <a:pPr>
              <a:buFont typeface="Wingdings" pitchFamily="2" charset="2"/>
              <a:buChar char="§"/>
            </a:pPr>
            <a:r>
              <a:rPr lang="tr-TR" dirty="0" smtClean="0"/>
              <a:t>Gazete/dergi reklamları</a:t>
            </a:r>
          </a:p>
          <a:p>
            <a:pPr>
              <a:buFont typeface="Wingdings" pitchFamily="2" charset="2"/>
              <a:buChar char="§"/>
            </a:pPr>
            <a:r>
              <a:rPr lang="tr-TR" dirty="0" smtClean="0"/>
              <a:t>Periyodik mağaza dergilerinde/kataloglarında yer alma/reklam verme </a:t>
            </a:r>
          </a:p>
          <a:p>
            <a:pPr>
              <a:buFont typeface="Wingdings" pitchFamily="2" charset="2"/>
              <a:buChar char="§"/>
            </a:pPr>
            <a:r>
              <a:rPr lang="tr-TR" dirty="0" smtClean="0"/>
              <a:t>Katalog/kartela</a:t>
            </a:r>
          </a:p>
          <a:p>
            <a:endParaRPr lang="tr-TR" b="1" dirty="0" smtClean="0"/>
          </a:p>
          <a:p>
            <a:r>
              <a:rPr lang="tr-TR" b="1" dirty="0" smtClean="0"/>
              <a:t>AÇIK HAVA</a:t>
            </a:r>
            <a:endParaRPr lang="tr-TR" dirty="0" smtClean="0"/>
          </a:p>
          <a:p>
            <a:pPr>
              <a:buFont typeface="Wingdings" pitchFamily="2" charset="2"/>
              <a:buChar char="§"/>
            </a:pPr>
            <a:r>
              <a:rPr lang="tr-TR" dirty="0" smtClean="0"/>
              <a:t>Açık hava elektronik ekranları</a:t>
            </a:r>
          </a:p>
          <a:p>
            <a:pPr>
              <a:buFont typeface="Wingdings" pitchFamily="2" charset="2"/>
              <a:buChar char="§"/>
            </a:pPr>
            <a:r>
              <a:rPr lang="tr-TR" dirty="0" smtClean="0"/>
              <a:t>Billboard/pano/tabela</a:t>
            </a:r>
          </a:p>
          <a:p>
            <a:pPr>
              <a:buFont typeface="Wingdings" pitchFamily="2" charset="2"/>
              <a:buChar char="§"/>
            </a:pPr>
            <a:r>
              <a:rPr lang="tr-TR" dirty="0" smtClean="0"/>
              <a:t>Bina/cephe/duvar/çatı reklamı</a:t>
            </a:r>
          </a:p>
          <a:p>
            <a:pPr>
              <a:buFont typeface="Wingdings" pitchFamily="2" charset="2"/>
              <a:buChar char="§"/>
            </a:pPr>
            <a:r>
              <a:rPr lang="tr-TR" dirty="0" smtClean="0"/>
              <a:t>Durak/taşıtlarda yer alan reklam/giydirme</a:t>
            </a:r>
          </a:p>
          <a:p>
            <a:pPr>
              <a:buFont typeface="Wingdings" pitchFamily="2" charset="2"/>
              <a:buChar char="§"/>
            </a:pPr>
            <a:r>
              <a:rPr lang="tr-TR" dirty="0" smtClean="0"/>
              <a:t>Totem reklamı</a:t>
            </a:r>
          </a:p>
          <a:p>
            <a:endParaRPr lang="tr-TR" dirty="0" smtClean="0"/>
          </a:p>
          <a:p>
            <a:pPr algn="just"/>
            <a:endParaRPr lang="tr-TR"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3000" dirty="0" smtClean="0">
                <a:solidFill>
                  <a:schemeClr val="accent1">
                    <a:alpha val="74000"/>
                  </a:schemeClr>
                </a:solidFill>
              </a:rPr>
              <a:t>EK-1 (devam)</a:t>
            </a:r>
            <a:br>
              <a:rPr lang="tr-TR" sz="3000" dirty="0" smtClean="0">
                <a:solidFill>
                  <a:schemeClr val="accent1">
                    <a:alpha val="74000"/>
                  </a:schemeClr>
                </a:solidFill>
              </a:rPr>
            </a:br>
            <a:r>
              <a:rPr lang="tr-TR" sz="3000" dirty="0" smtClean="0">
                <a:solidFill>
                  <a:schemeClr val="accent1">
                    <a:alpha val="74000"/>
                  </a:schemeClr>
                </a:solidFill>
              </a:rPr>
              <a:t>Desteklenecek Tanıtım Kalemleri </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lnSpcReduction="10000"/>
          </a:bodyPr>
          <a:lstStyle/>
          <a:p>
            <a:endParaRPr lang="tr-TR" b="1" dirty="0" smtClean="0"/>
          </a:p>
          <a:p>
            <a:r>
              <a:rPr lang="tr-TR" b="1" dirty="0" smtClean="0"/>
              <a:t>FUAR</a:t>
            </a:r>
          </a:p>
          <a:p>
            <a:endParaRPr lang="tr-TR" dirty="0" smtClean="0"/>
          </a:p>
          <a:p>
            <a:pPr>
              <a:buFont typeface="Wingdings" pitchFamily="2" charset="2"/>
              <a:buChar char="§"/>
            </a:pPr>
            <a:r>
              <a:rPr lang="tr-TR" dirty="0" smtClean="0"/>
              <a:t>Fuar katılım bedeli/stant kirası</a:t>
            </a:r>
          </a:p>
          <a:p>
            <a:pPr>
              <a:buFont typeface="Wingdings" pitchFamily="2" charset="2"/>
              <a:buChar char="§"/>
            </a:pPr>
            <a:r>
              <a:rPr lang="tr-TR" dirty="0" smtClean="0"/>
              <a:t>Stant tasarımı ve dekorasyonu</a:t>
            </a:r>
          </a:p>
          <a:p>
            <a:pPr>
              <a:buFont typeface="Wingdings" pitchFamily="2" charset="2"/>
              <a:buChar char="§"/>
            </a:pPr>
            <a:r>
              <a:rPr lang="tr-TR" dirty="0" smtClean="0"/>
              <a:t>Organizatör tarafından gerçekleştirilen fuar tanıtım faaliyetleri, fuar kataloğu</a:t>
            </a:r>
          </a:p>
          <a:p>
            <a:pPr>
              <a:buFont typeface="Wingdings" pitchFamily="2" charset="2"/>
              <a:buChar char="§"/>
            </a:pPr>
            <a:r>
              <a:rPr lang="tr-TR" dirty="0" smtClean="0"/>
              <a:t>Nakliye</a:t>
            </a:r>
          </a:p>
          <a:p>
            <a:pPr>
              <a:buFont typeface="Wingdings" pitchFamily="2" charset="2"/>
              <a:buChar char="§"/>
            </a:pPr>
            <a:r>
              <a:rPr lang="tr-TR" dirty="0" smtClean="0"/>
              <a:t>Fuar katılımına ilişkin ısıtma/elektrik/su/internet/temizlik/güvenlik/sigorta giderleri</a:t>
            </a:r>
          </a:p>
          <a:p>
            <a:r>
              <a:rPr lang="tr-TR" b="1" dirty="0" smtClean="0"/>
              <a:t> </a:t>
            </a:r>
            <a:endParaRPr lang="tr-TR" dirty="0" smtClean="0"/>
          </a:p>
          <a:p>
            <a:endParaRPr lang="tr-TR" dirty="0" smtClean="0"/>
          </a:p>
          <a:p>
            <a:pPr algn="just"/>
            <a:endParaRPr lang="tr-TR"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3000" dirty="0" smtClean="0">
                <a:solidFill>
                  <a:schemeClr val="accent1">
                    <a:alpha val="74000"/>
                  </a:schemeClr>
                </a:solidFill>
              </a:rPr>
              <a:t>EK-1 (devam)</a:t>
            </a:r>
            <a:br>
              <a:rPr lang="tr-TR" sz="3000" dirty="0" smtClean="0">
                <a:solidFill>
                  <a:schemeClr val="accent1">
                    <a:alpha val="74000"/>
                  </a:schemeClr>
                </a:solidFill>
              </a:rPr>
            </a:br>
            <a:r>
              <a:rPr lang="tr-TR" sz="3000" dirty="0" smtClean="0">
                <a:solidFill>
                  <a:schemeClr val="accent1">
                    <a:alpha val="74000"/>
                  </a:schemeClr>
                </a:solidFill>
              </a:rPr>
              <a:t>Desteklenecek Tanıtım Kalemleri </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fontScale="70000" lnSpcReduction="20000"/>
          </a:bodyPr>
          <a:lstStyle/>
          <a:p>
            <a:endParaRPr lang="tr-TR" b="1" dirty="0" smtClean="0"/>
          </a:p>
          <a:p>
            <a:r>
              <a:rPr lang="tr-TR" b="1" dirty="0" smtClean="0"/>
              <a:t>ÖZEL TANITIM GİDERLERİ</a:t>
            </a:r>
            <a:endParaRPr lang="tr-TR" dirty="0" smtClean="0"/>
          </a:p>
          <a:p>
            <a:pPr>
              <a:buFont typeface="Wingdings" pitchFamily="2" charset="2"/>
              <a:buChar char="§"/>
            </a:pPr>
            <a:r>
              <a:rPr lang="tr-TR" dirty="0" smtClean="0"/>
              <a:t>Defile/show/özel sergi/lansman/basın tanıtımı/kokteyl/seminer/konferans faaliyetleri</a:t>
            </a:r>
          </a:p>
          <a:p>
            <a:pPr>
              <a:buFont typeface="Wingdings" pitchFamily="2" charset="2"/>
              <a:buChar char="§"/>
            </a:pPr>
            <a:r>
              <a:rPr lang="tr-TR" dirty="0" smtClean="0"/>
              <a:t>Marka promosyon/iletişim/basın ve halkla ilişkiler ajansı ücretleri/komisyonları</a:t>
            </a:r>
          </a:p>
          <a:p>
            <a:pPr>
              <a:buFont typeface="Wingdings" pitchFamily="2" charset="2"/>
              <a:buChar char="§"/>
            </a:pPr>
            <a:r>
              <a:rPr lang="tr-TR" dirty="0" smtClean="0"/>
              <a:t>Tadım aktiviteleri</a:t>
            </a:r>
          </a:p>
          <a:p>
            <a:pPr>
              <a:buFont typeface="Wingdings" pitchFamily="2" charset="2"/>
              <a:buChar char="§"/>
            </a:pPr>
            <a:r>
              <a:rPr lang="tr-TR" dirty="0" smtClean="0"/>
              <a:t>Ürünlerin satışa sunulduğu (üzerinde markanın iletişimi yapılan) standlar/soğutucular</a:t>
            </a:r>
          </a:p>
          <a:p>
            <a:pPr>
              <a:buFont typeface="Wingdings" pitchFamily="2" charset="2"/>
              <a:buChar char="§"/>
            </a:pPr>
            <a:r>
              <a:rPr lang="tr-TR" dirty="0" smtClean="0"/>
              <a:t>Zincir marketlerin raflarına ve cafe/bar/restoranların satış listesine girmek için bir defalığına mahsus yapılan ödemeler (Listeleme bedeli)</a:t>
            </a:r>
          </a:p>
          <a:p>
            <a:pPr>
              <a:buFont typeface="Wingdings" pitchFamily="2" charset="2"/>
              <a:buChar char="§"/>
            </a:pPr>
            <a:r>
              <a:rPr lang="tr-TR" dirty="0" smtClean="0"/>
              <a:t>Satışa konu olmayan ve üzerinde markanın yer aldığı eşantiyon malzemeleri</a:t>
            </a:r>
          </a:p>
          <a:p>
            <a:endParaRPr lang="tr-TR" b="1" dirty="0" smtClean="0"/>
          </a:p>
          <a:p>
            <a:r>
              <a:rPr lang="tr-TR" b="1" dirty="0" smtClean="0"/>
              <a:t>DİĞER TANITIM HARCAMALARI</a:t>
            </a:r>
            <a:endParaRPr lang="tr-TR" dirty="0" smtClean="0"/>
          </a:p>
          <a:p>
            <a:pPr>
              <a:buFont typeface="Wingdings" pitchFamily="2" charset="2"/>
              <a:buChar char="§"/>
            </a:pPr>
            <a:r>
              <a:rPr lang="tr-TR" dirty="0" smtClean="0"/>
              <a:t>Tanıtım filmi yapımı</a:t>
            </a:r>
          </a:p>
          <a:p>
            <a:pPr>
              <a:buFont typeface="Wingdings" pitchFamily="2" charset="2"/>
              <a:buChar char="§"/>
            </a:pPr>
            <a:r>
              <a:rPr lang="tr-TR" dirty="0" smtClean="0"/>
              <a:t>Sinema reklamı </a:t>
            </a:r>
          </a:p>
          <a:p>
            <a:pPr>
              <a:buFont typeface="Wingdings" pitchFamily="2" charset="2"/>
              <a:buChar char="§"/>
            </a:pPr>
            <a:r>
              <a:rPr lang="tr-TR" dirty="0" smtClean="0"/>
              <a:t>Sponsorluk</a:t>
            </a:r>
          </a:p>
          <a:p>
            <a:pPr>
              <a:buFont typeface="Wingdings" pitchFamily="2" charset="2"/>
              <a:buChar char="§"/>
            </a:pPr>
            <a:r>
              <a:rPr lang="tr-TR" dirty="0" smtClean="0"/>
              <a:t>Toplu e-posta/SMS/MMS gönderimi</a:t>
            </a:r>
          </a:p>
          <a:p>
            <a:endParaRPr lang="tr-TR" dirty="0" smtClean="0"/>
          </a:p>
          <a:p>
            <a:pPr algn="just"/>
            <a:endParaRPr lang="tr-TR"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3000" dirty="0" smtClean="0">
                <a:solidFill>
                  <a:schemeClr val="accent1">
                    <a:alpha val="74000"/>
                  </a:schemeClr>
                </a:solidFill>
              </a:rPr>
              <a:t>EK-2 </a:t>
            </a:r>
            <a:r>
              <a:rPr lang="tr-TR" sz="2800" dirty="0" smtClean="0">
                <a:solidFill>
                  <a:schemeClr val="accent1">
                    <a:alpha val="74000"/>
                  </a:schemeClr>
                </a:solidFill>
              </a:rPr>
              <a:t>Desteklenecek Danışmanlık Kalemleri </a:t>
            </a:r>
            <a:br>
              <a:rPr lang="tr-TR" sz="2800" dirty="0" smtClean="0">
                <a:solidFill>
                  <a:schemeClr val="accent1">
                    <a:alpha val="74000"/>
                  </a:schemeClr>
                </a:solidFill>
              </a:rPr>
            </a:br>
            <a:r>
              <a:rPr lang="tr-TR" sz="2800" dirty="0" smtClean="0">
                <a:solidFill>
                  <a:schemeClr val="accent1">
                    <a:alpha val="74000"/>
                  </a:schemeClr>
                </a:solidFill>
              </a:rPr>
              <a:t/>
            </a:r>
            <a:br>
              <a:rPr lang="tr-TR" sz="2800" dirty="0" smtClean="0">
                <a:solidFill>
                  <a:schemeClr val="accent1">
                    <a:alpha val="74000"/>
                  </a:schemeClr>
                </a:solidFill>
              </a:rPr>
            </a:br>
            <a:r>
              <a:rPr lang="tr-TR" sz="2800" i="1" dirty="0" smtClean="0">
                <a:solidFill>
                  <a:schemeClr val="accent1">
                    <a:alpha val="74000"/>
                  </a:schemeClr>
                </a:solidFill>
              </a:rPr>
              <a:t>Yönetim Danışmanlığı</a:t>
            </a:r>
            <a:endParaRPr lang="tr-TR" sz="2800" i="1"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endParaRPr lang="tr-TR" b="1" dirty="0" smtClean="0"/>
          </a:p>
          <a:p>
            <a:endParaRPr lang="tr-TR" dirty="0" smtClean="0"/>
          </a:p>
          <a:p>
            <a:pPr algn="just"/>
            <a:endParaRPr lang="tr-TR" dirty="0" smtClean="0"/>
          </a:p>
        </p:txBody>
      </p:sp>
      <p:graphicFrame>
        <p:nvGraphicFramePr>
          <p:cNvPr id="7" name="Table 6"/>
          <p:cNvGraphicFramePr>
            <a:graphicFrameLocks noGrp="1"/>
          </p:cNvGraphicFramePr>
          <p:nvPr/>
        </p:nvGraphicFramePr>
        <p:xfrm>
          <a:off x="683568" y="2492899"/>
          <a:ext cx="7848872" cy="4032445"/>
        </p:xfrm>
        <a:graphic>
          <a:graphicData uri="http://schemas.openxmlformats.org/drawingml/2006/table">
            <a:tbl>
              <a:tblPr bandRow="1">
                <a:tableStyleId>{5C22544A-7EE6-4342-B048-85BDC9FD1C3A}</a:tableStyleId>
              </a:tblPr>
              <a:tblGrid>
                <a:gridCol w="3924436"/>
                <a:gridCol w="3924436"/>
              </a:tblGrid>
              <a:tr h="365078">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Ar-Ge ve Ürün Geliştirme</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İş Geliştirme</a:t>
                      </a:r>
                    </a:p>
                  </a:txBody>
                  <a:tcPr marL="68580" marR="68580" marT="0" marB="0" anchor="b">
                    <a:lnR w="12700" cmpd="sng">
                      <a:noFill/>
                    </a:lnR>
                  </a:tcPr>
                </a:tc>
              </a:tr>
              <a:tr h="365078">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Bilgi Sistemleri Danışmanlığı</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İş Sürekliliği Yönetimi </a:t>
                      </a:r>
                    </a:p>
                  </a:txBody>
                  <a:tcPr marL="68580" marR="68580" marT="0" marB="0" anchor="b">
                    <a:lnR w="12700" cmpd="sng">
                      <a:noFill/>
                    </a:lnR>
                  </a:tcPr>
                </a:tc>
              </a:tr>
              <a:tr h="365078">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Bütçe ve Planlama</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İşletme Sermayesi Yönetimi </a:t>
                      </a:r>
                    </a:p>
                  </a:txBody>
                  <a:tcPr marL="68580" marR="68580" marT="0" marB="0" anchor="b"/>
                </a:tc>
              </a:tr>
              <a:tr h="365078">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Değer Zinciri Yönetimi</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Kalite Kontrol Sistemi Oluşturulması</a:t>
                      </a:r>
                    </a:p>
                  </a:txBody>
                  <a:tcPr marL="68580" marR="68580" marT="0" marB="0" anchor="b"/>
                </a:tc>
              </a:tr>
              <a:tr h="365078">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Değişiklik Yönetimi Süreci</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Kalite Geliştirme</a:t>
                      </a:r>
                    </a:p>
                  </a:txBody>
                  <a:tcPr marL="68580" marR="68580" marT="0" marB="0" anchor="b"/>
                </a:tc>
              </a:tr>
              <a:tr h="365078">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Depo Analiz</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Karar Destek Sistemlerinin Oluşturulması</a:t>
                      </a:r>
                    </a:p>
                  </a:txBody>
                  <a:tcPr marL="68580" marR="68580" marT="0" marB="0" anchor="b"/>
                </a:tc>
              </a:tr>
              <a:tr h="365078">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Fiyatlama ve Kârlılık Yönetimi</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Karbon Ayak İzi Çalışmaları</a:t>
                      </a:r>
                    </a:p>
                  </a:txBody>
                  <a:tcPr marL="68580" marR="68580" marT="0" marB="0" anchor="b"/>
                </a:tc>
              </a:tr>
              <a:tr h="365078">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Gastronomi</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Kurumsal Sorumluluk Çalışmaları</a:t>
                      </a:r>
                    </a:p>
                  </a:txBody>
                  <a:tcPr marL="68580" marR="68580" marT="0" marB="0" anchor="b"/>
                </a:tc>
              </a:tr>
              <a:tr h="365078">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İnsan Kaynakları Yönetimi</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Kriz Yönetimi </a:t>
                      </a:r>
                    </a:p>
                  </a:txBody>
                  <a:tcPr marL="68580" marR="68580" marT="0" marB="0" anchor="b"/>
                </a:tc>
              </a:tr>
              <a:tr h="365078">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İş Akış Yönetimi Sistemi</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Kurumsal Kimlik Oluşturulması</a:t>
                      </a:r>
                    </a:p>
                  </a:txBody>
                  <a:tcPr marL="68580" marR="68580" marT="0" marB="0" anchor="b"/>
                </a:tc>
              </a:tr>
              <a:tr h="381665">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İş Ailesi ve Ücret Yönetimi</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Kurumsal Yönetişim</a:t>
                      </a:r>
                    </a:p>
                  </a:txBody>
                  <a:tcPr marL="68580" marR="68580" marT="0" marB="0" anchor="b"/>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3000" dirty="0" smtClean="0">
                <a:solidFill>
                  <a:schemeClr val="accent1">
                    <a:alpha val="74000"/>
                  </a:schemeClr>
                </a:solidFill>
              </a:rPr>
              <a:t>EK-2 </a:t>
            </a:r>
            <a:r>
              <a:rPr lang="tr-TR" sz="2800" dirty="0" smtClean="0">
                <a:solidFill>
                  <a:schemeClr val="accent1">
                    <a:alpha val="74000"/>
                  </a:schemeClr>
                </a:solidFill>
              </a:rPr>
              <a:t>Desteklenecek Danışmanlık Kalemleri </a:t>
            </a:r>
            <a:br>
              <a:rPr lang="tr-TR" sz="2800" dirty="0" smtClean="0">
                <a:solidFill>
                  <a:schemeClr val="accent1">
                    <a:alpha val="74000"/>
                  </a:schemeClr>
                </a:solidFill>
              </a:rPr>
            </a:br>
            <a:r>
              <a:rPr lang="tr-TR" sz="2800" dirty="0" smtClean="0">
                <a:solidFill>
                  <a:schemeClr val="accent1">
                    <a:alpha val="74000"/>
                  </a:schemeClr>
                </a:solidFill>
              </a:rPr>
              <a:t/>
            </a:r>
            <a:br>
              <a:rPr lang="tr-TR" sz="2800" dirty="0" smtClean="0">
                <a:solidFill>
                  <a:schemeClr val="accent1">
                    <a:alpha val="74000"/>
                  </a:schemeClr>
                </a:solidFill>
              </a:rPr>
            </a:br>
            <a:r>
              <a:rPr lang="tr-TR" sz="2800" i="1" dirty="0" smtClean="0">
                <a:solidFill>
                  <a:schemeClr val="accent1">
                    <a:alpha val="74000"/>
                  </a:schemeClr>
                </a:solidFill>
              </a:rPr>
              <a:t>Yönetim Danışmanlığı (devam)</a:t>
            </a:r>
            <a:endParaRPr lang="tr-TR" sz="2800" i="1"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endParaRPr lang="tr-TR" b="1" dirty="0" smtClean="0"/>
          </a:p>
          <a:p>
            <a:endParaRPr lang="tr-TR" dirty="0" smtClean="0"/>
          </a:p>
          <a:p>
            <a:pPr algn="just"/>
            <a:endParaRPr lang="tr-TR" dirty="0" smtClean="0"/>
          </a:p>
        </p:txBody>
      </p:sp>
      <p:graphicFrame>
        <p:nvGraphicFramePr>
          <p:cNvPr id="7" name="Table 6"/>
          <p:cNvGraphicFramePr>
            <a:graphicFrameLocks noGrp="1"/>
          </p:cNvGraphicFramePr>
          <p:nvPr/>
        </p:nvGraphicFramePr>
        <p:xfrm>
          <a:off x="683568" y="2420888"/>
          <a:ext cx="7848872" cy="4133456"/>
        </p:xfrm>
        <a:graphic>
          <a:graphicData uri="http://schemas.openxmlformats.org/drawingml/2006/table">
            <a:tbl>
              <a:tblPr bandRow="1">
                <a:tableStyleId>{5C22544A-7EE6-4342-B048-85BDC9FD1C3A}</a:tableStyleId>
              </a:tblPr>
              <a:tblGrid>
                <a:gridCol w="3924436"/>
                <a:gridCol w="3924436"/>
              </a:tblGrid>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Mağaza Açılması ve İşletilmesi</a:t>
                      </a:r>
                    </a:p>
                  </a:txBody>
                  <a:tcPr marL="68580" marR="68580" marT="0" marB="0" anchor="b"/>
                </a:tc>
                <a:tc>
                  <a:txBody>
                    <a:bodyPr/>
                    <a:lstStyle/>
                    <a:p>
                      <a:pPr>
                        <a:lnSpc>
                          <a:spcPct val="107000"/>
                        </a:lnSpc>
                        <a:spcAft>
                          <a:spcPts val="800"/>
                        </a:spcAft>
                      </a:pPr>
                      <a:r>
                        <a:rPr kumimoji="0" lang="tr-TR" sz="1400" kern="1200" dirty="0">
                          <a:solidFill>
                            <a:srgbClr val="000000"/>
                          </a:solidFill>
                          <a:latin typeface="+mn-lt"/>
                          <a:ea typeface="Calibri"/>
                          <a:cs typeface="Times New Roman"/>
                        </a:rPr>
                        <a:t>Risk Yönetimi</a:t>
                      </a:r>
                    </a:p>
                  </a:txBody>
                  <a:tcPr marL="68580" marR="68580" marT="0" marB="0" anchor="b">
                    <a:lnR w="12700" cmpd="sng">
                      <a:noFill/>
                    </a:lnR>
                  </a:tcPr>
                </a:tc>
              </a:tr>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Mağaza Yönetimi</a:t>
                      </a:r>
                    </a:p>
                  </a:txBody>
                  <a:tcPr marL="68580" marR="68580" marT="0" marB="0" anchor="b"/>
                </a:tc>
                <a:tc>
                  <a:txBody>
                    <a:bodyPr/>
                    <a:lstStyle/>
                    <a:p>
                      <a:pPr>
                        <a:lnSpc>
                          <a:spcPct val="107000"/>
                        </a:lnSpc>
                        <a:spcAft>
                          <a:spcPts val="800"/>
                        </a:spcAft>
                      </a:pPr>
                      <a:r>
                        <a:rPr kumimoji="0" lang="tr-TR" sz="1400" kern="1200" dirty="0">
                          <a:solidFill>
                            <a:srgbClr val="000000"/>
                          </a:solidFill>
                          <a:latin typeface="+mn-lt"/>
                          <a:ea typeface="Calibri"/>
                          <a:cs typeface="Times New Roman"/>
                        </a:rPr>
                        <a:t>Satış ve Pazarlama Yönetimi</a:t>
                      </a:r>
                    </a:p>
                  </a:txBody>
                  <a:tcPr marL="68580" marR="68580" marT="0" marB="0" anchor="b">
                    <a:lnR w="12700" cmpd="sng">
                      <a:noFill/>
                    </a:lnR>
                  </a:tcPr>
                </a:tc>
              </a:tr>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Marka Kimliği</a:t>
                      </a:r>
                    </a:p>
                  </a:txBody>
                  <a:tcPr marL="68580" marR="68580" marT="0" marB="0" anchor="b"/>
                </a:tc>
                <a:tc>
                  <a:txBody>
                    <a:bodyPr/>
                    <a:lstStyle/>
                    <a:p>
                      <a:pPr>
                        <a:lnSpc>
                          <a:spcPct val="107000"/>
                        </a:lnSpc>
                        <a:spcAft>
                          <a:spcPts val="800"/>
                        </a:spcAft>
                      </a:pPr>
                      <a:r>
                        <a:rPr kumimoji="0" lang="tr-TR" sz="1400" kern="1200" dirty="0">
                          <a:solidFill>
                            <a:srgbClr val="000000"/>
                          </a:solidFill>
                          <a:latin typeface="+mn-lt"/>
                          <a:ea typeface="Calibri"/>
                          <a:cs typeface="Times New Roman"/>
                        </a:rPr>
                        <a:t>Sosyal Medya Yönetimi</a:t>
                      </a:r>
                    </a:p>
                  </a:txBody>
                  <a:tcPr marL="68580" marR="68580" marT="0" marB="0" anchor="b"/>
                </a:tc>
              </a:tr>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Marka Stratejisi</a:t>
                      </a:r>
                    </a:p>
                  </a:txBody>
                  <a:tcPr marL="68580" marR="68580" marT="0" marB="0" anchor="b"/>
                </a:tc>
                <a:tc>
                  <a:txBody>
                    <a:bodyPr/>
                    <a:lstStyle/>
                    <a:p>
                      <a:pPr>
                        <a:lnSpc>
                          <a:spcPct val="107000"/>
                        </a:lnSpc>
                        <a:spcAft>
                          <a:spcPts val="800"/>
                        </a:spcAft>
                      </a:pPr>
                      <a:r>
                        <a:rPr kumimoji="0" lang="tr-TR" sz="1400" kern="1200" dirty="0">
                          <a:solidFill>
                            <a:srgbClr val="000000"/>
                          </a:solidFill>
                          <a:latin typeface="+mn-lt"/>
                          <a:ea typeface="Calibri"/>
                          <a:cs typeface="Times New Roman"/>
                        </a:rPr>
                        <a:t>Stratejik Pazarlama</a:t>
                      </a:r>
                    </a:p>
                  </a:txBody>
                  <a:tcPr marL="68580" marR="68580" marT="0" marB="0" anchor="b"/>
                </a:tc>
              </a:tr>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Marka Yönetimi</a:t>
                      </a:r>
                    </a:p>
                  </a:txBody>
                  <a:tcPr marL="68580" marR="68580" marT="0" marB="0" anchor="b"/>
                </a:tc>
                <a:tc>
                  <a:txBody>
                    <a:bodyPr/>
                    <a:lstStyle/>
                    <a:p>
                      <a:pPr>
                        <a:lnSpc>
                          <a:spcPct val="107000"/>
                        </a:lnSpc>
                        <a:spcAft>
                          <a:spcPts val="800"/>
                        </a:spcAft>
                      </a:pPr>
                      <a:r>
                        <a:rPr kumimoji="0" lang="tr-TR" sz="1400" kern="1200" dirty="0">
                          <a:solidFill>
                            <a:srgbClr val="000000"/>
                          </a:solidFill>
                          <a:latin typeface="+mn-lt"/>
                          <a:ea typeface="Calibri"/>
                          <a:cs typeface="Times New Roman"/>
                        </a:rPr>
                        <a:t>Stratejik Planlama</a:t>
                      </a:r>
                    </a:p>
                  </a:txBody>
                  <a:tcPr marL="68580" marR="68580" marT="0" marB="0" anchor="b"/>
                </a:tc>
              </a:tr>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Operasyonel Strateji</a:t>
                      </a:r>
                    </a:p>
                  </a:txBody>
                  <a:tcPr marL="68580" marR="68580" marT="0" marB="0" anchor="b"/>
                </a:tc>
                <a:tc>
                  <a:txBody>
                    <a:bodyPr/>
                    <a:lstStyle/>
                    <a:p>
                      <a:pPr>
                        <a:lnSpc>
                          <a:spcPct val="107000"/>
                        </a:lnSpc>
                        <a:spcAft>
                          <a:spcPts val="800"/>
                        </a:spcAft>
                      </a:pPr>
                      <a:r>
                        <a:rPr kumimoji="0" lang="tr-TR" sz="1400" kern="1200" dirty="0">
                          <a:solidFill>
                            <a:srgbClr val="000000"/>
                          </a:solidFill>
                          <a:latin typeface="+mn-lt"/>
                          <a:ea typeface="Calibri"/>
                          <a:cs typeface="Times New Roman"/>
                        </a:rPr>
                        <a:t>Stratejik Şirket Yapılandırılması</a:t>
                      </a:r>
                    </a:p>
                  </a:txBody>
                  <a:tcPr marL="68580" marR="68580" marT="0" marB="0" anchor="b"/>
                </a:tc>
              </a:tr>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Organizasyon ve Yeniden Yapılandırma</a:t>
                      </a:r>
                    </a:p>
                  </a:txBody>
                  <a:tcPr marL="68580" marR="68580" marT="0" marB="0" anchor="b"/>
                </a:tc>
                <a:tc>
                  <a:txBody>
                    <a:bodyPr/>
                    <a:lstStyle/>
                    <a:p>
                      <a:pPr>
                        <a:lnSpc>
                          <a:spcPct val="107000"/>
                        </a:lnSpc>
                        <a:spcAft>
                          <a:spcPts val="800"/>
                        </a:spcAft>
                      </a:pPr>
                      <a:r>
                        <a:rPr kumimoji="0" lang="tr-TR" sz="1400" kern="1200" dirty="0">
                          <a:solidFill>
                            <a:srgbClr val="000000"/>
                          </a:solidFill>
                          <a:latin typeface="+mn-lt"/>
                          <a:ea typeface="Calibri"/>
                          <a:cs typeface="Times New Roman"/>
                        </a:rPr>
                        <a:t>Süreç Yönetimi</a:t>
                      </a:r>
                    </a:p>
                  </a:txBody>
                  <a:tcPr marL="68580" marR="68580" marT="0" marB="0" anchor="b"/>
                </a:tc>
              </a:tr>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Pazara Giriş</a:t>
                      </a:r>
                    </a:p>
                  </a:txBody>
                  <a:tcPr marL="68580" marR="68580" marT="0" marB="0" anchor="b"/>
                </a:tc>
                <a:tc>
                  <a:txBody>
                    <a:bodyPr/>
                    <a:lstStyle/>
                    <a:p>
                      <a:pPr>
                        <a:lnSpc>
                          <a:spcPct val="107000"/>
                        </a:lnSpc>
                        <a:spcAft>
                          <a:spcPts val="800"/>
                        </a:spcAft>
                      </a:pPr>
                      <a:r>
                        <a:rPr kumimoji="0" lang="tr-TR" sz="1400" kern="1200" dirty="0">
                          <a:solidFill>
                            <a:srgbClr val="000000"/>
                          </a:solidFill>
                          <a:latin typeface="+mn-lt"/>
                          <a:ea typeface="Calibri"/>
                          <a:cs typeface="Times New Roman"/>
                        </a:rPr>
                        <a:t>Şirket Kuruluşu</a:t>
                      </a:r>
                    </a:p>
                  </a:txBody>
                  <a:tcPr marL="68580" marR="68580" marT="0" marB="0" anchor="b"/>
                </a:tc>
              </a:tr>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Pazar Konumlandırma</a:t>
                      </a:r>
                    </a:p>
                  </a:txBody>
                  <a:tcPr marL="68580" marR="68580" marT="0" marB="0" anchor="b"/>
                </a:tc>
                <a:tc>
                  <a:txBody>
                    <a:bodyPr/>
                    <a:lstStyle/>
                    <a:p>
                      <a:pPr>
                        <a:lnSpc>
                          <a:spcPct val="107000"/>
                        </a:lnSpc>
                        <a:spcAft>
                          <a:spcPts val="800"/>
                        </a:spcAft>
                      </a:pPr>
                      <a:r>
                        <a:rPr kumimoji="0" lang="tr-TR" sz="1400" kern="1200" dirty="0">
                          <a:solidFill>
                            <a:srgbClr val="000000"/>
                          </a:solidFill>
                          <a:latin typeface="+mn-lt"/>
                          <a:ea typeface="Calibri"/>
                          <a:cs typeface="Times New Roman"/>
                        </a:rPr>
                        <a:t>Şirket Satın Alınması</a:t>
                      </a:r>
                    </a:p>
                  </a:txBody>
                  <a:tcPr marL="68580" marR="68580" marT="0" marB="0" anchor="b"/>
                </a:tc>
              </a:tr>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Perakende Yönetimi</a:t>
                      </a:r>
                    </a:p>
                  </a:txBody>
                  <a:tcPr marL="68580" marR="68580" marT="0" marB="0" anchor="b"/>
                </a:tc>
                <a:tc>
                  <a:txBody>
                    <a:bodyPr/>
                    <a:lstStyle/>
                    <a:p>
                      <a:pPr>
                        <a:lnSpc>
                          <a:spcPct val="107000"/>
                        </a:lnSpc>
                        <a:spcAft>
                          <a:spcPts val="800"/>
                        </a:spcAft>
                      </a:pPr>
                      <a:r>
                        <a:rPr kumimoji="0" lang="tr-TR" sz="1400" kern="1200" dirty="0">
                          <a:solidFill>
                            <a:srgbClr val="000000"/>
                          </a:solidFill>
                          <a:latin typeface="+mn-lt"/>
                          <a:ea typeface="Calibri"/>
                          <a:cs typeface="Times New Roman"/>
                        </a:rPr>
                        <a:t>Tedarik Zinciri Yönetimi</a:t>
                      </a:r>
                    </a:p>
                  </a:txBody>
                  <a:tcPr marL="68580" marR="68580" marT="0" marB="0" anchor="b"/>
                </a:tc>
              </a:tr>
              <a:tr h="357398">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Üretim Performansının İyileştirilmesi</a:t>
                      </a:r>
                    </a:p>
                  </a:txBody>
                  <a:tcPr marL="68580" marR="68580" marT="0" marB="0" anchor="b"/>
                </a:tc>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kumimoji="0" lang="tr-TR" sz="1400" kern="1200" dirty="0" smtClean="0">
                          <a:solidFill>
                            <a:srgbClr val="000000"/>
                          </a:solidFill>
                          <a:latin typeface="+mn-lt"/>
                          <a:ea typeface="Calibri"/>
                          <a:cs typeface="Times New Roman"/>
                        </a:rPr>
                        <a:t>Üretim Yönetimi</a:t>
                      </a:r>
                    </a:p>
                  </a:txBody>
                  <a:tcPr marL="68580" marR="68580" marT="0" marB="0" anchor="b"/>
                </a:tc>
              </a:tr>
              <a:tr h="357398">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Proje Yönetimi</a:t>
                      </a:r>
                    </a:p>
                  </a:txBody>
                  <a:tcPr marL="68580" marR="68580" marT="0" marB="0" anchor="b"/>
                </a:tc>
                <a:tc>
                  <a:txBody>
                    <a:bodyPr/>
                    <a:lstStyle/>
                    <a:p>
                      <a:pPr>
                        <a:lnSpc>
                          <a:spcPct val="107000"/>
                        </a:lnSpc>
                        <a:spcAft>
                          <a:spcPts val="800"/>
                        </a:spcAft>
                      </a:pPr>
                      <a:r>
                        <a:rPr kumimoji="0" lang="tr-TR" sz="1400" kern="1200" dirty="0">
                          <a:solidFill>
                            <a:srgbClr val="000000"/>
                          </a:solidFill>
                          <a:latin typeface="+mn-lt"/>
                          <a:ea typeface="Calibri"/>
                          <a:cs typeface="Times New Roman"/>
                        </a:rPr>
                        <a:t>Toplam Kalite Yönetimi</a:t>
                      </a:r>
                    </a:p>
                  </a:txBody>
                  <a:tcPr marL="68580" marR="68580" marT="0" marB="0" anchor="b"/>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3000" dirty="0" smtClean="0">
                <a:solidFill>
                  <a:schemeClr val="accent1">
                    <a:alpha val="74000"/>
                  </a:schemeClr>
                </a:solidFill>
              </a:rPr>
              <a:t>EK-2 </a:t>
            </a:r>
            <a:r>
              <a:rPr lang="tr-TR" sz="2800" dirty="0" smtClean="0">
                <a:solidFill>
                  <a:schemeClr val="accent1">
                    <a:alpha val="74000"/>
                  </a:schemeClr>
                </a:solidFill>
              </a:rPr>
              <a:t>Desteklenecek Danışmanlık Kalemleri </a:t>
            </a:r>
            <a:br>
              <a:rPr lang="tr-TR" sz="2800" dirty="0" smtClean="0">
                <a:solidFill>
                  <a:schemeClr val="accent1">
                    <a:alpha val="74000"/>
                  </a:schemeClr>
                </a:solidFill>
              </a:rPr>
            </a:br>
            <a:r>
              <a:rPr lang="tr-TR" sz="2800" dirty="0" smtClean="0">
                <a:solidFill>
                  <a:schemeClr val="accent1">
                    <a:alpha val="74000"/>
                  </a:schemeClr>
                </a:solidFill>
              </a:rPr>
              <a:t/>
            </a:r>
            <a:br>
              <a:rPr lang="tr-TR" sz="2800" dirty="0" smtClean="0">
                <a:solidFill>
                  <a:schemeClr val="accent1">
                    <a:alpha val="74000"/>
                  </a:schemeClr>
                </a:solidFill>
              </a:rPr>
            </a:br>
            <a:r>
              <a:rPr lang="tr-TR" sz="2800" dirty="0" smtClean="0">
                <a:solidFill>
                  <a:schemeClr val="accent1">
                    <a:alpha val="74000"/>
                  </a:schemeClr>
                </a:solidFill>
              </a:rPr>
              <a:t>(devam)</a:t>
            </a:r>
            <a:endParaRPr lang="tr-TR" sz="2800" i="1"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lnSpcReduction="10000"/>
          </a:bodyPr>
          <a:lstStyle/>
          <a:p>
            <a:endParaRPr lang="tr-TR" b="1" dirty="0" smtClean="0"/>
          </a:p>
          <a:p>
            <a:endParaRPr lang="tr-TR" dirty="0" smtClean="0"/>
          </a:p>
          <a:p>
            <a:r>
              <a:rPr lang="tr-TR" b="1" dirty="0" smtClean="0"/>
              <a:t>Tasarım Danışmanlığı</a:t>
            </a:r>
          </a:p>
          <a:p>
            <a:endParaRPr lang="tr-TR" dirty="0" smtClean="0"/>
          </a:p>
          <a:p>
            <a:pPr>
              <a:buFont typeface="Wingdings" pitchFamily="2" charset="2"/>
              <a:buChar char="§"/>
            </a:pPr>
            <a:r>
              <a:rPr lang="tr-TR" dirty="0" smtClean="0"/>
              <a:t>Moda Tasarımı</a:t>
            </a:r>
          </a:p>
          <a:p>
            <a:pPr>
              <a:buFont typeface="Wingdings" pitchFamily="2" charset="2"/>
              <a:buChar char="§"/>
            </a:pPr>
            <a:r>
              <a:rPr lang="tr-TR" dirty="0" smtClean="0"/>
              <a:t>Endüstriyel Ürün Tasarımı</a:t>
            </a:r>
          </a:p>
          <a:p>
            <a:pPr>
              <a:buFont typeface="Wingdings" pitchFamily="2" charset="2"/>
              <a:buChar char="§"/>
            </a:pPr>
            <a:r>
              <a:rPr lang="tr-TR" dirty="0" smtClean="0"/>
              <a:t>Ambalaj Tasarımı</a:t>
            </a:r>
          </a:p>
          <a:p>
            <a:r>
              <a:rPr lang="tr-TR" b="1" dirty="0" smtClean="0"/>
              <a:t> </a:t>
            </a:r>
            <a:endParaRPr lang="tr-TR" dirty="0" smtClean="0"/>
          </a:p>
          <a:p>
            <a:r>
              <a:rPr lang="tr-TR" b="1" dirty="0" smtClean="0"/>
              <a:t>Uluslar arası Hukuk Danışmanlığı</a:t>
            </a:r>
          </a:p>
          <a:p>
            <a:endParaRPr lang="tr-TR" dirty="0" smtClean="0"/>
          </a:p>
          <a:p>
            <a:pPr>
              <a:buFont typeface="Wingdings" pitchFamily="2" charset="2"/>
              <a:buChar char="§"/>
            </a:pPr>
            <a:r>
              <a:rPr lang="tr-TR" dirty="0" smtClean="0"/>
              <a:t>Uluslar arası Hukuk Danışmanlığı</a:t>
            </a:r>
          </a:p>
          <a:p>
            <a:pPr algn="just"/>
            <a:endParaRPr lang="tr-TR"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3000" dirty="0" smtClean="0">
                <a:solidFill>
                  <a:schemeClr val="accent1">
                    <a:alpha val="74000"/>
                  </a:schemeClr>
                </a:solidFill>
              </a:rPr>
              <a:t>EK-2 </a:t>
            </a:r>
            <a:r>
              <a:rPr lang="tr-TR" sz="2800" dirty="0" smtClean="0">
                <a:solidFill>
                  <a:schemeClr val="accent1">
                    <a:alpha val="74000"/>
                  </a:schemeClr>
                </a:solidFill>
              </a:rPr>
              <a:t>Desteklenecek Danışmanlık Kalemleri </a:t>
            </a:r>
            <a:br>
              <a:rPr lang="tr-TR" sz="2800" dirty="0" smtClean="0">
                <a:solidFill>
                  <a:schemeClr val="accent1">
                    <a:alpha val="74000"/>
                  </a:schemeClr>
                </a:solidFill>
              </a:rPr>
            </a:br>
            <a:r>
              <a:rPr lang="tr-TR" sz="2800" dirty="0" smtClean="0">
                <a:solidFill>
                  <a:schemeClr val="accent1">
                    <a:alpha val="74000"/>
                  </a:schemeClr>
                </a:solidFill>
              </a:rPr>
              <a:t/>
            </a:r>
            <a:br>
              <a:rPr lang="tr-TR" sz="2800" dirty="0" smtClean="0">
                <a:solidFill>
                  <a:schemeClr val="accent1">
                    <a:alpha val="74000"/>
                  </a:schemeClr>
                </a:solidFill>
              </a:rPr>
            </a:br>
            <a:r>
              <a:rPr lang="tr-TR" sz="2800" i="1" dirty="0" smtClean="0">
                <a:solidFill>
                  <a:schemeClr val="accent1">
                    <a:alpha val="74000"/>
                  </a:schemeClr>
                </a:solidFill>
              </a:rPr>
              <a:t>Bilişim Danışmanlığı </a:t>
            </a:r>
            <a:endParaRPr lang="tr-TR" sz="2800" i="1"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endParaRPr lang="tr-TR" b="1" dirty="0" smtClean="0"/>
          </a:p>
          <a:p>
            <a:endParaRPr lang="tr-TR" dirty="0" smtClean="0"/>
          </a:p>
          <a:p>
            <a:pPr algn="just"/>
            <a:endParaRPr lang="tr-TR" dirty="0" smtClean="0"/>
          </a:p>
        </p:txBody>
      </p:sp>
      <p:graphicFrame>
        <p:nvGraphicFramePr>
          <p:cNvPr id="7" name="Table 6"/>
          <p:cNvGraphicFramePr>
            <a:graphicFrameLocks noGrp="1"/>
          </p:cNvGraphicFramePr>
          <p:nvPr/>
        </p:nvGraphicFramePr>
        <p:xfrm>
          <a:off x="683568" y="2420888"/>
          <a:ext cx="7848872" cy="4248155"/>
        </p:xfrm>
        <a:graphic>
          <a:graphicData uri="http://schemas.openxmlformats.org/drawingml/2006/table">
            <a:tbl>
              <a:tblPr bandRow="1">
                <a:tableStyleId>{5C22544A-7EE6-4342-B048-85BDC9FD1C3A}</a:tableStyleId>
              </a:tblPr>
              <a:tblGrid>
                <a:gridCol w="3924436"/>
                <a:gridCol w="3924436"/>
              </a:tblGrid>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Araç Planlama Sistemleri</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Mobil Satış ve Takip Sistemleri</a:t>
                      </a:r>
                    </a:p>
                  </a:txBody>
                  <a:tcPr marL="68580" marR="68580" marT="0" marB="0" anchor="b">
                    <a:lnR w="12700" cmpd="sng">
                      <a:noFill/>
                    </a:lnR>
                  </a:tcPr>
                </a:tc>
              </a:tr>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Bilgisayarlı Tasarım (CAD)</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Müşteri İlişkileri Yönetimi (CRM)</a:t>
                      </a:r>
                    </a:p>
                  </a:txBody>
                  <a:tcPr marL="68580" marR="68580" marT="0" marB="0" anchor="b">
                    <a:lnR w="12700" cmpd="sng">
                      <a:noFill/>
                    </a:lnR>
                  </a:tcPr>
                </a:tc>
              </a:tr>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Doküman Yönetim Sistemleri (DMS)</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Müşteri Şikayet veya Çağrı Merkezi Yönetim Sistemleri</a:t>
                      </a:r>
                    </a:p>
                  </a:txBody>
                  <a:tcPr marL="68580" marR="68580" marT="0" marB="0" anchor="b"/>
                </a:tc>
              </a:tr>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Felaket Yönetimi</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Perakende Yönetimi</a:t>
                      </a:r>
                    </a:p>
                  </a:txBody>
                  <a:tcPr marL="68580" marR="68580" marT="0" marB="0" anchor="b"/>
                </a:tc>
              </a:tr>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E-İş Yönetim Sistemi</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Promosyon Yönetim Sistemleri (TPM)</a:t>
                      </a:r>
                    </a:p>
                  </a:txBody>
                  <a:tcPr marL="68580" marR="68580" marT="0" marB="0" anchor="b"/>
                </a:tc>
              </a:tr>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İş Akış - Süreç Yönetim Sistemleri</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Talep Planlama Sistemleri (DMS)</a:t>
                      </a:r>
                    </a:p>
                  </a:txBody>
                  <a:tcPr marL="68580" marR="68580" marT="0" marB="0" anchor="b"/>
                </a:tc>
              </a:tr>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İş Zekası Yönetim Sistemleri</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Tedarik Zinciri Yönetimi (SCM)</a:t>
                      </a:r>
                    </a:p>
                  </a:txBody>
                  <a:tcPr marL="68580" marR="68580" marT="0" marB="0" anchor="b"/>
                </a:tc>
              </a:tr>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Kurumsal Kaynak Planlaması (ERP)</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Üretim Optimizasyon Sistemleri</a:t>
                      </a:r>
                    </a:p>
                  </a:txBody>
                  <a:tcPr marL="68580" marR="68580" marT="0" marB="0" anchor="b"/>
                </a:tc>
              </a:tr>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Kurumsal Performans Yönetimi (EPM)</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Yönetim Raporlama Sistemleri</a:t>
                      </a:r>
                    </a:p>
                  </a:txBody>
                  <a:tcPr marL="68580" marR="68580" marT="0" marB="0" anchor="b"/>
                </a:tc>
              </a:tr>
              <a:tr h="341866">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Kurumsal Sistem Entegrasyon Hizmetleri</a:t>
                      </a:r>
                    </a:p>
                  </a:txBody>
                  <a:tcPr marL="68580" marR="68580" marT="0" marB="0" anchor="b"/>
                </a:tc>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Yönetişim, Risk ve Uyum Sistemleri (GRC)</a:t>
                      </a:r>
                    </a:p>
                  </a:txBody>
                  <a:tcPr marL="68580" marR="68580" marT="0" marB="0" anchor="b"/>
                </a:tc>
              </a:tr>
              <a:tr h="357398">
                <a:tc>
                  <a:txBody>
                    <a:bodyPr/>
                    <a:lstStyle/>
                    <a:p>
                      <a:pPr marL="0" algn="l" rtl="0" eaLnBrk="1" latinLnBrk="0" hangingPunct="1">
                        <a:lnSpc>
                          <a:spcPct val="107000"/>
                        </a:lnSpc>
                        <a:spcAft>
                          <a:spcPts val="800"/>
                        </a:spcAft>
                      </a:pPr>
                      <a:r>
                        <a:rPr kumimoji="0" lang="tr-TR" sz="1400" kern="1200" dirty="0">
                          <a:solidFill>
                            <a:srgbClr val="000000"/>
                          </a:solidFill>
                          <a:latin typeface="+mn-lt"/>
                          <a:ea typeface="Calibri"/>
                          <a:cs typeface="Times New Roman"/>
                        </a:rPr>
                        <a:t>Lojistik Yönetim ve Optimizasyonu Sistemleri</a:t>
                      </a:r>
                    </a:p>
                  </a:txBody>
                  <a:tcPr marL="68580" marR="68580" marT="0" marB="0" anchor="b"/>
                </a:tc>
                <a:tc>
                  <a:txBody>
                    <a:bodyPr/>
                    <a:lstStyle/>
                    <a:p>
                      <a:pPr marL="0" algn="l" rtl="0" eaLnBrk="1" latinLnBrk="0" hangingPunct="1">
                        <a:lnSpc>
                          <a:spcPct val="107000"/>
                        </a:lnSpc>
                        <a:spcAft>
                          <a:spcPts val="800"/>
                        </a:spcAft>
                      </a:pPr>
                      <a:endParaRPr kumimoji="0" lang="tr-TR" sz="1400" kern="1200" dirty="0">
                        <a:solidFill>
                          <a:srgbClr val="000000"/>
                        </a:solidFill>
                        <a:latin typeface="+mn-lt"/>
                        <a:ea typeface="Calibri"/>
                        <a:cs typeface="Times New Roman"/>
                      </a:endParaRPr>
                    </a:p>
                  </a:txBody>
                  <a:tcPr marL="68580" marR="68580" marT="0" marB="0" anchor="b"/>
                </a:tc>
              </a:tr>
              <a:tr h="357398">
                <a:tc>
                  <a:txBody>
                    <a:bodyPr/>
                    <a:lstStyle/>
                    <a:p>
                      <a:pPr marL="0" algn="l" rtl="0" eaLnBrk="1" latinLnBrk="0" hangingPunct="1">
                        <a:lnSpc>
                          <a:spcPct val="107000"/>
                        </a:lnSpc>
                        <a:spcAft>
                          <a:spcPts val="800"/>
                        </a:spcAft>
                      </a:pPr>
                      <a:r>
                        <a:rPr kumimoji="0" lang="tr-TR" sz="1400" kern="1200" dirty="0" smtClean="0">
                          <a:solidFill>
                            <a:srgbClr val="000000"/>
                          </a:solidFill>
                          <a:latin typeface="+mn-lt"/>
                          <a:ea typeface="Calibri"/>
                          <a:cs typeface="Times New Roman"/>
                        </a:rPr>
                        <a:t>Mobil Satış Ekibi Yönetim Sistemleri</a:t>
                      </a:r>
                      <a:endParaRPr kumimoji="0" lang="tr-TR" sz="1400" kern="1200" dirty="0">
                        <a:solidFill>
                          <a:srgbClr val="000000"/>
                        </a:solidFill>
                        <a:latin typeface="+mn-lt"/>
                        <a:ea typeface="Calibri"/>
                        <a:cs typeface="Times New Roman"/>
                      </a:endParaRPr>
                    </a:p>
                  </a:txBody>
                  <a:tcPr marL="68580" marR="68580" marT="0" marB="0" anchor="b"/>
                </a:tc>
                <a:tc>
                  <a:txBody>
                    <a:bodyPr/>
                    <a:lstStyle/>
                    <a:p>
                      <a:pPr>
                        <a:lnSpc>
                          <a:spcPct val="107000"/>
                        </a:lnSpc>
                        <a:spcAft>
                          <a:spcPts val="800"/>
                        </a:spcAft>
                      </a:pPr>
                      <a:endParaRPr lang="tr-TR" sz="1100" dirty="0">
                        <a:latin typeface="Calibri"/>
                        <a:ea typeface="Calibri"/>
                        <a:cs typeface="Times New Roman"/>
                      </a:endParaRPr>
                    </a:p>
                  </a:txBody>
                  <a:tcPr marL="68580" marR="68580" marT="0" marB="0" anchor="b"/>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95536" y="836712"/>
            <a:ext cx="8229600" cy="5472608"/>
          </a:xfrm>
        </p:spPr>
        <p:txBody>
          <a:bodyPr>
            <a:noAutofit/>
          </a:bodyPr>
          <a:lstStyle/>
          <a:p>
            <a:r>
              <a:rPr lang="tr-TR" sz="2000" b="1" u="sng" dirty="0" smtClean="0"/>
              <a:t>İNCELEME SÜRECİ</a:t>
            </a:r>
            <a:r>
              <a:rPr lang="tr-TR" sz="2000" dirty="0" smtClean="0"/>
              <a:t/>
            </a:r>
            <a:br>
              <a:rPr lang="tr-TR" sz="2000" dirty="0" smtClean="0"/>
            </a:br>
            <a:r>
              <a:rPr lang="tr-TR" sz="2000" b="1" dirty="0" smtClean="0"/>
              <a:t> </a:t>
            </a:r>
            <a:r>
              <a:rPr lang="tr-TR" sz="2000" dirty="0" smtClean="0"/>
              <a:t/>
            </a:r>
            <a:br>
              <a:rPr lang="tr-TR" sz="2000" dirty="0" smtClean="0"/>
            </a:br>
            <a:r>
              <a:rPr lang="tr-TR" sz="2000" dirty="0" smtClean="0"/>
              <a:t>Başvuru </a:t>
            </a:r>
            <a:br>
              <a:rPr lang="tr-TR" sz="2000" dirty="0" smtClean="0"/>
            </a:br>
            <a:r>
              <a:rPr lang="tr-TR" sz="2000" dirty="0" smtClean="0"/>
              <a:t>Havale </a:t>
            </a:r>
            <a:br>
              <a:rPr lang="tr-TR" sz="2000" dirty="0" smtClean="0"/>
            </a:br>
            <a:r>
              <a:rPr lang="tr-TR" sz="2000" dirty="0" smtClean="0"/>
              <a:t>İlk aksiyon </a:t>
            </a:r>
            <a:br>
              <a:rPr lang="tr-TR" sz="2000" dirty="0" smtClean="0"/>
            </a:br>
            <a:r>
              <a:rPr lang="tr-TR" sz="2000" dirty="0" smtClean="0"/>
              <a:t>Onay </a:t>
            </a:r>
            <a:br>
              <a:rPr lang="tr-TR" sz="2000" dirty="0" smtClean="0"/>
            </a:br>
            <a:r>
              <a:rPr lang="tr-TR" sz="2000" dirty="0" smtClean="0"/>
              <a:t>Kontrol </a:t>
            </a:r>
            <a:br>
              <a:rPr lang="tr-TR" sz="2000" dirty="0" smtClean="0"/>
            </a:br>
            <a:r>
              <a:rPr lang="tr-TR" sz="2000" dirty="0" smtClean="0"/>
              <a:t>Şube Müdürü onayı </a:t>
            </a:r>
            <a:br>
              <a:rPr lang="tr-TR" sz="2000" dirty="0" smtClean="0"/>
            </a:br>
            <a:r>
              <a:rPr lang="tr-TR" sz="2000" dirty="0" smtClean="0"/>
              <a:t>Birlik onayı </a:t>
            </a:r>
            <a:br>
              <a:rPr lang="tr-TR" sz="2000" dirty="0" smtClean="0"/>
            </a:br>
            <a:r>
              <a:rPr lang="tr-TR" sz="2000" dirty="0" smtClean="0"/>
              <a:t>Ödeme Talimatı ve kontrolü </a:t>
            </a:r>
            <a:br>
              <a:rPr lang="tr-TR" sz="2000" dirty="0" smtClean="0"/>
            </a:br>
            <a:r>
              <a:rPr lang="tr-TR" sz="2000" dirty="0" smtClean="0"/>
              <a:t>TCMB Ankara Şubesi yazıları</a:t>
            </a:r>
            <a:br>
              <a:rPr lang="tr-TR" sz="2000" dirty="0" smtClean="0"/>
            </a:br>
            <a:r>
              <a:rPr lang="tr-TR" sz="2000" dirty="0" smtClean="0"/>
              <a:t>Firma bilgilendirme yazısı </a:t>
            </a:r>
            <a:br>
              <a:rPr lang="tr-TR" sz="2000" dirty="0" smtClean="0"/>
            </a:br>
            <a:r>
              <a:rPr lang="tr-TR" sz="2000" dirty="0" smtClean="0"/>
              <a:t>Yazıların gönderilmesi ve dosyalanması</a:t>
            </a:r>
            <a:br>
              <a:rPr lang="tr-TR" sz="2000" dirty="0" smtClean="0"/>
            </a:br>
            <a:r>
              <a:rPr lang="tr-TR" sz="2000" dirty="0" smtClean="0"/>
              <a:t>Tahakkuk Listelerinin hazırlanması</a:t>
            </a:r>
            <a:br>
              <a:rPr lang="tr-TR" sz="2000" dirty="0" smtClean="0"/>
            </a:br>
            <a:r>
              <a:rPr lang="tr-TR" sz="2000" dirty="0" smtClean="0"/>
              <a:t>Tahakkuk Listelerinin gönderilmesi ve dosyalanması</a:t>
            </a:r>
            <a:endParaRPr lang="tr-T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4400" dirty="0" smtClean="0">
                <a:solidFill>
                  <a:schemeClr val="accent1"/>
                </a:solidFill>
              </a:rPr>
              <a:t>10-A</a:t>
            </a:r>
            <a:r>
              <a:rPr lang="tr-TR" sz="3200" dirty="0" smtClean="0">
                <a:solidFill>
                  <a:schemeClr val="accent1"/>
                </a:solidFill>
              </a:rPr>
              <a:t/>
            </a:r>
            <a:br>
              <a:rPr lang="tr-TR" sz="3200" dirty="0" smtClean="0">
                <a:solidFill>
                  <a:schemeClr val="accent1"/>
                </a:solidFill>
              </a:rPr>
            </a:br>
            <a:r>
              <a:rPr lang="tr-TR" sz="3000" dirty="0" smtClean="0">
                <a:solidFill>
                  <a:schemeClr val="accent1">
                    <a:alpha val="74000"/>
                  </a:schemeClr>
                </a:solidFill>
              </a:rPr>
              <a:t>Patent, faydalı model ve endüstriyel tasarım tescili, marka tescili ve markanın korunması</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pPr algn="just"/>
            <a:endParaRPr lang="tr-TR" dirty="0" smtClean="0"/>
          </a:p>
          <a:p>
            <a:pPr algn="just">
              <a:buFont typeface="Wingdings" pitchFamily="2" charset="2"/>
              <a:buChar char="§"/>
            </a:pPr>
            <a:r>
              <a:rPr lang="tr-TR" dirty="0" smtClean="0"/>
              <a:t>Markanın yurt dışında tescil ettirilmesine yönelik bütün zorunlu giderleri ile markanın korunmasına ilişkin tüm harcamaları</a:t>
            </a:r>
          </a:p>
          <a:p>
            <a:pPr algn="just">
              <a:buFont typeface="Wingdings" pitchFamily="2" charset="2"/>
              <a:buChar char="§"/>
            </a:pPr>
            <a:r>
              <a:rPr lang="tr-TR" dirty="0" smtClean="0"/>
              <a:t>Patent, Faydalı model, Endüstriyel tasarım yurt dışında tescil ettirilmesine ilişkin yurt içinde ve yurt dışında gerçekleştirilen tüm harcamaları,</a:t>
            </a:r>
          </a:p>
          <a:p>
            <a:pPr algn="just"/>
            <a:endParaRPr lang="tr-TR" dirty="0" smtClean="0"/>
          </a:p>
          <a:p>
            <a:pPr algn="just"/>
            <a:r>
              <a:rPr lang="tr-TR" dirty="0" smtClean="0"/>
              <a:t>%50 oranında ve yıllık en fazla 50.000 ABD Doları desteklenmektedir.</a:t>
            </a:r>
          </a:p>
          <a:p>
            <a:pPr algn="just"/>
            <a:endParaRPr lang="tr-TR" dirty="0" smtClean="0"/>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1052736"/>
            <a:ext cx="7772400" cy="1362075"/>
          </a:xfrm>
          <a:solidFill>
            <a:schemeClr val="bg1"/>
          </a:solidFill>
          <a:ln>
            <a:solidFill>
              <a:schemeClr val="bg1"/>
            </a:solidFill>
          </a:ln>
        </p:spPr>
        <p:txBody>
          <a:bodyPr/>
          <a:lstStyle/>
          <a:p>
            <a:r>
              <a:rPr lang="tr-TR" sz="4400" dirty="0" smtClean="0">
                <a:solidFill>
                  <a:schemeClr val="accent1"/>
                </a:solidFill>
              </a:rPr>
              <a:t>10-B</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200" dirty="0" smtClean="0">
                <a:solidFill>
                  <a:schemeClr val="accent1">
                    <a:alpha val="74000"/>
                  </a:schemeClr>
                </a:solidFill>
                <a:latin typeface="Agency FB" pitchFamily="34" charset="0"/>
              </a:rPr>
              <a:t> </a:t>
            </a:r>
            <a:r>
              <a:rPr lang="tr-TR" sz="3000" dirty="0" smtClean="0">
                <a:solidFill>
                  <a:schemeClr val="accent1">
                    <a:alpha val="74000"/>
                  </a:schemeClr>
                </a:solidFill>
              </a:rPr>
              <a:t>Tanıtım harcamaları</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pPr algn="just">
              <a:buFont typeface="Wingdings" pitchFamily="2" charset="2"/>
              <a:buChar char="§"/>
            </a:pPr>
            <a:endParaRPr lang="tr-TR" dirty="0" smtClean="0"/>
          </a:p>
          <a:p>
            <a:pPr algn="just">
              <a:buFont typeface="Wingdings" pitchFamily="2" charset="2"/>
              <a:buChar char="§"/>
            </a:pPr>
            <a:r>
              <a:rPr lang="tr-TR" dirty="0" smtClean="0"/>
              <a:t>Hedef Pazar olarak belirledikleri ülkelerde gerçekleştirdikleri, EK-1’de belirtilen tanıtım faaliyetleri </a:t>
            </a:r>
          </a:p>
          <a:p>
            <a:pPr algn="just"/>
            <a:r>
              <a:rPr lang="tr-TR" dirty="0" smtClean="0"/>
              <a:t>%50 oranında ve yıllık en fazla 400.000 ABD Doları desteklenmektedir.</a:t>
            </a:r>
          </a:p>
          <a:p>
            <a:pPr algn="just"/>
            <a:endParaRPr lang="tr-TR" dirty="0" smtClean="0"/>
          </a:p>
          <a:p>
            <a:pPr algn="just"/>
            <a:r>
              <a:rPr lang="tr-TR" i="1" dirty="0" smtClean="0"/>
              <a:t>* Türkçe ve/veya yurt içine yönelik yapılan tanıtım desteklenmez.</a:t>
            </a:r>
            <a:endParaRPr lang="tr-TR"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1052736"/>
            <a:ext cx="7772400" cy="1362075"/>
          </a:xfrm>
          <a:solidFill>
            <a:schemeClr val="bg1"/>
          </a:solidFill>
          <a:ln>
            <a:solidFill>
              <a:schemeClr val="bg1"/>
            </a:solidFill>
          </a:ln>
        </p:spPr>
        <p:txBody>
          <a:bodyPr/>
          <a:lstStyle/>
          <a:p>
            <a:r>
              <a:rPr lang="tr-TR" sz="4400" dirty="0" smtClean="0">
                <a:solidFill>
                  <a:schemeClr val="accent1"/>
                </a:solidFill>
              </a:rPr>
              <a:t>10-C1</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200" dirty="0" smtClean="0">
                <a:solidFill>
                  <a:schemeClr val="accent1">
                    <a:alpha val="74000"/>
                  </a:schemeClr>
                </a:solidFill>
                <a:latin typeface="Agency FB" pitchFamily="34" charset="0"/>
              </a:rPr>
              <a:t> </a:t>
            </a:r>
            <a:r>
              <a:rPr lang="tr-TR" sz="3000" dirty="0" smtClean="0">
                <a:solidFill>
                  <a:schemeClr val="accent1">
                    <a:alpha val="74000"/>
                  </a:schemeClr>
                </a:solidFill>
              </a:rPr>
              <a:t>Yurt dışı birimleri</a:t>
            </a:r>
            <a:br>
              <a:rPr lang="tr-TR" sz="3000" dirty="0" smtClean="0">
                <a:solidFill>
                  <a:schemeClr val="accent1">
                    <a:alpha val="74000"/>
                  </a:schemeClr>
                </a:solidFill>
              </a:rPr>
            </a:br>
            <a:r>
              <a:rPr lang="tr-TR" sz="3000" dirty="0" smtClean="0">
                <a:solidFill>
                  <a:schemeClr val="accent1">
                    <a:alpha val="74000"/>
                  </a:schemeClr>
                </a:solidFill>
              </a:rPr>
              <a:t>(ofis-depo-mağaza–lokanta-kafe-satış sonrası servis)</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pPr algn="just"/>
            <a:endParaRPr lang="tr-TR" dirty="0" smtClean="0"/>
          </a:p>
          <a:p>
            <a:pPr algn="just">
              <a:buFont typeface="Wingdings" pitchFamily="2" charset="2"/>
              <a:buChar char="§"/>
            </a:pPr>
            <a:r>
              <a:rPr lang="tr-TR" dirty="0" smtClean="0"/>
              <a:t>Brüt kira(depo için ardiye gideri, vergi/resim/harç dahil)</a:t>
            </a:r>
          </a:p>
          <a:p>
            <a:pPr algn="just">
              <a:buFont typeface="Wingdings" pitchFamily="2" charset="2"/>
              <a:buChar char="§"/>
            </a:pPr>
            <a:r>
              <a:rPr lang="tr-TR" dirty="0" smtClean="0"/>
              <a:t>Belediye giderleri</a:t>
            </a:r>
          </a:p>
          <a:p>
            <a:pPr algn="just">
              <a:buFont typeface="Wingdings" pitchFamily="2" charset="2"/>
              <a:buChar char="§"/>
            </a:pPr>
            <a:r>
              <a:rPr lang="tr-TR" dirty="0" smtClean="0"/>
              <a:t>Mahal araştırması ve komisyon harcamaları</a:t>
            </a:r>
          </a:p>
          <a:p>
            <a:pPr algn="just">
              <a:buFont typeface="Wingdings" pitchFamily="2" charset="2"/>
              <a:buChar char="§"/>
            </a:pPr>
            <a:r>
              <a:rPr lang="tr-TR" dirty="0" smtClean="0"/>
              <a:t>Hukuki danışmanlık giderleri</a:t>
            </a:r>
          </a:p>
          <a:p>
            <a:pPr algn="just"/>
            <a:endParaRPr lang="tr-TR" dirty="0" smtClean="0"/>
          </a:p>
          <a:p>
            <a:pPr algn="just"/>
            <a:r>
              <a:rPr lang="tr-TR" dirty="0" smtClean="0"/>
              <a:t>%50 oranında ve yıllık en fazla 600.000 ABD Doları desteklenmektedir.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1052736"/>
            <a:ext cx="7772400" cy="1362075"/>
          </a:xfrm>
          <a:solidFill>
            <a:schemeClr val="bg1"/>
          </a:solidFill>
          <a:ln>
            <a:solidFill>
              <a:schemeClr val="bg1"/>
            </a:solidFill>
          </a:ln>
        </p:spPr>
        <p:txBody>
          <a:bodyPr/>
          <a:lstStyle/>
          <a:p>
            <a:r>
              <a:rPr lang="tr-TR" sz="4400" dirty="0" smtClean="0">
                <a:solidFill>
                  <a:schemeClr val="accent1"/>
                </a:solidFill>
              </a:rPr>
              <a:t>10-C2</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200" dirty="0" smtClean="0">
                <a:solidFill>
                  <a:schemeClr val="accent1">
                    <a:alpha val="74000"/>
                  </a:schemeClr>
                </a:solidFill>
                <a:latin typeface="Agency FB" pitchFamily="34" charset="0"/>
              </a:rPr>
              <a:t> </a:t>
            </a:r>
            <a:r>
              <a:rPr lang="tr-TR" sz="3000" dirty="0" smtClean="0">
                <a:solidFill>
                  <a:schemeClr val="accent1">
                    <a:alpha val="74000"/>
                  </a:schemeClr>
                </a:solidFill>
              </a:rPr>
              <a:t>Yurt dışı birimleri</a:t>
            </a:r>
            <a:br>
              <a:rPr lang="tr-TR" sz="3000" dirty="0" smtClean="0">
                <a:solidFill>
                  <a:schemeClr val="accent1">
                    <a:alpha val="74000"/>
                  </a:schemeClr>
                </a:solidFill>
              </a:rPr>
            </a:br>
            <a:r>
              <a:rPr lang="tr-TR" sz="3000" dirty="0" smtClean="0">
                <a:solidFill>
                  <a:schemeClr val="accent1">
                    <a:alpha val="74000"/>
                  </a:schemeClr>
                </a:solidFill>
              </a:rPr>
              <a:t>(ofis-depo-mağaza–lokanta-kafe-satış sonrası servis)</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pPr algn="just">
              <a:buFont typeface="Wingdings" pitchFamily="2" charset="2"/>
              <a:buChar char="§"/>
            </a:pPr>
            <a:endParaRPr lang="tr-TR" dirty="0" smtClean="0"/>
          </a:p>
          <a:p>
            <a:pPr algn="just">
              <a:buFont typeface="Wingdings" pitchFamily="2" charset="2"/>
              <a:buChar char="§"/>
            </a:pPr>
            <a:endParaRPr lang="tr-TR" dirty="0" smtClean="0"/>
          </a:p>
          <a:p>
            <a:pPr algn="just">
              <a:buFont typeface="Wingdings" pitchFamily="2" charset="2"/>
              <a:buChar char="§"/>
            </a:pPr>
            <a:r>
              <a:rPr lang="tr-TR" dirty="0" smtClean="0"/>
              <a:t>Konsept mimari çalışma</a:t>
            </a:r>
          </a:p>
          <a:p>
            <a:pPr algn="just">
              <a:buFont typeface="Wingdings" pitchFamily="2" charset="2"/>
              <a:buChar char="§"/>
            </a:pPr>
            <a:r>
              <a:rPr lang="tr-TR" dirty="0" smtClean="0"/>
              <a:t>Kurulum/dekorasyon giderleri </a:t>
            </a:r>
          </a:p>
          <a:p>
            <a:pPr algn="just"/>
            <a:r>
              <a:rPr lang="tr-TR" dirty="0" smtClean="0"/>
              <a:t>%50 oranında ve yıllık en fazla 300.000 ABD Doları desteklenmektedir.</a:t>
            </a:r>
          </a:p>
          <a:p>
            <a:pPr algn="just"/>
            <a:endParaRPr lang="tr-TR" dirty="0" smtClean="0"/>
          </a:p>
          <a:p>
            <a:pPr algn="just"/>
            <a:endParaRPr lang="tr-T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1052736"/>
            <a:ext cx="7772400" cy="1362075"/>
          </a:xfrm>
          <a:solidFill>
            <a:schemeClr val="bg1"/>
          </a:solidFill>
          <a:ln>
            <a:solidFill>
              <a:schemeClr val="bg1"/>
            </a:solidFill>
          </a:ln>
        </p:spPr>
        <p:txBody>
          <a:bodyPr/>
          <a:lstStyle/>
          <a:p>
            <a:r>
              <a:rPr lang="tr-TR" sz="4400" dirty="0" smtClean="0">
                <a:solidFill>
                  <a:schemeClr val="accent1"/>
                </a:solidFill>
              </a:rPr>
              <a:t>10-Ç</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200" dirty="0" smtClean="0">
                <a:solidFill>
                  <a:schemeClr val="accent1">
                    <a:alpha val="74000"/>
                  </a:schemeClr>
                </a:solidFill>
                <a:latin typeface="Agency FB" pitchFamily="34" charset="0"/>
              </a:rPr>
              <a:t> </a:t>
            </a:r>
            <a:r>
              <a:rPr lang="tr-TR" sz="3000" dirty="0" smtClean="0">
                <a:solidFill>
                  <a:schemeClr val="accent1">
                    <a:alpha val="74000"/>
                  </a:schemeClr>
                </a:solidFill>
              </a:rPr>
              <a:t>Yurt dışı teşhir mekanları</a:t>
            </a:r>
            <a:br>
              <a:rPr lang="tr-TR" sz="3000" dirty="0" smtClean="0">
                <a:solidFill>
                  <a:schemeClr val="accent1">
                    <a:alpha val="74000"/>
                  </a:schemeClr>
                </a:solidFill>
              </a:rPr>
            </a:br>
            <a:r>
              <a:rPr lang="tr-TR" sz="3000" dirty="0" smtClean="0">
                <a:solidFill>
                  <a:schemeClr val="accent1">
                    <a:alpha val="74000"/>
                  </a:schemeClr>
                </a:solidFill>
              </a:rPr>
              <a:t>(showroom-reyon-department store-raf-shop in shop-kiosk-stand vb.)</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pPr algn="just">
              <a:buFont typeface="Wingdings" pitchFamily="2" charset="2"/>
              <a:buChar char="§"/>
            </a:pPr>
            <a:endParaRPr lang="tr-TR" dirty="0" smtClean="0"/>
          </a:p>
          <a:p>
            <a:pPr algn="just">
              <a:buFont typeface="Wingdings" pitchFamily="2" charset="2"/>
              <a:buChar char="§"/>
            </a:pPr>
            <a:r>
              <a:rPr lang="tr-TR" dirty="0" smtClean="0"/>
              <a:t>Brüt kira (vergi/resim/harç dahil)</a:t>
            </a:r>
          </a:p>
          <a:p>
            <a:pPr algn="just">
              <a:buFont typeface="Wingdings" pitchFamily="2" charset="2"/>
              <a:buChar char="§"/>
            </a:pPr>
            <a:r>
              <a:rPr lang="tr-TR" dirty="0" smtClean="0"/>
              <a:t>Belediye giderleri</a:t>
            </a:r>
          </a:p>
          <a:p>
            <a:pPr algn="just">
              <a:buFont typeface="Wingdings" pitchFamily="2" charset="2"/>
              <a:buChar char="§"/>
            </a:pPr>
            <a:r>
              <a:rPr lang="tr-TR" dirty="0" smtClean="0"/>
              <a:t>Konsept mimari çalışmaları</a:t>
            </a:r>
          </a:p>
          <a:p>
            <a:pPr algn="just">
              <a:buFont typeface="Wingdings" pitchFamily="2" charset="2"/>
              <a:buChar char="§"/>
            </a:pPr>
            <a:r>
              <a:rPr lang="tr-TR" dirty="0" smtClean="0"/>
              <a:t>Uygun mahal araştırması ve komisyon</a:t>
            </a:r>
          </a:p>
          <a:p>
            <a:pPr algn="just">
              <a:buFont typeface="Wingdings" pitchFamily="2" charset="2"/>
              <a:buChar char="§"/>
            </a:pPr>
            <a:r>
              <a:rPr lang="tr-TR" dirty="0" smtClean="0"/>
              <a:t>Hukuki danışmanlık</a:t>
            </a:r>
          </a:p>
          <a:p>
            <a:pPr algn="just">
              <a:buFont typeface="Wingdings" pitchFamily="2" charset="2"/>
              <a:buChar char="§"/>
            </a:pPr>
            <a:r>
              <a:rPr lang="tr-TR" dirty="0" smtClean="0"/>
              <a:t>Kurulum/dekorasyon</a:t>
            </a:r>
          </a:p>
          <a:p>
            <a:pPr algn="just"/>
            <a:endParaRPr lang="tr-TR" dirty="0" smtClean="0"/>
          </a:p>
          <a:p>
            <a:pPr algn="just"/>
            <a:r>
              <a:rPr lang="tr-TR" dirty="0" smtClean="0"/>
              <a:t>Giderleri %50 oranında ve yıllık en fazla 200.000 ABD Doları desteklenmektedir.</a:t>
            </a:r>
          </a:p>
          <a:p>
            <a:pPr algn="just"/>
            <a:endParaRPr lang="tr-TR" dirty="0" smtClean="0"/>
          </a:p>
          <a:p>
            <a:pPr algn="just"/>
            <a:endParaRPr lang="tr-T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1052736"/>
            <a:ext cx="7772400" cy="1362075"/>
          </a:xfrm>
          <a:solidFill>
            <a:schemeClr val="bg1"/>
          </a:solidFill>
          <a:ln>
            <a:solidFill>
              <a:schemeClr val="bg1"/>
            </a:solidFill>
          </a:ln>
        </p:spPr>
        <p:txBody>
          <a:bodyPr/>
          <a:lstStyle/>
          <a:p>
            <a:r>
              <a:rPr lang="tr-TR" sz="4400" dirty="0" smtClean="0">
                <a:solidFill>
                  <a:schemeClr val="accent1"/>
                </a:solidFill>
              </a:rPr>
              <a:t>10-D</a:t>
            </a:r>
            <a:r>
              <a:rPr lang="tr-TR" sz="3200" dirty="0" smtClean="0">
                <a:solidFill>
                  <a:schemeClr val="accent1"/>
                </a:solidFill>
                <a:latin typeface="Agency FB" pitchFamily="34" charset="0"/>
              </a:rPr>
              <a:t/>
            </a:r>
            <a:br>
              <a:rPr lang="tr-TR" sz="3200" dirty="0" smtClean="0">
                <a:solidFill>
                  <a:schemeClr val="accent1"/>
                </a:solidFill>
                <a:latin typeface="Agency FB" pitchFamily="34" charset="0"/>
              </a:rPr>
            </a:br>
            <a:r>
              <a:rPr lang="tr-TR" sz="3200" dirty="0" smtClean="0">
                <a:solidFill>
                  <a:schemeClr val="accent1">
                    <a:alpha val="74000"/>
                  </a:schemeClr>
                </a:solidFill>
                <a:latin typeface="Agency FB" pitchFamily="34" charset="0"/>
              </a:rPr>
              <a:t> </a:t>
            </a:r>
            <a:r>
              <a:rPr lang="tr-TR" sz="3000" dirty="0" smtClean="0">
                <a:solidFill>
                  <a:schemeClr val="accent1">
                    <a:alpha val="74000"/>
                  </a:schemeClr>
                </a:solidFill>
              </a:rPr>
              <a:t>Yurt dışı showroom</a:t>
            </a:r>
            <a:endParaRPr lang="tr-TR" sz="3000" dirty="0">
              <a:solidFill>
                <a:schemeClr val="accent1">
                  <a:alpha val="74000"/>
                </a:schemeClr>
              </a:solidFill>
            </a:endParaRPr>
          </a:p>
        </p:txBody>
      </p:sp>
      <p:sp>
        <p:nvSpPr>
          <p:cNvPr id="6" name="Text Placeholder 5"/>
          <p:cNvSpPr>
            <a:spLocks noGrp="1"/>
          </p:cNvSpPr>
          <p:nvPr>
            <p:ph type="body" idx="1"/>
          </p:nvPr>
        </p:nvSpPr>
        <p:spPr>
          <a:xfrm>
            <a:off x="722313" y="2492896"/>
            <a:ext cx="7772400" cy="3888432"/>
          </a:xfrm>
          <a:ln cmpd="sng">
            <a:solidFill>
              <a:schemeClr val="accent2">
                <a:shade val="90000"/>
                <a:satMod val="150000"/>
              </a:schemeClr>
            </a:solidFill>
          </a:ln>
        </p:spPr>
        <p:txBody>
          <a:bodyPr>
            <a:normAutofit/>
          </a:bodyPr>
          <a:lstStyle/>
          <a:p>
            <a:pPr algn="just">
              <a:buFont typeface="Wingdings" pitchFamily="2" charset="2"/>
              <a:buChar char="§"/>
            </a:pPr>
            <a:endParaRPr lang="tr-TR" dirty="0" smtClean="0"/>
          </a:p>
          <a:p>
            <a:pPr algn="just">
              <a:buFont typeface="Wingdings" pitchFamily="2" charset="2"/>
              <a:buChar char="§"/>
            </a:pPr>
            <a:r>
              <a:rPr lang="tr-TR" dirty="0" smtClean="0"/>
              <a:t>Brüt kira (vergi/resim/harç dahil)</a:t>
            </a:r>
          </a:p>
          <a:p>
            <a:pPr algn="just">
              <a:buFont typeface="Wingdings" pitchFamily="2" charset="2"/>
              <a:buChar char="§"/>
            </a:pPr>
            <a:r>
              <a:rPr lang="tr-TR" dirty="0" smtClean="0"/>
              <a:t>Belediye giderleri</a:t>
            </a:r>
          </a:p>
          <a:p>
            <a:pPr algn="just">
              <a:buFont typeface="Wingdings" pitchFamily="2" charset="2"/>
              <a:buChar char="§"/>
            </a:pPr>
            <a:r>
              <a:rPr lang="tr-TR" dirty="0" smtClean="0"/>
              <a:t>Konsept mimari çalışmaları</a:t>
            </a:r>
          </a:p>
          <a:p>
            <a:pPr algn="just">
              <a:buFont typeface="Wingdings" pitchFamily="2" charset="2"/>
              <a:buChar char="§"/>
            </a:pPr>
            <a:r>
              <a:rPr lang="tr-TR" dirty="0" smtClean="0"/>
              <a:t>Uygun mahal araştırması ve komisyon</a:t>
            </a:r>
          </a:p>
          <a:p>
            <a:pPr algn="just">
              <a:buFont typeface="Wingdings" pitchFamily="2" charset="2"/>
              <a:buChar char="§"/>
            </a:pPr>
            <a:r>
              <a:rPr lang="tr-TR" dirty="0" smtClean="0"/>
              <a:t>Hukuki danışmanlık</a:t>
            </a:r>
          </a:p>
          <a:p>
            <a:pPr algn="just">
              <a:buFont typeface="Wingdings" pitchFamily="2" charset="2"/>
              <a:buChar char="§"/>
            </a:pPr>
            <a:r>
              <a:rPr lang="tr-TR" dirty="0" smtClean="0"/>
              <a:t>Kurulum/dekorasyon</a:t>
            </a:r>
          </a:p>
          <a:p>
            <a:pPr algn="just"/>
            <a:endParaRPr lang="tr-TR" dirty="0" smtClean="0"/>
          </a:p>
          <a:p>
            <a:pPr algn="just"/>
            <a:r>
              <a:rPr lang="tr-TR" dirty="0" smtClean="0"/>
              <a:t>Giderleri %50 oranında ve yıllık en fazla 200.000 ABD Doları desteklenmektedir.</a:t>
            </a:r>
          </a:p>
          <a:p>
            <a:pPr algn="just"/>
            <a:endParaRPr lang="tr-TR" dirty="0" smtClean="0"/>
          </a:p>
          <a:p>
            <a:pPr algn="just"/>
            <a:endParaRPr lang="tr-T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249</TotalTime>
  <Words>1166</Words>
  <Application>Microsoft Office PowerPoint</Application>
  <PresentationFormat>On-screen Show (4:3)</PresentationFormat>
  <Paragraphs>367</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Urban</vt:lpstr>
      <vt:lpstr>  TÜRK ÜRÜNLERİNİN YURT DIŞINDA MARKALAŞMASI, TÜRK MALI İMAJININ YERLEŞTİRİLMESİ VE TURQUALITY®’NİN DESTEKLENMESİ HAKKINDA TEBLİĞ (2006/4) </vt:lpstr>
      <vt:lpstr>BAZI TANIMLAR   İhracata Yönelik Devlet Yardımları  Bakanlık Tebliğ Uygulama Usül ve Esasları Genelgesi EK-6 Uygulamacı Kuruluş Turquality Destek Kapsamındaki Marka Destek Kapsamındaki Firma Harcama Yetkilisi Firma Otomasyon Sistemi Marka Destek Programı Turquality Destek Programı </vt:lpstr>
      <vt:lpstr>Marka Destek Programı Kapsamına Alınan Şirketlerin Desteklenmesi</vt:lpstr>
      <vt:lpstr>10-A Patent, faydalı model ve endüstriyel tasarım tescili, marka tescili ve markanın korunması</vt:lpstr>
      <vt:lpstr>10-B  Tanıtım harcamaları</vt:lpstr>
      <vt:lpstr>10-C1  Yurt dışı birimleri (ofis-depo-mağaza–lokanta-kafe-satış sonrası servis)</vt:lpstr>
      <vt:lpstr>10-C2  Yurt dışı birimleri (ofis-depo-mağaza–lokanta-kafe-satış sonrası servis)</vt:lpstr>
      <vt:lpstr>10-Ç  Yurt dışı teşhir mekanları (showroom-reyon-department store-raf-shop in shop-kiosk-stand vb.)</vt:lpstr>
      <vt:lpstr>10-D  Yurt dışı showroom</vt:lpstr>
      <vt:lpstr>10-E  Sertifikasyon</vt:lpstr>
      <vt:lpstr>10-F1 Yurt dışı Franchise</vt:lpstr>
      <vt:lpstr>10-F2 Yurt dışı Franchise</vt:lpstr>
      <vt:lpstr>10-G  Danışmanlık harcamaları</vt:lpstr>
      <vt:lpstr>10-H Moda/endüstriyel ürün tasarımcısı, aşçı/şef giderleri</vt:lpstr>
      <vt:lpstr>10-İ Pazar Araştırması</vt:lpstr>
      <vt:lpstr>10-2 Gelişim Yol Haritası</vt:lpstr>
      <vt:lpstr>Turquality® Destek Programı Kapsamına Alınan Şirketlerin Desteklenmesi</vt:lpstr>
      <vt:lpstr>11-A Patent, faydalı model ve endüstriyel tasarım tescili, marka tescili ve markanın korunması</vt:lpstr>
      <vt:lpstr>11-B  Sertifikasyon</vt:lpstr>
      <vt:lpstr>11-C Moda/endüstriyel ürün tasarımcısı, aşçı/şef giderleri</vt:lpstr>
      <vt:lpstr>11-Ç  Tanıtım harcamaları</vt:lpstr>
      <vt:lpstr>11-D1  Yurt dışı birimleri (mağaza–lokanta-kafe)</vt:lpstr>
      <vt:lpstr>11-D2  Yurt dışı birimleri (ofis-depo-showroom-satış sonrası servis-department store-reyon-raf-stand-shop in shop-kiosk-stand-teşhir mekanı)</vt:lpstr>
      <vt:lpstr>11-D3  Yurt dışı franchise </vt:lpstr>
      <vt:lpstr>11-E  Danışmanlık harcamaları</vt:lpstr>
      <vt:lpstr>11-F Pazar Araştırması</vt:lpstr>
      <vt:lpstr>11-2 Gelişim Yol Haritası</vt:lpstr>
      <vt:lpstr>Temel Kurulum/Dekorasyon Harcamalarında Desteklenecek Kalemler</vt:lpstr>
      <vt:lpstr>EK-1 Desteklenecek Tanıtım Kalemleri </vt:lpstr>
      <vt:lpstr>EK-1 (devam) Desteklenecek Tanıtım Kalemleri </vt:lpstr>
      <vt:lpstr>EK-1 (devam) Desteklenecek Tanıtım Kalemleri </vt:lpstr>
      <vt:lpstr>EK-1 (devam) Desteklenecek Tanıtım Kalemleri </vt:lpstr>
      <vt:lpstr>EK-1 (devam) Desteklenecek Tanıtım Kalemleri </vt:lpstr>
      <vt:lpstr>EK-2 Desteklenecek Danışmanlık Kalemleri   Yönetim Danışmanlığı</vt:lpstr>
      <vt:lpstr>EK-2 Desteklenecek Danışmanlık Kalemleri   Yönetim Danışmanlığı (devam)</vt:lpstr>
      <vt:lpstr>EK-2 Desteklenecek Danışmanlık Kalemleri   (devam)</vt:lpstr>
      <vt:lpstr>EK-2 Desteklenecek Danışmanlık Kalemleri   Bilişim Danışmanlığı </vt:lpstr>
      <vt:lpstr>İNCELEME SÜRECİ   Başvuru  Havale  İlk aksiyon  Onay  Kontrol  Şube Müdürü onayı  Birlik onayı  Ödeme Talimatı ve kontrolü  TCMB Ankara Şubesi yazıları Firma bilgilendirme yazısı  Yazıların gönderilmesi ve dosyalanması Tahakkuk Listelerinin hazırlanması Tahakkuk Listelerinin gönderilmesi ve dosyalanması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ÜRÜNLERİNİN YURTDIŞINDA MARKALAŞMASI, TÜRK MALI İMAJININ YERLEŞTİRİLMESİ VE TURQUALITY®’NİN DESTEKLENMESİ HAKKINDA TEBLİĞ (2006/4)</dc:title>
  <dc:creator>Devyar Subesi</dc:creator>
  <cp:lastModifiedBy>İsmail Muallaoğlu</cp:lastModifiedBy>
  <cp:revision>26</cp:revision>
  <dcterms:created xsi:type="dcterms:W3CDTF">2015-02-10T09:58:55Z</dcterms:created>
  <dcterms:modified xsi:type="dcterms:W3CDTF">2015-08-11T12:21:24Z</dcterms:modified>
</cp:coreProperties>
</file>